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16" r:id="rId3"/>
    <p:sldMasterId id="2147483691" r:id="rId4"/>
    <p:sldMasterId id="2147483704" r:id="rId5"/>
    <p:sldMasterId id="2147483674" r:id="rId6"/>
    <p:sldMasterId id="2147483672" r:id="rId7"/>
    <p:sldMasterId id="2147483679" r:id="rId8"/>
  </p:sldMasterIdLst>
  <p:notesMasterIdLst>
    <p:notesMasterId r:id="rId28"/>
  </p:notesMasterIdLst>
  <p:sldIdLst>
    <p:sldId id="256" r:id="rId9"/>
    <p:sldId id="257" r:id="rId10"/>
    <p:sldId id="272" r:id="rId11"/>
    <p:sldId id="271" r:id="rId12"/>
    <p:sldId id="301" r:id="rId13"/>
    <p:sldId id="269" r:id="rId14"/>
    <p:sldId id="303" r:id="rId15"/>
    <p:sldId id="298" r:id="rId16"/>
    <p:sldId id="264" r:id="rId17"/>
    <p:sldId id="280" r:id="rId18"/>
    <p:sldId id="291" r:id="rId19"/>
    <p:sldId id="286" r:id="rId20"/>
    <p:sldId id="288" r:id="rId21"/>
    <p:sldId id="290" r:id="rId22"/>
    <p:sldId id="274" r:id="rId23"/>
    <p:sldId id="289" r:id="rId24"/>
    <p:sldId id="296" r:id="rId25"/>
    <p:sldId id="295" r:id="rId26"/>
    <p:sldId id="30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1" autoAdjust="0"/>
    <p:restoredTop sz="84280" autoAdjust="0"/>
  </p:normalViewPr>
  <p:slideViewPr>
    <p:cSldViewPr snapToGrid="0">
      <p:cViewPr varScale="1">
        <p:scale>
          <a:sx n="59" d="100"/>
          <a:sy n="59" d="100"/>
        </p:scale>
        <p:origin x="15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1E31E2-5668-4CA6-90F8-0CB631F435AE}" type="datetimeFigureOut">
              <a:rPr lang="en-US" smtClean="0"/>
              <a:t>10/25/2016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A4C29-A6DE-41C0-8DD7-564C68F52FE9}" type="slidenum">
              <a:rPr lang="en-US" smtClean="0"/>
              <a:t>‹#›</a:t>
            </a:fld>
            <a:endParaRPr lang="en-US"/>
          </a:p>
        </p:txBody>
      </p:sp>
    </p:spTree>
    <p:extLst>
      <p:ext uri="{BB962C8B-B14F-4D97-AF65-F5344CB8AC3E}">
        <p14:creationId xmlns:p14="http://schemas.microsoft.com/office/powerpoint/2010/main" val="555078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a:t>
            </a:r>
            <a:r>
              <a:rPr lang="en-US" baseline="0" dirty="0" smtClean="0"/>
              <a:t> on salmon and trout </a:t>
            </a:r>
            <a:r>
              <a:rPr lang="en-US" baseline="0" dirty="0" err="1" smtClean="0"/>
              <a:t>bc</a:t>
            </a:r>
            <a:r>
              <a:rPr lang="en-US" baseline="0" dirty="0" smtClean="0"/>
              <a:t> </a:t>
            </a:r>
            <a:r>
              <a:rPr lang="en-US" baseline="0" dirty="0" err="1" smtClean="0"/>
              <a:t>cultulrally</a:t>
            </a:r>
            <a:r>
              <a:rPr lang="en-US" baseline="0" dirty="0" smtClean="0"/>
              <a:t> and economically important </a:t>
            </a:r>
          </a:p>
          <a:p>
            <a:endParaRPr lang="en-US" dirty="0"/>
          </a:p>
        </p:txBody>
      </p:sp>
      <p:sp>
        <p:nvSpPr>
          <p:cNvPr id="4" name="Slide Number Placeholder 3"/>
          <p:cNvSpPr>
            <a:spLocks noGrp="1"/>
          </p:cNvSpPr>
          <p:nvPr>
            <p:ph type="sldNum" sz="quarter" idx="10"/>
          </p:nvPr>
        </p:nvSpPr>
        <p:spPr/>
        <p:txBody>
          <a:bodyPr/>
          <a:lstStyle/>
          <a:p>
            <a:fld id="{AB8A4C29-A6DE-41C0-8DD7-564C68F52FE9}" type="slidenum">
              <a:rPr lang="en-US" smtClean="0"/>
              <a:t>2</a:t>
            </a:fld>
            <a:endParaRPr lang="en-US"/>
          </a:p>
        </p:txBody>
      </p:sp>
    </p:spTree>
    <p:extLst>
      <p:ext uri="{BB962C8B-B14F-4D97-AF65-F5344CB8AC3E}">
        <p14:creationId xmlns:p14="http://schemas.microsoft.com/office/powerpoint/2010/main" val="323392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Note: </a:t>
            </a:r>
            <a:r>
              <a:rPr lang="en-US" dirty="0" err="1" smtClean="0"/>
              <a:t>coho</a:t>
            </a:r>
            <a:r>
              <a:rPr lang="en-US" dirty="0" smtClean="0"/>
              <a:t> is freehand</a:t>
            </a:r>
            <a:r>
              <a:rPr lang="en-US" baseline="0" dirty="0" smtClean="0"/>
              <a:t> estimate</a:t>
            </a:r>
            <a:endParaRPr lang="en-US" dirty="0" smtClean="0"/>
          </a:p>
        </p:txBody>
      </p:sp>
      <p:sp>
        <p:nvSpPr>
          <p:cNvPr id="4" name="Slide Number Placeholder 3"/>
          <p:cNvSpPr>
            <a:spLocks noGrp="1"/>
          </p:cNvSpPr>
          <p:nvPr>
            <p:ph type="sldNum" sz="quarter" idx="10"/>
          </p:nvPr>
        </p:nvSpPr>
        <p:spPr/>
        <p:txBody>
          <a:bodyPr/>
          <a:lstStyle/>
          <a:p>
            <a:pPr>
              <a:defRPr/>
            </a:pPr>
            <a:fld id="{B4BF3845-D2A5-4174-8FE7-77FF3D680F3A}" type="slidenum">
              <a:rPr lang="en-US" smtClean="0"/>
              <a:pPr>
                <a:defRPr/>
              </a:pPr>
              <a:t>6</a:t>
            </a:fld>
            <a:endParaRPr lang="en-US"/>
          </a:p>
        </p:txBody>
      </p:sp>
    </p:spTree>
    <p:extLst>
      <p:ext uri="{BB962C8B-B14F-4D97-AF65-F5344CB8AC3E}">
        <p14:creationId xmlns:p14="http://schemas.microsoft.com/office/powerpoint/2010/main" val="3018809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In 2015, salmon die-offs made headlines in Oregon</a:t>
            </a:r>
            <a:r>
              <a:rPr lang="en-US" baseline="0" dirty="0" smtClean="0"/>
              <a:t> and Washington.  The die offs were largely attributed to disease, exacerbated by high water temperatures.  This summer highlighted the need to better understand the various conditions that can affect salmon after they return to freshwater to spawn.  </a:t>
            </a:r>
            <a:endParaRPr lang="en-US" dirty="0"/>
          </a:p>
        </p:txBody>
      </p:sp>
      <p:sp>
        <p:nvSpPr>
          <p:cNvPr id="4" name="Slide Number Placeholder 3"/>
          <p:cNvSpPr>
            <a:spLocks noGrp="1"/>
          </p:cNvSpPr>
          <p:nvPr>
            <p:ph type="sldNum" sz="quarter" idx="10"/>
          </p:nvPr>
        </p:nvSpPr>
        <p:spPr/>
        <p:txBody>
          <a:bodyPr/>
          <a:lstStyle/>
          <a:p>
            <a:fld id="{B39975B1-5062-4FD5-B7D3-7D646F1A45AA}" type="slidenum">
              <a:rPr lang="en-US" smtClean="0"/>
              <a:t>10</a:t>
            </a:fld>
            <a:endParaRPr lang="en-US"/>
          </a:p>
        </p:txBody>
      </p:sp>
    </p:spTree>
    <p:extLst>
      <p:ext uri="{BB962C8B-B14F-4D97-AF65-F5344CB8AC3E}">
        <p14:creationId xmlns:p14="http://schemas.microsoft.com/office/powerpoint/2010/main" val="35289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1371600" y="1143000"/>
            <a:ext cx="4114800" cy="3086100"/>
          </a:xfrm>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42A2CA7-8AD5-4115-AC85-7747287BD496}" type="slidenum">
              <a:rPr lang="en-US" altLang="en-US"/>
              <a:pPr eaLnBrk="1" hangingPunct="1"/>
              <a:t>11</a:t>
            </a:fld>
            <a:endParaRPr lang="en-US" altLang="en-US"/>
          </a:p>
        </p:txBody>
      </p:sp>
    </p:spTree>
    <p:extLst>
      <p:ext uri="{BB962C8B-B14F-4D97-AF65-F5344CB8AC3E}">
        <p14:creationId xmlns:p14="http://schemas.microsoft.com/office/powerpoint/2010/main" val="370658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We fit a logistic model to these data, which is shown here for those of you interested.  T</a:t>
            </a:r>
            <a:r>
              <a:rPr lang="en-US" dirty="0" smtClean="0"/>
              <a:t>he model fit shows a steep increase in predicted PSM rate at about 18 </a:t>
            </a:r>
            <a:r>
              <a:rPr lang="en-US" dirty="0" err="1" smtClean="0"/>
              <a:t>deg</a:t>
            </a:r>
            <a:r>
              <a:rPr lang="en-US" baseline="0" dirty="0" smtClean="0"/>
              <a:t> C.  The gray shaded area depicts 95% confidence intervals, and you can see that a lot of data points fall outside this range, indicating that there are other variables affecting PSM rates in specific streams, which likely include management practices such as handling and transporting fish, and both demographic and environmental variables such as density, prevalence of pathogens, and migration conditions prior to arrival at spawning grounds.  These are the subject of ongoing research to understand additional factors affecting this residual variation.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102F2BE-3065-40DB-BB7A-96A7765216EE}" type="slidenum">
              <a:rPr lang="en-US" smtClean="0"/>
              <a:t>12</a:t>
            </a:fld>
            <a:endParaRPr lang="en-US"/>
          </a:p>
        </p:txBody>
      </p:sp>
    </p:spTree>
    <p:extLst>
      <p:ext uri="{BB962C8B-B14F-4D97-AF65-F5344CB8AC3E}">
        <p14:creationId xmlns:p14="http://schemas.microsoft.com/office/powerpoint/2010/main" val="531215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used the global model fit to predict PSM rates across the Upper Columbia </a:t>
            </a:r>
            <a:r>
              <a:rPr lang="en-US" baseline="0" dirty="0" err="1" smtClean="0"/>
              <a:t>Subbasin</a:t>
            </a:r>
            <a:r>
              <a:rPr lang="en-US" baseline="0" dirty="0" smtClean="0"/>
              <a:t> using spatially continuous modeled stream temperatures from the </a:t>
            </a:r>
            <a:r>
              <a:rPr lang="en-US" baseline="0" dirty="0" err="1" smtClean="0"/>
              <a:t>NorWeST</a:t>
            </a:r>
            <a:r>
              <a:rPr lang="en-US" baseline="0" dirty="0" smtClean="0"/>
              <a:t> model that Dan Isaak is going to talk about tomorrow.  Based on these models, under current conditions, we expect approximately 10% of available spring and summer Chinook habitat to have PSM rates of 50% or higher.  Based on future stream temperature predictions from the </a:t>
            </a:r>
            <a:r>
              <a:rPr lang="en-US" baseline="0" dirty="0" err="1" smtClean="0"/>
              <a:t>NorWeST</a:t>
            </a:r>
            <a:r>
              <a:rPr lang="en-US" baseline="0" dirty="0" smtClean="0"/>
              <a:t> model, in 2040 that number would increase to 30%.</a:t>
            </a:r>
            <a:endParaRPr lang="en-US" dirty="0" smtClean="0"/>
          </a:p>
          <a:p>
            <a:endParaRPr lang="en-US" dirty="0" smtClean="0"/>
          </a:p>
          <a:p>
            <a:endParaRPr lang="en-US" dirty="0" smtClean="0"/>
          </a:p>
          <a:p>
            <a:r>
              <a:rPr lang="en-US" dirty="0" smtClean="0"/>
              <a:t>See these increases primarily</a:t>
            </a:r>
            <a:r>
              <a:rPr lang="en-US" baseline="0" dirty="0" smtClean="0"/>
              <a:t> in middle Yakima, SU CHK habitat in Wenatchee, and in Okanogan</a:t>
            </a:r>
            <a:endParaRPr lang="en-US" dirty="0"/>
          </a:p>
        </p:txBody>
      </p:sp>
      <p:sp>
        <p:nvSpPr>
          <p:cNvPr id="4" name="Slide Number Placeholder 3"/>
          <p:cNvSpPr>
            <a:spLocks noGrp="1"/>
          </p:cNvSpPr>
          <p:nvPr>
            <p:ph type="sldNum" sz="quarter" idx="10"/>
          </p:nvPr>
        </p:nvSpPr>
        <p:spPr/>
        <p:txBody>
          <a:bodyPr/>
          <a:lstStyle/>
          <a:p>
            <a:fld id="{B39975B1-5062-4FD5-B7D3-7D646F1A45AA}" type="slidenum">
              <a:rPr lang="en-US" smtClean="0"/>
              <a:t>13</a:t>
            </a:fld>
            <a:endParaRPr lang="en-US"/>
          </a:p>
        </p:txBody>
      </p:sp>
    </p:spTree>
    <p:extLst>
      <p:ext uri="{BB962C8B-B14F-4D97-AF65-F5344CB8AC3E}">
        <p14:creationId xmlns:p14="http://schemas.microsoft.com/office/powerpoint/2010/main" val="879839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8A4C29-A6DE-41C0-8DD7-564C68F52FE9}" type="slidenum">
              <a:rPr lang="en-US" smtClean="0"/>
              <a:t>19</a:t>
            </a:fld>
            <a:endParaRPr lang="en-US"/>
          </a:p>
        </p:txBody>
      </p:sp>
    </p:spTree>
    <p:extLst>
      <p:ext uri="{BB962C8B-B14F-4D97-AF65-F5344CB8AC3E}">
        <p14:creationId xmlns:p14="http://schemas.microsoft.com/office/powerpoint/2010/main" val="424058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C1F6CE2-E987-45D2-964D-81DAF2077E7E}"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F16DB-CB6D-4095-8D32-C9F45993273E}" type="slidenum">
              <a:rPr lang="en-US" smtClean="0"/>
              <a:t>‹#›</a:t>
            </a:fld>
            <a:endParaRPr lang="en-US"/>
          </a:p>
        </p:txBody>
      </p:sp>
    </p:spTree>
    <p:extLst>
      <p:ext uri="{BB962C8B-B14F-4D97-AF65-F5344CB8AC3E}">
        <p14:creationId xmlns:p14="http://schemas.microsoft.com/office/powerpoint/2010/main" val="105476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1F6CE2-E987-45D2-964D-81DAF2077E7E}"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2F16DB-CB6D-4095-8D32-C9F45993273E}" type="slidenum">
              <a:rPr lang="en-US" smtClean="0"/>
              <a:t>‹#›</a:t>
            </a:fld>
            <a:endParaRPr lang="en-US"/>
          </a:p>
        </p:txBody>
      </p:sp>
    </p:spTree>
    <p:extLst>
      <p:ext uri="{BB962C8B-B14F-4D97-AF65-F5344CB8AC3E}">
        <p14:creationId xmlns:p14="http://schemas.microsoft.com/office/powerpoint/2010/main" val="3799059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C1F6CE2-E987-45D2-964D-81DAF2077E7E}"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F16DB-CB6D-4095-8D32-C9F45993273E}" type="slidenum">
              <a:rPr lang="en-US" smtClean="0"/>
              <a:t>‹#›</a:t>
            </a:fld>
            <a:endParaRPr lang="en-US"/>
          </a:p>
        </p:txBody>
      </p:sp>
    </p:spTree>
    <p:extLst>
      <p:ext uri="{BB962C8B-B14F-4D97-AF65-F5344CB8AC3E}">
        <p14:creationId xmlns:p14="http://schemas.microsoft.com/office/powerpoint/2010/main" val="3019708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C1F6CE2-E987-45D2-964D-81DAF2077E7E}"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F16DB-CB6D-4095-8D32-C9F45993273E}" type="slidenum">
              <a:rPr lang="en-US" smtClean="0"/>
              <a:t>‹#›</a:t>
            </a:fld>
            <a:endParaRPr lang="en-US"/>
          </a:p>
        </p:txBody>
      </p:sp>
    </p:spTree>
    <p:extLst>
      <p:ext uri="{BB962C8B-B14F-4D97-AF65-F5344CB8AC3E}">
        <p14:creationId xmlns:p14="http://schemas.microsoft.com/office/powerpoint/2010/main" val="1289564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BE1C5C4D-BC45-4CCD-A6CC-0AE3BC0258FB}"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10/25/2016</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95312618-7DD9-42A6-9E03-2660871C297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246047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0832B3-BC46-4F38-B7E1-E9BABE007BB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137E8-7BB9-4A14-AB4A-5E73869678B4}" type="slidenum">
              <a:rPr lang="en-US" smtClean="0"/>
              <a:t>‹#›</a:t>
            </a:fld>
            <a:endParaRPr lang="en-US"/>
          </a:p>
        </p:txBody>
      </p:sp>
    </p:spTree>
    <p:extLst>
      <p:ext uri="{BB962C8B-B14F-4D97-AF65-F5344CB8AC3E}">
        <p14:creationId xmlns:p14="http://schemas.microsoft.com/office/powerpoint/2010/main" val="1349452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0832B3-BC46-4F38-B7E1-E9BABE007BB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137E8-7BB9-4A14-AB4A-5E73869678B4}" type="slidenum">
              <a:rPr lang="en-US" smtClean="0"/>
              <a:t>‹#›</a:t>
            </a:fld>
            <a:endParaRPr lang="en-US"/>
          </a:p>
        </p:txBody>
      </p:sp>
    </p:spTree>
    <p:extLst>
      <p:ext uri="{BB962C8B-B14F-4D97-AF65-F5344CB8AC3E}">
        <p14:creationId xmlns:p14="http://schemas.microsoft.com/office/powerpoint/2010/main" val="970521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0832B3-BC46-4F38-B7E1-E9BABE007BB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137E8-7BB9-4A14-AB4A-5E73869678B4}" type="slidenum">
              <a:rPr lang="en-US" smtClean="0"/>
              <a:t>‹#›</a:t>
            </a:fld>
            <a:endParaRPr lang="en-US"/>
          </a:p>
        </p:txBody>
      </p:sp>
    </p:spTree>
    <p:extLst>
      <p:ext uri="{BB962C8B-B14F-4D97-AF65-F5344CB8AC3E}">
        <p14:creationId xmlns:p14="http://schemas.microsoft.com/office/powerpoint/2010/main" val="3913307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0832B3-BC46-4F38-B7E1-E9BABE007BB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137E8-7BB9-4A14-AB4A-5E73869678B4}" type="slidenum">
              <a:rPr lang="en-US" smtClean="0"/>
              <a:t>‹#›</a:t>
            </a:fld>
            <a:endParaRPr lang="en-US"/>
          </a:p>
        </p:txBody>
      </p:sp>
    </p:spTree>
    <p:extLst>
      <p:ext uri="{BB962C8B-B14F-4D97-AF65-F5344CB8AC3E}">
        <p14:creationId xmlns:p14="http://schemas.microsoft.com/office/powerpoint/2010/main" val="1364517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0832B3-BC46-4F38-B7E1-E9BABE007BBC}"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8137E8-7BB9-4A14-AB4A-5E73869678B4}" type="slidenum">
              <a:rPr lang="en-US" smtClean="0"/>
              <a:t>‹#›</a:t>
            </a:fld>
            <a:endParaRPr lang="en-US"/>
          </a:p>
        </p:txBody>
      </p:sp>
    </p:spTree>
    <p:extLst>
      <p:ext uri="{BB962C8B-B14F-4D97-AF65-F5344CB8AC3E}">
        <p14:creationId xmlns:p14="http://schemas.microsoft.com/office/powerpoint/2010/main" val="2086189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0832B3-BC46-4F38-B7E1-E9BABE007BBC}"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8137E8-7BB9-4A14-AB4A-5E73869678B4}" type="slidenum">
              <a:rPr lang="en-US" smtClean="0"/>
              <a:t>‹#›</a:t>
            </a:fld>
            <a:endParaRPr lang="en-US"/>
          </a:p>
        </p:txBody>
      </p:sp>
    </p:spTree>
    <p:extLst>
      <p:ext uri="{BB962C8B-B14F-4D97-AF65-F5344CB8AC3E}">
        <p14:creationId xmlns:p14="http://schemas.microsoft.com/office/powerpoint/2010/main" val="2188073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BE1C5C4D-BC45-4CCD-A6CC-0AE3BC0258FB}"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312618-7DD9-42A6-9E03-2660871C2975}" type="slidenum">
              <a:rPr lang="en-US" smtClean="0"/>
              <a:t>‹#›</a:t>
            </a:fld>
            <a:endParaRPr lang="en-US"/>
          </a:p>
        </p:txBody>
      </p:sp>
    </p:spTree>
    <p:extLst>
      <p:ext uri="{BB962C8B-B14F-4D97-AF65-F5344CB8AC3E}">
        <p14:creationId xmlns:p14="http://schemas.microsoft.com/office/powerpoint/2010/main" val="34450832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0832B3-BC46-4F38-B7E1-E9BABE007BBC}"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8137E8-7BB9-4A14-AB4A-5E73869678B4}" type="slidenum">
              <a:rPr lang="en-US" smtClean="0"/>
              <a:t>‹#›</a:t>
            </a:fld>
            <a:endParaRPr lang="en-US"/>
          </a:p>
        </p:txBody>
      </p:sp>
    </p:spTree>
    <p:extLst>
      <p:ext uri="{BB962C8B-B14F-4D97-AF65-F5344CB8AC3E}">
        <p14:creationId xmlns:p14="http://schemas.microsoft.com/office/powerpoint/2010/main" val="28653625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0832B3-BC46-4F38-B7E1-E9BABE007BB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137E8-7BB9-4A14-AB4A-5E73869678B4}" type="slidenum">
              <a:rPr lang="en-US" smtClean="0"/>
              <a:t>‹#›</a:t>
            </a:fld>
            <a:endParaRPr lang="en-US"/>
          </a:p>
        </p:txBody>
      </p:sp>
    </p:spTree>
    <p:extLst>
      <p:ext uri="{BB962C8B-B14F-4D97-AF65-F5344CB8AC3E}">
        <p14:creationId xmlns:p14="http://schemas.microsoft.com/office/powerpoint/2010/main" val="3414111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0832B3-BC46-4F38-B7E1-E9BABE007BB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137E8-7BB9-4A14-AB4A-5E73869678B4}" type="slidenum">
              <a:rPr lang="en-US" smtClean="0"/>
              <a:t>‹#›</a:t>
            </a:fld>
            <a:endParaRPr lang="en-US"/>
          </a:p>
        </p:txBody>
      </p:sp>
    </p:spTree>
    <p:extLst>
      <p:ext uri="{BB962C8B-B14F-4D97-AF65-F5344CB8AC3E}">
        <p14:creationId xmlns:p14="http://schemas.microsoft.com/office/powerpoint/2010/main" val="3729335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0832B3-BC46-4F38-B7E1-E9BABE007BB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137E8-7BB9-4A14-AB4A-5E73869678B4}" type="slidenum">
              <a:rPr lang="en-US" smtClean="0"/>
              <a:t>‹#›</a:t>
            </a:fld>
            <a:endParaRPr lang="en-US"/>
          </a:p>
        </p:txBody>
      </p:sp>
    </p:spTree>
    <p:extLst>
      <p:ext uri="{BB962C8B-B14F-4D97-AF65-F5344CB8AC3E}">
        <p14:creationId xmlns:p14="http://schemas.microsoft.com/office/powerpoint/2010/main" val="3435469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0832B3-BC46-4F38-B7E1-E9BABE007BB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137E8-7BB9-4A14-AB4A-5E73869678B4}" type="slidenum">
              <a:rPr lang="en-US" smtClean="0"/>
              <a:t>‹#›</a:t>
            </a:fld>
            <a:endParaRPr lang="en-US"/>
          </a:p>
        </p:txBody>
      </p:sp>
    </p:spTree>
    <p:extLst>
      <p:ext uri="{BB962C8B-B14F-4D97-AF65-F5344CB8AC3E}">
        <p14:creationId xmlns:p14="http://schemas.microsoft.com/office/powerpoint/2010/main" val="2170352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0BBC88-E469-4381-AF09-446165E33E0B}"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324FC-6493-48AF-A1B5-497703D98207}" type="slidenum">
              <a:rPr lang="en-US" smtClean="0"/>
              <a:t>‹#›</a:t>
            </a:fld>
            <a:endParaRPr lang="en-US"/>
          </a:p>
        </p:txBody>
      </p:sp>
    </p:spTree>
    <p:extLst>
      <p:ext uri="{BB962C8B-B14F-4D97-AF65-F5344CB8AC3E}">
        <p14:creationId xmlns:p14="http://schemas.microsoft.com/office/powerpoint/2010/main" val="1288284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0BBC88-E469-4381-AF09-446165E33E0B}"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324FC-6493-48AF-A1B5-497703D98207}" type="slidenum">
              <a:rPr lang="en-US" smtClean="0"/>
              <a:t>‹#›</a:t>
            </a:fld>
            <a:endParaRPr lang="en-US"/>
          </a:p>
        </p:txBody>
      </p:sp>
    </p:spTree>
    <p:extLst>
      <p:ext uri="{BB962C8B-B14F-4D97-AF65-F5344CB8AC3E}">
        <p14:creationId xmlns:p14="http://schemas.microsoft.com/office/powerpoint/2010/main" val="1521170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0BBC88-E469-4381-AF09-446165E33E0B}"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324FC-6493-48AF-A1B5-497703D98207}" type="slidenum">
              <a:rPr lang="en-US" smtClean="0"/>
              <a:t>‹#›</a:t>
            </a:fld>
            <a:endParaRPr lang="en-US"/>
          </a:p>
        </p:txBody>
      </p:sp>
    </p:spTree>
    <p:extLst>
      <p:ext uri="{BB962C8B-B14F-4D97-AF65-F5344CB8AC3E}">
        <p14:creationId xmlns:p14="http://schemas.microsoft.com/office/powerpoint/2010/main" val="2092598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0BBC88-E469-4381-AF09-446165E33E0B}"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4324FC-6493-48AF-A1B5-497703D98207}" type="slidenum">
              <a:rPr lang="en-US" smtClean="0"/>
              <a:t>‹#›</a:t>
            </a:fld>
            <a:endParaRPr lang="en-US"/>
          </a:p>
        </p:txBody>
      </p:sp>
    </p:spTree>
    <p:extLst>
      <p:ext uri="{BB962C8B-B14F-4D97-AF65-F5344CB8AC3E}">
        <p14:creationId xmlns:p14="http://schemas.microsoft.com/office/powerpoint/2010/main" val="3813530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0BBC88-E469-4381-AF09-446165E33E0B}"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4324FC-6493-48AF-A1B5-497703D98207}" type="slidenum">
              <a:rPr lang="en-US" smtClean="0"/>
              <a:t>‹#›</a:t>
            </a:fld>
            <a:endParaRPr lang="en-US"/>
          </a:p>
        </p:txBody>
      </p:sp>
    </p:spTree>
    <p:extLst>
      <p:ext uri="{BB962C8B-B14F-4D97-AF65-F5344CB8AC3E}">
        <p14:creationId xmlns:p14="http://schemas.microsoft.com/office/powerpoint/2010/main" val="463998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C1F6CE2-E987-45D2-964D-81DAF2077E7E}"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F16DB-CB6D-4095-8D32-C9F45993273E}" type="slidenum">
              <a:rPr lang="en-US" smtClean="0"/>
              <a:t>‹#›</a:t>
            </a:fld>
            <a:endParaRPr lang="en-US"/>
          </a:p>
        </p:txBody>
      </p:sp>
    </p:spTree>
    <p:extLst>
      <p:ext uri="{BB962C8B-B14F-4D97-AF65-F5344CB8AC3E}">
        <p14:creationId xmlns:p14="http://schemas.microsoft.com/office/powerpoint/2010/main" val="3218763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0BBC88-E469-4381-AF09-446165E33E0B}"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4324FC-6493-48AF-A1B5-497703D98207}" type="slidenum">
              <a:rPr lang="en-US" smtClean="0"/>
              <a:t>‹#›</a:t>
            </a:fld>
            <a:endParaRPr lang="en-US"/>
          </a:p>
        </p:txBody>
      </p:sp>
    </p:spTree>
    <p:extLst>
      <p:ext uri="{BB962C8B-B14F-4D97-AF65-F5344CB8AC3E}">
        <p14:creationId xmlns:p14="http://schemas.microsoft.com/office/powerpoint/2010/main" val="2178636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0BBC88-E469-4381-AF09-446165E33E0B}"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4324FC-6493-48AF-A1B5-497703D98207}" type="slidenum">
              <a:rPr lang="en-US" smtClean="0"/>
              <a:t>‹#›</a:t>
            </a:fld>
            <a:endParaRPr lang="en-US"/>
          </a:p>
        </p:txBody>
      </p:sp>
    </p:spTree>
    <p:extLst>
      <p:ext uri="{BB962C8B-B14F-4D97-AF65-F5344CB8AC3E}">
        <p14:creationId xmlns:p14="http://schemas.microsoft.com/office/powerpoint/2010/main" val="51595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0BBC88-E469-4381-AF09-446165E33E0B}"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4324FC-6493-48AF-A1B5-497703D98207}" type="slidenum">
              <a:rPr lang="en-US" smtClean="0"/>
              <a:t>‹#›</a:t>
            </a:fld>
            <a:endParaRPr lang="en-US"/>
          </a:p>
        </p:txBody>
      </p:sp>
    </p:spTree>
    <p:extLst>
      <p:ext uri="{BB962C8B-B14F-4D97-AF65-F5344CB8AC3E}">
        <p14:creationId xmlns:p14="http://schemas.microsoft.com/office/powerpoint/2010/main" val="2467107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0BBC88-E469-4381-AF09-446165E33E0B}"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4324FC-6493-48AF-A1B5-497703D98207}" type="slidenum">
              <a:rPr lang="en-US" smtClean="0"/>
              <a:t>‹#›</a:t>
            </a:fld>
            <a:endParaRPr lang="en-US"/>
          </a:p>
        </p:txBody>
      </p:sp>
    </p:spTree>
    <p:extLst>
      <p:ext uri="{BB962C8B-B14F-4D97-AF65-F5344CB8AC3E}">
        <p14:creationId xmlns:p14="http://schemas.microsoft.com/office/powerpoint/2010/main" val="3159811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0BBC88-E469-4381-AF09-446165E33E0B}"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324FC-6493-48AF-A1B5-497703D98207}" type="slidenum">
              <a:rPr lang="en-US" smtClean="0"/>
              <a:t>‹#›</a:t>
            </a:fld>
            <a:endParaRPr lang="en-US"/>
          </a:p>
        </p:txBody>
      </p:sp>
    </p:spTree>
    <p:extLst>
      <p:ext uri="{BB962C8B-B14F-4D97-AF65-F5344CB8AC3E}">
        <p14:creationId xmlns:p14="http://schemas.microsoft.com/office/powerpoint/2010/main" val="38634072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0BBC88-E469-4381-AF09-446165E33E0B}"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324FC-6493-48AF-A1B5-497703D98207}" type="slidenum">
              <a:rPr lang="en-US" smtClean="0"/>
              <a:t>‹#›</a:t>
            </a:fld>
            <a:endParaRPr lang="en-US"/>
          </a:p>
        </p:txBody>
      </p:sp>
    </p:spTree>
    <p:extLst>
      <p:ext uri="{BB962C8B-B14F-4D97-AF65-F5344CB8AC3E}">
        <p14:creationId xmlns:p14="http://schemas.microsoft.com/office/powerpoint/2010/main" val="3860308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0BBC88-E469-4381-AF09-446165E33E0B}"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4324FC-6493-48AF-A1B5-497703D98207}" type="slidenum">
              <a:rPr lang="en-US" smtClean="0"/>
              <a:t>‹#›</a:t>
            </a:fld>
            <a:endParaRPr lang="en-US"/>
          </a:p>
        </p:txBody>
      </p:sp>
    </p:spTree>
    <p:extLst>
      <p:ext uri="{BB962C8B-B14F-4D97-AF65-F5344CB8AC3E}">
        <p14:creationId xmlns:p14="http://schemas.microsoft.com/office/powerpoint/2010/main" val="3733400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10E57B-D780-4D33-80C6-7506A894C780}"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42035E-4702-4CC7-B0AC-1E5FE0178805}" type="slidenum">
              <a:rPr lang="en-US" smtClean="0"/>
              <a:t>‹#›</a:t>
            </a:fld>
            <a:endParaRPr lang="en-US"/>
          </a:p>
        </p:txBody>
      </p:sp>
    </p:spTree>
    <p:extLst>
      <p:ext uri="{BB962C8B-B14F-4D97-AF65-F5344CB8AC3E}">
        <p14:creationId xmlns:p14="http://schemas.microsoft.com/office/powerpoint/2010/main" val="1674627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10E57B-D780-4D33-80C6-7506A894C780}"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42035E-4702-4CC7-B0AC-1E5FE0178805}" type="slidenum">
              <a:rPr lang="en-US" smtClean="0"/>
              <a:t>‹#›</a:t>
            </a:fld>
            <a:endParaRPr lang="en-US"/>
          </a:p>
        </p:txBody>
      </p:sp>
    </p:spTree>
    <p:extLst>
      <p:ext uri="{BB962C8B-B14F-4D97-AF65-F5344CB8AC3E}">
        <p14:creationId xmlns:p14="http://schemas.microsoft.com/office/powerpoint/2010/main" val="26711230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10E57B-D780-4D33-80C6-7506A894C780}"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42035E-4702-4CC7-B0AC-1E5FE0178805}" type="slidenum">
              <a:rPr lang="en-US" smtClean="0"/>
              <a:t>‹#›</a:t>
            </a:fld>
            <a:endParaRPr lang="en-US"/>
          </a:p>
        </p:txBody>
      </p:sp>
    </p:spTree>
    <p:extLst>
      <p:ext uri="{BB962C8B-B14F-4D97-AF65-F5344CB8AC3E}">
        <p14:creationId xmlns:p14="http://schemas.microsoft.com/office/powerpoint/2010/main" val="168215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1F6CE2-E987-45D2-964D-81DAF2077E7E}"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F16DB-CB6D-4095-8D32-C9F45993273E}" type="slidenum">
              <a:rPr lang="en-US" smtClean="0"/>
              <a:t>‹#›</a:t>
            </a:fld>
            <a:endParaRPr lang="en-US"/>
          </a:p>
        </p:txBody>
      </p:sp>
    </p:spTree>
    <p:extLst>
      <p:ext uri="{BB962C8B-B14F-4D97-AF65-F5344CB8AC3E}">
        <p14:creationId xmlns:p14="http://schemas.microsoft.com/office/powerpoint/2010/main" val="4483360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10E57B-D780-4D33-80C6-7506A894C780}"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42035E-4702-4CC7-B0AC-1E5FE0178805}" type="slidenum">
              <a:rPr lang="en-US" smtClean="0"/>
              <a:t>‹#›</a:t>
            </a:fld>
            <a:endParaRPr lang="en-US"/>
          </a:p>
        </p:txBody>
      </p:sp>
    </p:spTree>
    <p:extLst>
      <p:ext uri="{BB962C8B-B14F-4D97-AF65-F5344CB8AC3E}">
        <p14:creationId xmlns:p14="http://schemas.microsoft.com/office/powerpoint/2010/main" val="36101473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10E57B-D780-4D33-80C6-7506A894C780}"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42035E-4702-4CC7-B0AC-1E5FE0178805}" type="slidenum">
              <a:rPr lang="en-US" smtClean="0"/>
              <a:t>‹#›</a:t>
            </a:fld>
            <a:endParaRPr lang="en-US"/>
          </a:p>
        </p:txBody>
      </p:sp>
    </p:spTree>
    <p:extLst>
      <p:ext uri="{BB962C8B-B14F-4D97-AF65-F5344CB8AC3E}">
        <p14:creationId xmlns:p14="http://schemas.microsoft.com/office/powerpoint/2010/main" val="3185797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10E57B-D780-4D33-80C6-7506A894C780}"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42035E-4702-4CC7-B0AC-1E5FE0178805}" type="slidenum">
              <a:rPr lang="en-US" smtClean="0"/>
              <a:t>‹#›</a:t>
            </a:fld>
            <a:endParaRPr lang="en-US"/>
          </a:p>
        </p:txBody>
      </p:sp>
    </p:spTree>
    <p:extLst>
      <p:ext uri="{BB962C8B-B14F-4D97-AF65-F5344CB8AC3E}">
        <p14:creationId xmlns:p14="http://schemas.microsoft.com/office/powerpoint/2010/main" val="18631063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10E57B-D780-4D33-80C6-7506A894C780}"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42035E-4702-4CC7-B0AC-1E5FE0178805}" type="slidenum">
              <a:rPr lang="en-US" smtClean="0"/>
              <a:t>‹#›</a:t>
            </a:fld>
            <a:endParaRPr lang="en-US"/>
          </a:p>
        </p:txBody>
      </p:sp>
    </p:spTree>
    <p:extLst>
      <p:ext uri="{BB962C8B-B14F-4D97-AF65-F5344CB8AC3E}">
        <p14:creationId xmlns:p14="http://schemas.microsoft.com/office/powerpoint/2010/main" val="32790071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10E57B-D780-4D33-80C6-7506A894C780}"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42035E-4702-4CC7-B0AC-1E5FE0178805}" type="slidenum">
              <a:rPr lang="en-US" smtClean="0"/>
              <a:t>‹#›</a:t>
            </a:fld>
            <a:endParaRPr lang="en-US"/>
          </a:p>
        </p:txBody>
      </p:sp>
    </p:spTree>
    <p:extLst>
      <p:ext uri="{BB962C8B-B14F-4D97-AF65-F5344CB8AC3E}">
        <p14:creationId xmlns:p14="http://schemas.microsoft.com/office/powerpoint/2010/main" val="38644622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10E57B-D780-4D33-80C6-7506A894C780}"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42035E-4702-4CC7-B0AC-1E5FE0178805}" type="slidenum">
              <a:rPr lang="en-US" smtClean="0"/>
              <a:t>‹#›</a:t>
            </a:fld>
            <a:endParaRPr lang="en-US"/>
          </a:p>
        </p:txBody>
      </p:sp>
    </p:spTree>
    <p:extLst>
      <p:ext uri="{BB962C8B-B14F-4D97-AF65-F5344CB8AC3E}">
        <p14:creationId xmlns:p14="http://schemas.microsoft.com/office/powerpoint/2010/main" val="5238624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10E57B-D780-4D33-80C6-7506A894C780}"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42035E-4702-4CC7-B0AC-1E5FE0178805}" type="slidenum">
              <a:rPr lang="en-US" smtClean="0"/>
              <a:t>‹#›</a:t>
            </a:fld>
            <a:endParaRPr lang="en-US"/>
          </a:p>
        </p:txBody>
      </p:sp>
    </p:spTree>
    <p:extLst>
      <p:ext uri="{BB962C8B-B14F-4D97-AF65-F5344CB8AC3E}">
        <p14:creationId xmlns:p14="http://schemas.microsoft.com/office/powerpoint/2010/main" val="954344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10E57B-D780-4D33-80C6-7506A894C780}"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42035E-4702-4CC7-B0AC-1E5FE0178805}" type="slidenum">
              <a:rPr lang="en-US" smtClean="0"/>
              <a:t>‹#›</a:t>
            </a:fld>
            <a:endParaRPr lang="en-US"/>
          </a:p>
        </p:txBody>
      </p:sp>
    </p:spTree>
    <p:extLst>
      <p:ext uri="{BB962C8B-B14F-4D97-AF65-F5344CB8AC3E}">
        <p14:creationId xmlns:p14="http://schemas.microsoft.com/office/powerpoint/2010/main" val="18121181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BE1C5C4D-BC45-4CCD-A6CC-0AE3BC0258FB}"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10/25/2016</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95312618-7DD9-42A6-9E03-2660871C297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6437089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BE1C5C4D-BC45-4CCD-A6CC-0AE3BC0258FB}"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10/25/2016</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95312618-7DD9-42A6-9E03-2660871C297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837122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C1F6CE2-E987-45D2-964D-81DAF2077E7E}"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2F16DB-CB6D-4095-8D32-C9F45993273E}" type="slidenum">
              <a:rPr lang="en-US" smtClean="0"/>
              <a:t>‹#›</a:t>
            </a:fld>
            <a:endParaRPr lang="en-US"/>
          </a:p>
        </p:txBody>
      </p:sp>
    </p:spTree>
    <p:extLst>
      <p:ext uri="{BB962C8B-B14F-4D97-AF65-F5344CB8AC3E}">
        <p14:creationId xmlns:p14="http://schemas.microsoft.com/office/powerpoint/2010/main" val="14488623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185A89-E171-40A1-8E31-E118F74A04B5}"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692C5-6A04-4F54-8DD7-D46E6E001FB7}" type="slidenum">
              <a:rPr lang="en-US" smtClean="0"/>
              <a:t>‹#›</a:t>
            </a:fld>
            <a:endParaRPr lang="en-US"/>
          </a:p>
        </p:txBody>
      </p:sp>
    </p:spTree>
    <p:extLst>
      <p:ext uri="{BB962C8B-B14F-4D97-AF65-F5344CB8AC3E}">
        <p14:creationId xmlns:p14="http://schemas.microsoft.com/office/powerpoint/2010/main" val="2131237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85A89-E171-40A1-8E31-E118F74A04B5}"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692C5-6A04-4F54-8DD7-D46E6E001FB7}" type="slidenum">
              <a:rPr lang="en-US" smtClean="0"/>
              <a:t>‹#›</a:t>
            </a:fld>
            <a:endParaRPr lang="en-US"/>
          </a:p>
        </p:txBody>
      </p:sp>
    </p:spTree>
    <p:extLst>
      <p:ext uri="{BB962C8B-B14F-4D97-AF65-F5344CB8AC3E}">
        <p14:creationId xmlns:p14="http://schemas.microsoft.com/office/powerpoint/2010/main" val="42275711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185A89-E171-40A1-8E31-E118F74A04B5}"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692C5-6A04-4F54-8DD7-D46E6E001FB7}" type="slidenum">
              <a:rPr lang="en-US" smtClean="0"/>
              <a:t>‹#›</a:t>
            </a:fld>
            <a:endParaRPr lang="en-US"/>
          </a:p>
        </p:txBody>
      </p:sp>
    </p:spTree>
    <p:extLst>
      <p:ext uri="{BB962C8B-B14F-4D97-AF65-F5344CB8AC3E}">
        <p14:creationId xmlns:p14="http://schemas.microsoft.com/office/powerpoint/2010/main" val="5003655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185A89-E171-40A1-8E31-E118F74A04B5}"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692C5-6A04-4F54-8DD7-D46E6E001FB7}" type="slidenum">
              <a:rPr lang="en-US" smtClean="0"/>
              <a:t>‹#›</a:t>
            </a:fld>
            <a:endParaRPr lang="en-US"/>
          </a:p>
        </p:txBody>
      </p:sp>
    </p:spTree>
    <p:extLst>
      <p:ext uri="{BB962C8B-B14F-4D97-AF65-F5344CB8AC3E}">
        <p14:creationId xmlns:p14="http://schemas.microsoft.com/office/powerpoint/2010/main" val="8153861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185A89-E171-40A1-8E31-E118F74A04B5}"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692C5-6A04-4F54-8DD7-D46E6E001FB7}" type="slidenum">
              <a:rPr lang="en-US" smtClean="0"/>
              <a:t>‹#›</a:t>
            </a:fld>
            <a:endParaRPr lang="en-US"/>
          </a:p>
        </p:txBody>
      </p:sp>
    </p:spTree>
    <p:extLst>
      <p:ext uri="{BB962C8B-B14F-4D97-AF65-F5344CB8AC3E}">
        <p14:creationId xmlns:p14="http://schemas.microsoft.com/office/powerpoint/2010/main" val="11972005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185A89-E171-40A1-8E31-E118F74A04B5}"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692C5-6A04-4F54-8DD7-D46E6E001FB7}" type="slidenum">
              <a:rPr lang="en-US" smtClean="0"/>
              <a:t>‹#›</a:t>
            </a:fld>
            <a:endParaRPr lang="en-US"/>
          </a:p>
        </p:txBody>
      </p:sp>
    </p:spTree>
    <p:extLst>
      <p:ext uri="{BB962C8B-B14F-4D97-AF65-F5344CB8AC3E}">
        <p14:creationId xmlns:p14="http://schemas.microsoft.com/office/powerpoint/2010/main" val="42839415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185A89-E171-40A1-8E31-E118F74A04B5}"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692C5-6A04-4F54-8DD7-D46E6E001FB7}" type="slidenum">
              <a:rPr lang="en-US" smtClean="0"/>
              <a:t>‹#›</a:t>
            </a:fld>
            <a:endParaRPr lang="en-US"/>
          </a:p>
        </p:txBody>
      </p:sp>
    </p:spTree>
    <p:extLst>
      <p:ext uri="{BB962C8B-B14F-4D97-AF65-F5344CB8AC3E}">
        <p14:creationId xmlns:p14="http://schemas.microsoft.com/office/powerpoint/2010/main" val="19491538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85A89-E171-40A1-8E31-E118F74A04B5}"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692C5-6A04-4F54-8DD7-D46E6E001FB7}" type="slidenum">
              <a:rPr lang="en-US" smtClean="0"/>
              <a:t>‹#›</a:t>
            </a:fld>
            <a:endParaRPr lang="en-US"/>
          </a:p>
        </p:txBody>
      </p:sp>
    </p:spTree>
    <p:extLst>
      <p:ext uri="{BB962C8B-B14F-4D97-AF65-F5344CB8AC3E}">
        <p14:creationId xmlns:p14="http://schemas.microsoft.com/office/powerpoint/2010/main" val="3996188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85A89-E171-40A1-8E31-E118F74A04B5}"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692C5-6A04-4F54-8DD7-D46E6E001FB7}" type="slidenum">
              <a:rPr lang="en-US" smtClean="0"/>
              <a:t>‹#›</a:t>
            </a:fld>
            <a:endParaRPr lang="en-US"/>
          </a:p>
        </p:txBody>
      </p:sp>
    </p:spTree>
    <p:extLst>
      <p:ext uri="{BB962C8B-B14F-4D97-AF65-F5344CB8AC3E}">
        <p14:creationId xmlns:p14="http://schemas.microsoft.com/office/powerpoint/2010/main" val="7976179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85A89-E171-40A1-8E31-E118F74A04B5}"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692C5-6A04-4F54-8DD7-D46E6E001FB7}" type="slidenum">
              <a:rPr lang="en-US" smtClean="0"/>
              <a:t>‹#›</a:t>
            </a:fld>
            <a:endParaRPr lang="en-US"/>
          </a:p>
        </p:txBody>
      </p:sp>
    </p:spTree>
    <p:extLst>
      <p:ext uri="{BB962C8B-B14F-4D97-AF65-F5344CB8AC3E}">
        <p14:creationId xmlns:p14="http://schemas.microsoft.com/office/powerpoint/2010/main" val="334934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C1F6CE2-E987-45D2-964D-81DAF2077E7E}"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2F16DB-CB6D-4095-8D32-C9F45993273E}" type="slidenum">
              <a:rPr lang="en-US" smtClean="0"/>
              <a:t>‹#›</a:t>
            </a:fld>
            <a:endParaRPr lang="en-US"/>
          </a:p>
        </p:txBody>
      </p:sp>
    </p:spTree>
    <p:extLst>
      <p:ext uri="{BB962C8B-B14F-4D97-AF65-F5344CB8AC3E}">
        <p14:creationId xmlns:p14="http://schemas.microsoft.com/office/powerpoint/2010/main" val="422029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85A89-E171-40A1-8E31-E118F74A04B5}"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692C5-6A04-4F54-8DD7-D46E6E001FB7}" type="slidenum">
              <a:rPr lang="en-US" smtClean="0"/>
              <a:t>‹#›</a:t>
            </a:fld>
            <a:endParaRPr lang="en-US"/>
          </a:p>
        </p:txBody>
      </p:sp>
    </p:spTree>
    <p:extLst>
      <p:ext uri="{BB962C8B-B14F-4D97-AF65-F5344CB8AC3E}">
        <p14:creationId xmlns:p14="http://schemas.microsoft.com/office/powerpoint/2010/main" val="2474677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C1F6CE2-E987-45D2-964D-81DAF2077E7E}"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2F16DB-CB6D-4095-8D32-C9F45993273E}" type="slidenum">
              <a:rPr lang="en-US" smtClean="0"/>
              <a:t>‹#›</a:t>
            </a:fld>
            <a:endParaRPr lang="en-US"/>
          </a:p>
        </p:txBody>
      </p:sp>
    </p:spTree>
    <p:extLst>
      <p:ext uri="{BB962C8B-B14F-4D97-AF65-F5344CB8AC3E}">
        <p14:creationId xmlns:p14="http://schemas.microsoft.com/office/powerpoint/2010/main" val="3436394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1F6CE2-E987-45D2-964D-81DAF2077E7E}"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2F16DB-CB6D-4095-8D32-C9F45993273E}" type="slidenum">
              <a:rPr lang="en-US" smtClean="0"/>
              <a:t>‹#›</a:t>
            </a:fld>
            <a:endParaRPr lang="en-US"/>
          </a:p>
        </p:txBody>
      </p:sp>
    </p:spTree>
    <p:extLst>
      <p:ext uri="{BB962C8B-B14F-4D97-AF65-F5344CB8AC3E}">
        <p14:creationId xmlns:p14="http://schemas.microsoft.com/office/powerpoint/2010/main" val="4080136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1F6CE2-E987-45D2-964D-81DAF2077E7E}"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2F16DB-CB6D-4095-8D32-C9F45993273E}" type="slidenum">
              <a:rPr lang="en-US" smtClean="0"/>
              <a:t>‹#›</a:t>
            </a:fld>
            <a:endParaRPr lang="en-US"/>
          </a:p>
        </p:txBody>
      </p:sp>
    </p:spTree>
    <p:extLst>
      <p:ext uri="{BB962C8B-B14F-4D97-AF65-F5344CB8AC3E}">
        <p14:creationId xmlns:p14="http://schemas.microsoft.com/office/powerpoint/2010/main" val="4285858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8.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F6CE2-E987-45D2-964D-81DAF2077E7E}" type="datetimeFigureOut">
              <a:rPr lang="en-US" smtClean="0"/>
              <a:t>10/25/2016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F16DB-CB6D-4095-8D32-C9F45993273E}" type="slidenum">
              <a:rPr lang="en-US" smtClean="0"/>
              <a:t>‹#›</a:t>
            </a:fld>
            <a:endParaRPr lang="en-US"/>
          </a:p>
        </p:txBody>
      </p:sp>
    </p:spTree>
    <p:extLst>
      <p:ext uri="{BB962C8B-B14F-4D97-AF65-F5344CB8AC3E}">
        <p14:creationId xmlns:p14="http://schemas.microsoft.com/office/powerpoint/2010/main" val="587771963"/>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E1C5C4D-BC45-4CCD-A6CC-0AE3BC0258FB}"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10/25/2016</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5312618-7DD9-42A6-9E03-2660871C297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941241033"/>
      </p:ext>
    </p:extLst>
  </p:cSld>
  <p:clrMap bg1="dk1" tx1="lt1" bg2="dk2" tx2="lt2" accent1="accent1" accent2="accent2" accent3="accent3" accent4="accent4" accent5="accent5" accent6="accent6" hlink="hlink" folHlink="folHlink"/>
  <p:sldLayoutIdLst>
    <p:sldLayoutId id="2147483678" r:id="rId1"/>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832B3-BC46-4F38-B7E1-E9BABE007BBC}" type="datetimeFigureOut">
              <a:rPr lang="en-US" smtClean="0"/>
              <a:t>10/25/2016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8137E8-7BB9-4A14-AB4A-5E73869678B4}" type="slidenum">
              <a:rPr lang="en-US" smtClean="0"/>
              <a:t>‹#›</a:t>
            </a:fld>
            <a:endParaRPr lang="en-US"/>
          </a:p>
        </p:txBody>
      </p:sp>
    </p:spTree>
    <p:extLst>
      <p:ext uri="{BB962C8B-B14F-4D97-AF65-F5344CB8AC3E}">
        <p14:creationId xmlns:p14="http://schemas.microsoft.com/office/powerpoint/2010/main" val="245688740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0BBC88-E469-4381-AF09-446165E33E0B}" type="datetimeFigureOut">
              <a:rPr lang="en-US" smtClean="0"/>
              <a:t>10/25/2016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4324FC-6493-48AF-A1B5-497703D98207}" type="slidenum">
              <a:rPr lang="en-US" smtClean="0"/>
              <a:t>‹#›</a:t>
            </a:fld>
            <a:endParaRPr lang="en-US"/>
          </a:p>
        </p:txBody>
      </p:sp>
    </p:spTree>
    <p:extLst>
      <p:ext uri="{BB962C8B-B14F-4D97-AF65-F5344CB8AC3E}">
        <p14:creationId xmlns:p14="http://schemas.microsoft.com/office/powerpoint/2010/main" val="247089396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0E57B-D780-4D33-80C6-7506A894C780}" type="datetimeFigureOut">
              <a:rPr lang="en-US" smtClean="0"/>
              <a:t>10/25/2016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2035E-4702-4CC7-B0AC-1E5FE0178805}" type="slidenum">
              <a:rPr lang="en-US" smtClean="0"/>
              <a:t>‹#›</a:t>
            </a:fld>
            <a:endParaRPr lang="en-US"/>
          </a:p>
        </p:txBody>
      </p:sp>
    </p:spTree>
    <p:extLst>
      <p:ext uri="{BB962C8B-B14F-4D97-AF65-F5344CB8AC3E}">
        <p14:creationId xmlns:p14="http://schemas.microsoft.com/office/powerpoint/2010/main" val="322917748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E1C5C4D-BC45-4CCD-A6CC-0AE3BC0258FB}"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10/25/2016</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5312618-7DD9-42A6-9E03-2660871C297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67659942"/>
      </p:ext>
    </p:extLst>
  </p:cSld>
  <p:clrMap bg1="dk1" tx1="lt1" bg2="dk2" tx2="lt2" accent1="accent1" accent2="accent2" accent3="accent3" accent4="accent4" accent5="accent5" accent6="accent6" hlink="hlink" folHlink="folHlink"/>
  <p:sldLayoutIdLst>
    <p:sldLayoutId id="2147483675" r:id="rId1"/>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E1C5C4D-BC45-4CCD-A6CC-0AE3BC0258FB}"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10/25/2016</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5312618-7DD9-42A6-9E03-2660871C297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519915665"/>
      </p:ext>
    </p:extLst>
  </p:cSld>
  <p:clrMap bg1="dk1" tx1="lt1" bg2="dk2" tx2="lt2" accent1="accent1" accent2="accent2" accent3="accent3" accent4="accent4" accent5="accent5" accent6="accent6" hlink="hlink" folHlink="folHlink"/>
  <p:sldLayoutIdLst>
    <p:sldLayoutId id="2147483673" r:id="rId1"/>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185A89-E171-40A1-8E31-E118F74A04B5}" type="datetimeFigureOut">
              <a:rPr lang="en-US" smtClean="0"/>
              <a:t>10/25/2016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692C5-6A04-4F54-8DD7-D46E6E001FB7}" type="slidenum">
              <a:rPr lang="en-US" smtClean="0"/>
              <a:t>‹#›</a:t>
            </a:fld>
            <a:endParaRPr lang="en-US"/>
          </a:p>
        </p:txBody>
      </p:sp>
    </p:spTree>
    <p:extLst>
      <p:ext uri="{BB962C8B-B14F-4D97-AF65-F5344CB8AC3E}">
        <p14:creationId xmlns:p14="http://schemas.microsoft.com/office/powerpoint/2010/main" val="49346064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1.gif"/><Relationship Id="rId5" Type="http://schemas.openxmlformats.org/officeDocument/2006/relationships/image" Target="../media/image30.tiff"/><Relationship Id="rId4" Type="http://schemas.openxmlformats.org/officeDocument/2006/relationships/image" Target="../media/image29.tiff"/></Relationships>
</file>

<file path=ppt/slides/_rels/slide13.xml.rels><?xml version="1.0" encoding="UTF-8" standalone="yes"?>
<Relationships xmlns="http://schemas.openxmlformats.org/package/2006/relationships"><Relationship Id="rId3" Type="http://schemas.openxmlformats.org/officeDocument/2006/relationships/image" Target="../media/image31.tiff"/><Relationship Id="rId7" Type="http://schemas.openxmlformats.org/officeDocument/2006/relationships/image" Target="../media/image21.gif"/><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tiff"/><Relationship Id="rId4" Type="http://schemas.openxmlformats.org/officeDocument/2006/relationships/image" Target="../media/image32.tiff"/></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jpeg"/><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www.hydro.washington.edu/2860/report/" TargetMode="External"/><Relationship Id="rId2" Type="http://schemas.openxmlformats.org/officeDocument/2006/relationships/image" Target="../media/image40.jpeg"/><Relationship Id="rId1" Type="http://schemas.openxmlformats.org/officeDocument/2006/relationships/slideLayout" Target="../slideLayouts/slideLayout8.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image" Target="../media/image9.wmf"/><Relationship Id="rId10" Type="http://schemas.openxmlformats.org/officeDocument/2006/relationships/image" Target="../media/image14.jpg"/><Relationship Id="rId4" Type="http://schemas.openxmlformats.org/officeDocument/2006/relationships/oleObject" Target="../embeddings/oleObject1.bin"/><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13.png"/><Relationship Id="rId4" Type="http://schemas.openxmlformats.org/officeDocument/2006/relationships/image" Target="../media/image15.wm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9.emf"/><Relationship Id="rId7" Type="http://schemas.openxmlformats.org/officeDocument/2006/relationships/image" Target="../media/image21.gif"/><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20.png"/><Relationship Id="rId5" Type="http://schemas.openxmlformats.org/officeDocument/2006/relationships/image" Target="../media/image18.w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85521"/>
            <a:ext cx="7772400" cy="1406033"/>
          </a:xfrm>
        </p:spPr>
        <p:txBody>
          <a:bodyPr>
            <a:normAutofit/>
          </a:bodyPr>
          <a:lstStyle/>
          <a:p>
            <a:r>
              <a:rPr lang="en-US" sz="4000" dirty="0" smtClean="0">
                <a:solidFill>
                  <a:schemeClr val="accent5">
                    <a:lumMod val="75000"/>
                  </a:schemeClr>
                </a:solidFill>
              </a:rPr>
              <a:t>Climate change impacts to fishes in the Columbia River Basin</a:t>
            </a:r>
            <a:endParaRPr lang="en-US" sz="4000" dirty="0">
              <a:solidFill>
                <a:schemeClr val="accent5">
                  <a:lumMod val="75000"/>
                </a:schemeClr>
              </a:solidFill>
            </a:endParaRPr>
          </a:p>
        </p:txBody>
      </p:sp>
      <p:sp>
        <p:nvSpPr>
          <p:cNvPr id="3" name="Subtitle 2"/>
          <p:cNvSpPr>
            <a:spLocks noGrp="1"/>
          </p:cNvSpPr>
          <p:nvPr>
            <p:ph type="subTitle" idx="1"/>
          </p:nvPr>
        </p:nvSpPr>
        <p:spPr>
          <a:xfrm>
            <a:off x="1142999" y="5407315"/>
            <a:ext cx="6858000" cy="654631"/>
          </a:xfrm>
        </p:spPr>
        <p:txBody>
          <a:bodyPr>
            <a:normAutofit fontScale="92500"/>
          </a:bodyPr>
          <a:lstStyle/>
          <a:p>
            <a:r>
              <a:rPr lang="en-US" dirty="0" smtClean="0"/>
              <a:t>Tracy Bowerman, Christopher Caudill, Matthew Keefer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501" y="1943999"/>
            <a:ext cx="5220997" cy="3033685"/>
          </a:xfrm>
          <a:prstGeom prst="rect">
            <a:avLst/>
          </a:prstGeom>
          <a:ln>
            <a:solidFill>
              <a:schemeClr val="accent1"/>
            </a:solidFill>
          </a:ln>
        </p:spPr>
      </p:pic>
      <p:sp>
        <p:nvSpPr>
          <p:cNvPr id="4" name="TextBox 3"/>
          <p:cNvSpPr txBox="1"/>
          <p:nvPr/>
        </p:nvSpPr>
        <p:spPr>
          <a:xfrm>
            <a:off x="6202678" y="4700685"/>
            <a:ext cx="979820" cy="276999"/>
          </a:xfrm>
          <a:prstGeom prst="rect">
            <a:avLst/>
          </a:prstGeom>
          <a:noFill/>
        </p:spPr>
        <p:txBody>
          <a:bodyPr wrap="none" rtlCol="0">
            <a:spAutoFit/>
          </a:bodyPr>
          <a:lstStyle/>
          <a:p>
            <a:r>
              <a:rPr lang="en-US" sz="1200" dirty="0" smtClean="0">
                <a:solidFill>
                  <a:schemeClr val="bg1"/>
                </a:solidFill>
              </a:rPr>
              <a:t>Ken W. Davis</a:t>
            </a:r>
            <a:endParaRPr lang="en-US" sz="1200" dirty="0">
              <a:solidFill>
                <a:schemeClr val="bg1"/>
              </a:solidFill>
            </a:endParaRPr>
          </a:p>
        </p:txBody>
      </p:sp>
      <p:pic>
        <p:nvPicPr>
          <p:cNvPr id="6" name="Picture 15" descr="U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56565" y="6061946"/>
            <a:ext cx="2431256"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8824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097565" y="4046016"/>
            <a:ext cx="3616442" cy="2485280"/>
            <a:chOff x="8646391" y="3245455"/>
            <a:chExt cx="6028464" cy="4004778"/>
          </a:xfrm>
        </p:grpSpPr>
        <p:pic>
          <p:nvPicPr>
            <p:cNvPr id="6" name="Picture 5"/>
            <p:cNvPicPr>
              <a:picLocks noChangeAspect="1"/>
            </p:cNvPicPr>
            <p:nvPr/>
          </p:nvPicPr>
          <p:blipFill>
            <a:blip r:embed="rId3"/>
            <a:stretch>
              <a:fillRect/>
            </a:stretch>
          </p:blipFill>
          <p:spPr>
            <a:xfrm>
              <a:off x="8646391" y="3245455"/>
              <a:ext cx="5292369" cy="3969276"/>
            </a:xfrm>
            <a:prstGeom prst="rect">
              <a:avLst/>
            </a:prstGeom>
            <a:ln>
              <a:solidFill>
                <a:schemeClr val="tx1"/>
              </a:solidFill>
            </a:ln>
          </p:spPr>
        </p:pic>
        <p:sp>
          <p:nvSpPr>
            <p:cNvPr id="7" name="TextBox 6"/>
            <p:cNvSpPr txBox="1"/>
            <p:nvPr/>
          </p:nvSpPr>
          <p:spPr>
            <a:xfrm>
              <a:off x="11881162" y="6922657"/>
              <a:ext cx="2793693" cy="327576"/>
            </a:xfrm>
            <a:prstGeom prst="rect">
              <a:avLst/>
            </a:prstGeom>
            <a:noFill/>
          </p:spPr>
          <p:txBody>
            <a:bodyPr wrap="square" rtlCol="0">
              <a:spAutoFit/>
            </a:bodyPr>
            <a:lstStyle/>
            <a:p>
              <a:r>
                <a:rPr lang="en-US" sz="788" dirty="0">
                  <a:solidFill>
                    <a:schemeClr val="bg1"/>
                  </a:solidFill>
                </a:rPr>
                <a:t>Chris Fisher, Colville Tribes</a:t>
              </a:r>
            </a:p>
          </p:txBody>
        </p:sp>
      </p:grpSp>
      <p:pic>
        <p:nvPicPr>
          <p:cNvPr id="1026" name="Picture 2" descr="Sockeye salmon veered off course to the Little White Salmon River to escape the heat of the Columbia River, but many died like the one in the foreground. (Steve Ringman/The Seattle Tim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6824" y="3232358"/>
            <a:ext cx="2552866" cy="32757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211189" y="6317711"/>
            <a:ext cx="2195683" cy="213585"/>
          </a:xfrm>
          <a:prstGeom prst="rect">
            <a:avLst/>
          </a:prstGeom>
          <a:noFill/>
        </p:spPr>
        <p:txBody>
          <a:bodyPr wrap="square" rtlCol="0">
            <a:spAutoFit/>
          </a:bodyPr>
          <a:lstStyle/>
          <a:p>
            <a:r>
              <a:rPr lang="en-US" sz="788" dirty="0">
                <a:solidFill>
                  <a:schemeClr val="bg1"/>
                </a:solidFill>
              </a:rPr>
              <a:t>Steve </a:t>
            </a:r>
            <a:r>
              <a:rPr lang="en-US" sz="788" dirty="0" err="1">
                <a:solidFill>
                  <a:schemeClr val="bg1"/>
                </a:solidFill>
              </a:rPr>
              <a:t>Ringman</a:t>
            </a:r>
            <a:r>
              <a:rPr lang="en-US" sz="788" dirty="0">
                <a:solidFill>
                  <a:schemeClr val="bg1"/>
                </a:solidFill>
              </a:rPr>
              <a:t>/The Seattle Times</a:t>
            </a:r>
          </a:p>
        </p:txBody>
      </p:sp>
      <p:sp>
        <p:nvSpPr>
          <p:cNvPr id="9" name="Title 1"/>
          <p:cNvSpPr>
            <a:spLocks noGrp="1"/>
          </p:cNvSpPr>
          <p:nvPr>
            <p:ph type="title"/>
          </p:nvPr>
        </p:nvSpPr>
        <p:spPr>
          <a:noFill/>
        </p:spPr>
        <p:txBody>
          <a:bodyPr>
            <a:normAutofit/>
          </a:bodyPr>
          <a:lstStyle/>
          <a:p>
            <a:pPr algn="l"/>
            <a:r>
              <a:rPr lang="en-US" sz="4000" dirty="0" smtClean="0"/>
              <a:t>Catastrophic effects of high temperatures during migration</a:t>
            </a:r>
            <a:endParaRPr lang="en-US" sz="4000" dirty="0"/>
          </a:p>
        </p:txBody>
      </p:sp>
      <p:sp>
        <p:nvSpPr>
          <p:cNvPr id="4" name="Content Placeholder 3"/>
          <p:cNvSpPr>
            <a:spLocks noGrp="1"/>
          </p:cNvSpPr>
          <p:nvPr>
            <p:ph idx="1"/>
          </p:nvPr>
        </p:nvSpPr>
        <p:spPr>
          <a:xfrm>
            <a:off x="422330" y="1735461"/>
            <a:ext cx="7886700" cy="3134793"/>
          </a:xfrm>
        </p:spPr>
        <p:txBody>
          <a:bodyPr/>
          <a:lstStyle/>
          <a:p>
            <a:r>
              <a:rPr lang="en-US" dirty="0" smtClean="0"/>
              <a:t>2002 Klamath River fish kill</a:t>
            </a:r>
          </a:p>
          <a:p>
            <a:r>
              <a:rPr lang="en-US" dirty="0" smtClean="0"/>
              <a:t>2004 Fraser </a:t>
            </a:r>
            <a:r>
              <a:rPr lang="en-US" dirty="0"/>
              <a:t>R</a:t>
            </a:r>
            <a:r>
              <a:rPr lang="en-US" dirty="0" smtClean="0"/>
              <a:t>iver 1.3 million sockeye disappeared</a:t>
            </a:r>
          </a:p>
          <a:p>
            <a:r>
              <a:rPr lang="en-US" dirty="0" smtClean="0"/>
              <a:t>2015 Upper Columbia River sockeye die-off</a:t>
            </a:r>
          </a:p>
          <a:p>
            <a:pPr lvl="1"/>
            <a:r>
              <a:rPr lang="en-US" dirty="0" smtClean="0"/>
              <a:t>Only 2% of </a:t>
            </a:r>
            <a:r>
              <a:rPr lang="en-US" dirty="0" smtClean="0"/>
              <a:t>adult fish that began </a:t>
            </a:r>
          </a:p>
          <a:p>
            <a:pPr marL="457200" lvl="1" indent="0">
              <a:buNone/>
            </a:pPr>
            <a:r>
              <a:rPr lang="en-US" dirty="0" smtClean="0"/>
              <a:t>migration returned to Lake </a:t>
            </a:r>
            <a:r>
              <a:rPr lang="en-US" dirty="0" err="1" smtClean="0"/>
              <a:t>Osoyoos</a:t>
            </a:r>
            <a:endParaRPr lang="en-US" dirty="0"/>
          </a:p>
        </p:txBody>
      </p:sp>
      <p:pic>
        <p:nvPicPr>
          <p:cNvPr id="12" name="Picture 11"/>
          <p:cNvPicPr>
            <a:picLocks noChangeAspect="1"/>
          </p:cNvPicPr>
          <p:nvPr/>
        </p:nvPicPr>
        <p:blipFill>
          <a:blip r:embed="rId5"/>
          <a:stretch>
            <a:fillRect/>
          </a:stretch>
        </p:blipFill>
        <p:spPr>
          <a:xfrm>
            <a:off x="144210" y="4046573"/>
            <a:ext cx="2868959" cy="2462134"/>
          </a:xfrm>
          <a:prstGeom prst="rect">
            <a:avLst/>
          </a:prstGeom>
          <a:ln>
            <a:solidFill>
              <a:schemeClr val="accent1"/>
            </a:solidFill>
          </a:ln>
        </p:spPr>
      </p:pic>
      <p:sp>
        <p:nvSpPr>
          <p:cNvPr id="14" name="TextBox 13"/>
          <p:cNvSpPr txBox="1"/>
          <p:nvPr/>
        </p:nvSpPr>
        <p:spPr>
          <a:xfrm>
            <a:off x="232206" y="6163822"/>
            <a:ext cx="1193532" cy="307777"/>
          </a:xfrm>
          <a:prstGeom prst="rect">
            <a:avLst/>
          </a:prstGeom>
          <a:noFill/>
        </p:spPr>
        <p:txBody>
          <a:bodyPr wrap="none" rtlCol="0">
            <a:spAutoFit/>
          </a:bodyPr>
          <a:lstStyle/>
          <a:p>
            <a:r>
              <a:rPr lang="en-US" sz="1400" dirty="0" smtClean="0">
                <a:solidFill>
                  <a:schemeClr val="bg1"/>
                </a:solidFill>
              </a:rPr>
              <a:t>Seattle Times</a:t>
            </a:r>
            <a:endParaRPr lang="en-US" sz="1400" dirty="0">
              <a:solidFill>
                <a:schemeClr val="bg1"/>
              </a:solidFill>
            </a:endParaRPr>
          </a:p>
        </p:txBody>
      </p:sp>
    </p:spTree>
    <p:extLst>
      <p:ext uri="{BB962C8B-B14F-4D97-AF65-F5344CB8AC3E}">
        <p14:creationId xmlns:p14="http://schemas.microsoft.com/office/powerpoint/2010/main" val="23835767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35164" y="2246308"/>
            <a:ext cx="951470" cy="2382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Text Box 2"/>
          <p:cNvSpPr txBox="1">
            <a:spLocks noChangeArrowheads="1"/>
          </p:cNvSpPr>
          <p:nvPr/>
        </p:nvSpPr>
        <p:spPr bwMode="auto">
          <a:xfrm rot="-5400000">
            <a:off x="2370386" y="3191227"/>
            <a:ext cx="43410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179888" eaLnBrk="0" hangingPunct="0">
              <a:defRPr>
                <a:solidFill>
                  <a:schemeClr val="tx1"/>
                </a:solidFill>
                <a:latin typeface="Arial" panose="020B0604020202020204" pitchFamily="34" charset="0"/>
              </a:defRPr>
            </a:lvl1pPr>
            <a:lvl2pPr marL="742950" indent="-285750" defTabSz="4179888" eaLnBrk="0" hangingPunct="0">
              <a:defRPr>
                <a:solidFill>
                  <a:schemeClr val="tx1"/>
                </a:solidFill>
                <a:latin typeface="Arial" panose="020B0604020202020204" pitchFamily="34" charset="0"/>
              </a:defRPr>
            </a:lvl2pPr>
            <a:lvl3pPr marL="1143000" indent="-228600" defTabSz="4179888" eaLnBrk="0" hangingPunct="0">
              <a:defRPr>
                <a:solidFill>
                  <a:schemeClr val="tx1"/>
                </a:solidFill>
                <a:latin typeface="Arial" panose="020B0604020202020204" pitchFamily="34" charset="0"/>
              </a:defRPr>
            </a:lvl3pPr>
            <a:lvl4pPr marL="1600200" indent="-228600" defTabSz="4179888" eaLnBrk="0" hangingPunct="0">
              <a:defRPr>
                <a:solidFill>
                  <a:schemeClr val="tx1"/>
                </a:solidFill>
                <a:latin typeface="Arial" panose="020B0604020202020204" pitchFamily="34" charset="0"/>
              </a:defRPr>
            </a:lvl4pPr>
            <a:lvl5pPr marL="2057400" indent="-228600" defTabSz="4179888" eaLnBrk="0" hangingPunct="0">
              <a:defRPr>
                <a:solidFill>
                  <a:schemeClr val="tx1"/>
                </a:solidFill>
                <a:latin typeface="Arial" panose="020B0604020202020204" pitchFamily="34" charset="0"/>
              </a:defRPr>
            </a:lvl5pPr>
            <a:lvl6pPr marL="2514600" indent="-228600" defTabSz="4179888" eaLnBrk="0" fontAlgn="base" hangingPunct="0">
              <a:spcBef>
                <a:spcPct val="0"/>
              </a:spcBef>
              <a:spcAft>
                <a:spcPct val="0"/>
              </a:spcAft>
              <a:defRPr>
                <a:solidFill>
                  <a:schemeClr val="tx1"/>
                </a:solidFill>
                <a:latin typeface="Arial" panose="020B0604020202020204" pitchFamily="34" charset="0"/>
              </a:defRPr>
            </a:lvl6pPr>
            <a:lvl7pPr marL="2971800" indent="-228600" defTabSz="4179888" eaLnBrk="0" fontAlgn="base" hangingPunct="0">
              <a:spcBef>
                <a:spcPct val="0"/>
              </a:spcBef>
              <a:spcAft>
                <a:spcPct val="0"/>
              </a:spcAft>
              <a:defRPr>
                <a:solidFill>
                  <a:schemeClr val="tx1"/>
                </a:solidFill>
                <a:latin typeface="Arial" panose="020B0604020202020204" pitchFamily="34" charset="0"/>
              </a:defRPr>
            </a:lvl7pPr>
            <a:lvl8pPr marL="3429000" indent="-228600" defTabSz="4179888" eaLnBrk="0" fontAlgn="base" hangingPunct="0">
              <a:spcBef>
                <a:spcPct val="0"/>
              </a:spcBef>
              <a:spcAft>
                <a:spcPct val="0"/>
              </a:spcAft>
              <a:defRPr>
                <a:solidFill>
                  <a:schemeClr val="tx1"/>
                </a:solidFill>
                <a:latin typeface="Arial" panose="020B0604020202020204" pitchFamily="34" charset="0"/>
              </a:defRPr>
            </a:lvl8pPr>
            <a:lvl9pPr marL="3886200" indent="-228600" defTabSz="4179888"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dirty="0"/>
              <a:t>Median migration date</a:t>
            </a:r>
          </a:p>
        </p:txBody>
      </p:sp>
      <p:grpSp>
        <p:nvGrpSpPr>
          <p:cNvPr id="1028" name="Group 9"/>
          <p:cNvGrpSpPr>
            <a:grpSpLocks/>
          </p:cNvGrpSpPr>
          <p:nvPr/>
        </p:nvGrpSpPr>
        <p:grpSpPr bwMode="auto">
          <a:xfrm>
            <a:off x="4663040" y="2373418"/>
            <a:ext cx="1337094" cy="1700135"/>
            <a:chOff x="540" y="1014"/>
            <a:chExt cx="1073" cy="2156"/>
          </a:xfrm>
        </p:grpSpPr>
        <p:sp>
          <p:nvSpPr>
            <p:cNvPr id="1030" name="Text Box 4"/>
            <p:cNvSpPr txBox="1">
              <a:spLocks noChangeArrowheads="1"/>
            </p:cNvSpPr>
            <p:nvPr/>
          </p:nvSpPr>
          <p:spPr bwMode="auto">
            <a:xfrm>
              <a:off x="616" y="1612"/>
              <a:ext cx="784" cy="3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179888" eaLnBrk="0" hangingPunct="0">
                <a:defRPr>
                  <a:solidFill>
                    <a:schemeClr val="tx1"/>
                  </a:solidFill>
                  <a:latin typeface="Arial" panose="020B0604020202020204" pitchFamily="34" charset="0"/>
                </a:defRPr>
              </a:lvl1pPr>
              <a:lvl2pPr marL="742950" indent="-285750" defTabSz="4179888" eaLnBrk="0" hangingPunct="0">
                <a:defRPr>
                  <a:solidFill>
                    <a:schemeClr val="tx1"/>
                  </a:solidFill>
                  <a:latin typeface="Arial" panose="020B0604020202020204" pitchFamily="34" charset="0"/>
                </a:defRPr>
              </a:lvl2pPr>
              <a:lvl3pPr marL="1143000" indent="-228600" defTabSz="4179888" eaLnBrk="0" hangingPunct="0">
                <a:defRPr>
                  <a:solidFill>
                    <a:schemeClr val="tx1"/>
                  </a:solidFill>
                  <a:latin typeface="Arial" panose="020B0604020202020204" pitchFamily="34" charset="0"/>
                </a:defRPr>
              </a:lvl3pPr>
              <a:lvl4pPr marL="1600200" indent="-228600" defTabSz="4179888" eaLnBrk="0" hangingPunct="0">
                <a:defRPr>
                  <a:solidFill>
                    <a:schemeClr val="tx1"/>
                  </a:solidFill>
                  <a:latin typeface="Arial" panose="020B0604020202020204" pitchFamily="34" charset="0"/>
                </a:defRPr>
              </a:lvl4pPr>
              <a:lvl5pPr marL="2057400" indent="-228600" defTabSz="4179888" eaLnBrk="0" hangingPunct="0">
                <a:defRPr>
                  <a:solidFill>
                    <a:schemeClr val="tx1"/>
                  </a:solidFill>
                  <a:latin typeface="Arial" panose="020B0604020202020204" pitchFamily="34" charset="0"/>
                </a:defRPr>
              </a:lvl5pPr>
              <a:lvl6pPr marL="2514600" indent="-228600" defTabSz="4179888" eaLnBrk="0" fontAlgn="base" hangingPunct="0">
                <a:spcBef>
                  <a:spcPct val="0"/>
                </a:spcBef>
                <a:spcAft>
                  <a:spcPct val="0"/>
                </a:spcAft>
                <a:defRPr>
                  <a:solidFill>
                    <a:schemeClr val="tx1"/>
                  </a:solidFill>
                  <a:latin typeface="Arial" panose="020B0604020202020204" pitchFamily="34" charset="0"/>
                </a:defRPr>
              </a:lvl6pPr>
              <a:lvl7pPr marL="2971800" indent="-228600" defTabSz="4179888" eaLnBrk="0" fontAlgn="base" hangingPunct="0">
                <a:spcBef>
                  <a:spcPct val="0"/>
                </a:spcBef>
                <a:spcAft>
                  <a:spcPct val="0"/>
                </a:spcAft>
                <a:defRPr>
                  <a:solidFill>
                    <a:schemeClr val="tx1"/>
                  </a:solidFill>
                  <a:latin typeface="Arial" panose="020B0604020202020204" pitchFamily="34" charset="0"/>
                </a:defRPr>
              </a:lvl7pPr>
              <a:lvl8pPr marL="3429000" indent="-228600" defTabSz="4179888" eaLnBrk="0" fontAlgn="base" hangingPunct="0">
                <a:spcBef>
                  <a:spcPct val="0"/>
                </a:spcBef>
                <a:spcAft>
                  <a:spcPct val="0"/>
                </a:spcAft>
                <a:defRPr>
                  <a:solidFill>
                    <a:schemeClr val="tx1"/>
                  </a:solidFill>
                  <a:latin typeface="Arial" panose="020B0604020202020204" pitchFamily="34" charset="0"/>
                </a:defRPr>
              </a:lvl8pPr>
              <a:lvl9pPr marL="3886200" indent="-228600" defTabSz="417988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350" dirty="0"/>
                <a:t>July 4</a:t>
              </a:r>
            </a:p>
          </p:txBody>
        </p:sp>
        <p:sp>
          <p:nvSpPr>
            <p:cNvPr id="1031" name="Text Box 5"/>
            <p:cNvSpPr txBox="1">
              <a:spLocks noChangeArrowheads="1"/>
            </p:cNvSpPr>
            <p:nvPr/>
          </p:nvSpPr>
          <p:spPr bwMode="auto">
            <a:xfrm>
              <a:off x="547" y="2222"/>
              <a:ext cx="642"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79888" eaLnBrk="0" hangingPunct="0">
                <a:defRPr>
                  <a:solidFill>
                    <a:schemeClr val="tx1"/>
                  </a:solidFill>
                  <a:latin typeface="Arial" panose="020B0604020202020204" pitchFamily="34" charset="0"/>
                </a:defRPr>
              </a:lvl1pPr>
              <a:lvl2pPr marL="742950" indent="-285750" defTabSz="4179888" eaLnBrk="0" hangingPunct="0">
                <a:defRPr>
                  <a:solidFill>
                    <a:schemeClr val="tx1"/>
                  </a:solidFill>
                  <a:latin typeface="Arial" panose="020B0604020202020204" pitchFamily="34" charset="0"/>
                </a:defRPr>
              </a:lvl2pPr>
              <a:lvl3pPr marL="1143000" indent="-228600" defTabSz="4179888" eaLnBrk="0" hangingPunct="0">
                <a:defRPr>
                  <a:solidFill>
                    <a:schemeClr val="tx1"/>
                  </a:solidFill>
                  <a:latin typeface="Arial" panose="020B0604020202020204" pitchFamily="34" charset="0"/>
                </a:defRPr>
              </a:lvl3pPr>
              <a:lvl4pPr marL="1600200" indent="-228600" defTabSz="4179888" eaLnBrk="0" hangingPunct="0">
                <a:defRPr>
                  <a:solidFill>
                    <a:schemeClr val="tx1"/>
                  </a:solidFill>
                  <a:latin typeface="Arial" panose="020B0604020202020204" pitchFamily="34" charset="0"/>
                </a:defRPr>
              </a:lvl4pPr>
              <a:lvl5pPr marL="2057400" indent="-228600" defTabSz="4179888" eaLnBrk="0" hangingPunct="0">
                <a:defRPr>
                  <a:solidFill>
                    <a:schemeClr val="tx1"/>
                  </a:solidFill>
                  <a:latin typeface="Arial" panose="020B0604020202020204" pitchFamily="34" charset="0"/>
                </a:defRPr>
              </a:lvl5pPr>
              <a:lvl6pPr marL="2514600" indent="-228600" defTabSz="4179888" eaLnBrk="0" fontAlgn="base" hangingPunct="0">
                <a:spcBef>
                  <a:spcPct val="0"/>
                </a:spcBef>
                <a:spcAft>
                  <a:spcPct val="0"/>
                </a:spcAft>
                <a:defRPr>
                  <a:solidFill>
                    <a:schemeClr val="tx1"/>
                  </a:solidFill>
                  <a:latin typeface="Arial" panose="020B0604020202020204" pitchFamily="34" charset="0"/>
                </a:defRPr>
              </a:lvl6pPr>
              <a:lvl7pPr marL="2971800" indent="-228600" defTabSz="4179888" eaLnBrk="0" fontAlgn="base" hangingPunct="0">
                <a:spcBef>
                  <a:spcPct val="0"/>
                </a:spcBef>
                <a:spcAft>
                  <a:spcPct val="0"/>
                </a:spcAft>
                <a:defRPr>
                  <a:solidFill>
                    <a:schemeClr val="tx1"/>
                  </a:solidFill>
                  <a:latin typeface="Arial" panose="020B0604020202020204" pitchFamily="34" charset="0"/>
                </a:defRPr>
              </a:lvl7pPr>
              <a:lvl8pPr marL="3429000" indent="-228600" defTabSz="4179888" eaLnBrk="0" fontAlgn="base" hangingPunct="0">
                <a:spcBef>
                  <a:spcPct val="0"/>
                </a:spcBef>
                <a:spcAft>
                  <a:spcPct val="0"/>
                </a:spcAft>
                <a:defRPr>
                  <a:solidFill>
                    <a:schemeClr val="tx1"/>
                  </a:solidFill>
                  <a:latin typeface="Arial" panose="020B0604020202020204" pitchFamily="34" charset="0"/>
                </a:defRPr>
              </a:lvl8pPr>
              <a:lvl9pPr marL="3886200" indent="-228600" defTabSz="417988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350" dirty="0"/>
                <a:t>June 29</a:t>
              </a:r>
            </a:p>
          </p:txBody>
        </p:sp>
        <p:sp>
          <p:nvSpPr>
            <p:cNvPr id="1032" name="Text Box 6"/>
            <p:cNvSpPr txBox="1">
              <a:spLocks noChangeArrowheads="1"/>
            </p:cNvSpPr>
            <p:nvPr/>
          </p:nvSpPr>
          <p:spPr bwMode="auto">
            <a:xfrm>
              <a:off x="629" y="1014"/>
              <a:ext cx="98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179888" eaLnBrk="0" hangingPunct="0">
                <a:defRPr>
                  <a:solidFill>
                    <a:schemeClr val="tx1"/>
                  </a:solidFill>
                  <a:latin typeface="Arial" panose="020B0604020202020204" pitchFamily="34" charset="0"/>
                </a:defRPr>
              </a:lvl1pPr>
              <a:lvl2pPr marL="742950" indent="-285750" defTabSz="4179888" eaLnBrk="0" hangingPunct="0">
                <a:defRPr>
                  <a:solidFill>
                    <a:schemeClr val="tx1"/>
                  </a:solidFill>
                  <a:latin typeface="Arial" panose="020B0604020202020204" pitchFamily="34" charset="0"/>
                </a:defRPr>
              </a:lvl2pPr>
              <a:lvl3pPr marL="1143000" indent="-228600" defTabSz="4179888" eaLnBrk="0" hangingPunct="0">
                <a:defRPr>
                  <a:solidFill>
                    <a:schemeClr val="tx1"/>
                  </a:solidFill>
                  <a:latin typeface="Arial" panose="020B0604020202020204" pitchFamily="34" charset="0"/>
                </a:defRPr>
              </a:lvl3pPr>
              <a:lvl4pPr marL="1600200" indent="-228600" defTabSz="4179888" eaLnBrk="0" hangingPunct="0">
                <a:defRPr>
                  <a:solidFill>
                    <a:schemeClr val="tx1"/>
                  </a:solidFill>
                  <a:latin typeface="Arial" panose="020B0604020202020204" pitchFamily="34" charset="0"/>
                </a:defRPr>
              </a:lvl4pPr>
              <a:lvl5pPr marL="2057400" indent="-228600" defTabSz="4179888" eaLnBrk="0" hangingPunct="0">
                <a:defRPr>
                  <a:solidFill>
                    <a:schemeClr val="tx1"/>
                  </a:solidFill>
                  <a:latin typeface="Arial" panose="020B0604020202020204" pitchFamily="34" charset="0"/>
                </a:defRPr>
              </a:lvl5pPr>
              <a:lvl6pPr marL="2514600" indent="-228600" defTabSz="4179888" eaLnBrk="0" fontAlgn="base" hangingPunct="0">
                <a:spcBef>
                  <a:spcPct val="0"/>
                </a:spcBef>
                <a:spcAft>
                  <a:spcPct val="0"/>
                </a:spcAft>
                <a:defRPr>
                  <a:solidFill>
                    <a:schemeClr val="tx1"/>
                  </a:solidFill>
                  <a:latin typeface="Arial" panose="020B0604020202020204" pitchFamily="34" charset="0"/>
                </a:defRPr>
              </a:lvl6pPr>
              <a:lvl7pPr marL="2971800" indent="-228600" defTabSz="4179888" eaLnBrk="0" fontAlgn="base" hangingPunct="0">
                <a:spcBef>
                  <a:spcPct val="0"/>
                </a:spcBef>
                <a:spcAft>
                  <a:spcPct val="0"/>
                </a:spcAft>
                <a:defRPr>
                  <a:solidFill>
                    <a:schemeClr val="tx1"/>
                  </a:solidFill>
                  <a:latin typeface="Arial" panose="020B0604020202020204" pitchFamily="34" charset="0"/>
                </a:defRPr>
              </a:lvl7pPr>
              <a:lvl8pPr marL="3429000" indent="-228600" defTabSz="4179888" eaLnBrk="0" fontAlgn="base" hangingPunct="0">
                <a:spcBef>
                  <a:spcPct val="0"/>
                </a:spcBef>
                <a:spcAft>
                  <a:spcPct val="0"/>
                </a:spcAft>
                <a:defRPr>
                  <a:solidFill>
                    <a:schemeClr val="tx1"/>
                  </a:solidFill>
                  <a:latin typeface="Arial" panose="020B0604020202020204" pitchFamily="34" charset="0"/>
                </a:defRPr>
              </a:lvl8pPr>
              <a:lvl9pPr marL="3886200" indent="-228600" defTabSz="417988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350" dirty="0"/>
                <a:t>July 9</a:t>
              </a:r>
            </a:p>
          </p:txBody>
        </p:sp>
        <p:sp>
          <p:nvSpPr>
            <p:cNvPr id="1033" name="Text Box 7"/>
            <p:cNvSpPr txBox="1">
              <a:spLocks noChangeArrowheads="1"/>
            </p:cNvSpPr>
            <p:nvPr/>
          </p:nvSpPr>
          <p:spPr bwMode="auto">
            <a:xfrm>
              <a:off x="540" y="2789"/>
              <a:ext cx="642"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79888" eaLnBrk="0" hangingPunct="0">
                <a:defRPr>
                  <a:solidFill>
                    <a:schemeClr val="tx1"/>
                  </a:solidFill>
                  <a:latin typeface="Arial" panose="020B0604020202020204" pitchFamily="34" charset="0"/>
                </a:defRPr>
              </a:lvl1pPr>
              <a:lvl2pPr marL="742950" indent="-285750" defTabSz="4179888" eaLnBrk="0" hangingPunct="0">
                <a:defRPr>
                  <a:solidFill>
                    <a:schemeClr val="tx1"/>
                  </a:solidFill>
                  <a:latin typeface="Arial" panose="020B0604020202020204" pitchFamily="34" charset="0"/>
                </a:defRPr>
              </a:lvl2pPr>
              <a:lvl3pPr marL="1143000" indent="-228600" defTabSz="4179888" eaLnBrk="0" hangingPunct="0">
                <a:defRPr>
                  <a:solidFill>
                    <a:schemeClr val="tx1"/>
                  </a:solidFill>
                  <a:latin typeface="Arial" panose="020B0604020202020204" pitchFamily="34" charset="0"/>
                </a:defRPr>
              </a:lvl3pPr>
              <a:lvl4pPr marL="1600200" indent="-228600" defTabSz="4179888" eaLnBrk="0" hangingPunct="0">
                <a:defRPr>
                  <a:solidFill>
                    <a:schemeClr val="tx1"/>
                  </a:solidFill>
                  <a:latin typeface="Arial" panose="020B0604020202020204" pitchFamily="34" charset="0"/>
                </a:defRPr>
              </a:lvl4pPr>
              <a:lvl5pPr marL="2057400" indent="-228600" defTabSz="4179888" eaLnBrk="0" hangingPunct="0">
                <a:defRPr>
                  <a:solidFill>
                    <a:schemeClr val="tx1"/>
                  </a:solidFill>
                  <a:latin typeface="Arial" panose="020B0604020202020204" pitchFamily="34" charset="0"/>
                </a:defRPr>
              </a:lvl5pPr>
              <a:lvl6pPr marL="2514600" indent="-228600" defTabSz="4179888" eaLnBrk="0" fontAlgn="base" hangingPunct="0">
                <a:spcBef>
                  <a:spcPct val="0"/>
                </a:spcBef>
                <a:spcAft>
                  <a:spcPct val="0"/>
                </a:spcAft>
                <a:defRPr>
                  <a:solidFill>
                    <a:schemeClr val="tx1"/>
                  </a:solidFill>
                  <a:latin typeface="Arial" panose="020B0604020202020204" pitchFamily="34" charset="0"/>
                </a:defRPr>
              </a:lvl6pPr>
              <a:lvl7pPr marL="2971800" indent="-228600" defTabSz="4179888" eaLnBrk="0" fontAlgn="base" hangingPunct="0">
                <a:spcBef>
                  <a:spcPct val="0"/>
                </a:spcBef>
                <a:spcAft>
                  <a:spcPct val="0"/>
                </a:spcAft>
                <a:defRPr>
                  <a:solidFill>
                    <a:schemeClr val="tx1"/>
                  </a:solidFill>
                  <a:latin typeface="Arial" panose="020B0604020202020204" pitchFamily="34" charset="0"/>
                </a:defRPr>
              </a:lvl7pPr>
              <a:lvl8pPr marL="3429000" indent="-228600" defTabSz="4179888" eaLnBrk="0" fontAlgn="base" hangingPunct="0">
                <a:spcBef>
                  <a:spcPct val="0"/>
                </a:spcBef>
                <a:spcAft>
                  <a:spcPct val="0"/>
                </a:spcAft>
                <a:defRPr>
                  <a:solidFill>
                    <a:schemeClr val="tx1"/>
                  </a:solidFill>
                  <a:latin typeface="Arial" panose="020B0604020202020204" pitchFamily="34" charset="0"/>
                </a:defRPr>
              </a:lvl8pPr>
              <a:lvl9pPr marL="3886200" indent="-228600" defTabSz="417988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350" dirty="0"/>
                <a:t>June 24</a:t>
              </a:r>
            </a:p>
          </p:txBody>
        </p:sp>
      </p:grpSp>
      <p:pic>
        <p:nvPicPr>
          <p:cNvPr id="3" name="Picture 2"/>
          <p:cNvPicPr>
            <a:picLocks noChangeAspect="1"/>
          </p:cNvPicPr>
          <p:nvPr/>
        </p:nvPicPr>
        <p:blipFill>
          <a:blip r:embed="rId3"/>
          <a:stretch>
            <a:fillRect/>
          </a:stretch>
        </p:blipFill>
        <p:spPr>
          <a:xfrm>
            <a:off x="5386634" y="2250807"/>
            <a:ext cx="3452478" cy="2377650"/>
          </a:xfrm>
          <a:prstGeom prst="rect">
            <a:avLst/>
          </a:prstGeom>
        </p:spPr>
      </p:pic>
      <p:pic>
        <p:nvPicPr>
          <p:cNvPr id="4" name="Picture 3"/>
          <p:cNvPicPr>
            <a:picLocks noChangeAspect="1"/>
          </p:cNvPicPr>
          <p:nvPr/>
        </p:nvPicPr>
        <p:blipFill rotWithShape="1">
          <a:blip r:embed="rId4"/>
          <a:srcRect r="12865"/>
          <a:stretch/>
        </p:blipFill>
        <p:spPr>
          <a:xfrm>
            <a:off x="76130" y="2261447"/>
            <a:ext cx="4009320" cy="2367010"/>
          </a:xfrm>
          <a:prstGeom prst="rect">
            <a:avLst/>
          </a:prstGeom>
        </p:spPr>
      </p:pic>
      <p:sp>
        <p:nvSpPr>
          <p:cNvPr id="5" name="TextBox 4"/>
          <p:cNvSpPr txBox="1"/>
          <p:nvPr/>
        </p:nvSpPr>
        <p:spPr>
          <a:xfrm>
            <a:off x="76130" y="1885160"/>
            <a:ext cx="4512143" cy="369332"/>
          </a:xfrm>
          <a:prstGeom prst="rect">
            <a:avLst/>
          </a:prstGeom>
          <a:noFill/>
        </p:spPr>
        <p:txBody>
          <a:bodyPr wrap="square" rtlCol="0">
            <a:spAutoFit/>
          </a:bodyPr>
          <a:lstStyle/>
          <a:p>
            <a:r>
              <a:rPr lang="en-US" dirty="0"/>
              <a:t>Mean July temperature at Bonneville dam</a:t>
            </a:r>
          </a:p>
        </p:txBody>
      </p:sp>
      <p:sp>
        <p:nvSpPr>
          <p:cNvPr id="2" name="Rectangle 1"/>
          <p:cNvSpPr/>
          <p:nvPr/>
        </p:nvSpPr>
        <p:spPr>
          <a:xfrm>
            <a:off x="731452" y="4029868"/>
            <a:ext cx="3349170" cy="270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4936213" y="1863241"/>
            <a:ext cx="3496181" cy="369332"/>
          </a:xfrm>
          <a:prstGeom prst="rect">
            <a:avLst/>
          </a:prstGeom>
          <a:noFill/>
        </p:spPr>
        <p:txBody>
          <a:bodyPr wrap="square" rtlCol="0">
            <a:spAutoFit/>
          </a:bodyPr>
          <a:lstStyle/>
          <a:p>
            <a:r>
              <a:rPr lang="en-US" dirty="0"/>
              <a:t>Median date of sockeye migration</a:t>
            </a:r>
          </a:p>
        </p:txBody>
      </p:sp>
      <p:sp>
        <p:nvSpPr>
          <p:cNvPr id="15" name="Text Box 5"/>
          <p:cNvSpPr txBox="1">
            <a:spLocks noChangeArrowheads="1"/>
          </p:cNvSpPr>
          <p:nvPr/>
        </p:nvSpPr>
        <p:spPr bwMode="auto">
          <a:xfrm>
            <a:off x="4702478" y="6281930"/>
            <a:ext cx="40285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dirty="0"/>
              <a:t>Crozier et al 2008. </a:t>
            </a:r>
            <a:r>
              <a:rPr lang="en-US" altLang="en-US" sz="1600" dirty="0" err="1" smtClean="0"/>
              <a:t>Evol</a:t>
            </a:r>
            <a:r>
              <a:rPr lang="en-US" altLang="en-US" sz="1600" dirty="0" smtClean="0"/>
              <a:t>. Apps. </a:t>
            </a:r>
            <a:r>
              <a:rPr lang="en-US" altLang="en-US" sz="1600" dirty="0"/>
              <a:t>1: 252-270 </a:t>
            </a:r>
          </a:p>
        </p:txBody>
      </p:sp>
      <p:sp>
        <p:nvSpPr>
          <p:cNvPr id="16" name="TextBox 15"/>
          <p:cNvSpPr txBox="1"/>
          <p:nvPr/>
        </p:nvSpPr>
        <p:spPr>
          <a:xfrm>
            <a:off x="5436964" y="4908311"/>
            <a:ext cx="2617272" cy="923330"/>
          </a:xfrm>
          <a:prstGeom prst="rect">
            <a:avLst/>
          </a:prstGeom>
          <a:solidFill>
            <a:schemeClr val="accent4">
              <a:lumMod val="40000"/>
              <a:lumOff val="60000"/>
            </a:schemeClr>
          </a:solidFill>
          <a:ln>
            <a:solidFill>
              <a:schemeClr val="tx1"/>
            </a:solidFill>
          </a:ln>
        </p:spPr>
        <p:txBody>
          <a:bodyPr wrap="square" rtlCol="0">
            <a:spAutoFit/>
          </a:bodyPr>
          <a:lstStyle/>
          <a:p>
            <a:pPr algn="ctr"/>
            <a:r>
              <a:rPr lang="en-US" b="1" dirty="0" smtClean="0"/>
              <a:t>Sockeye salmon migrate ~ 10 days earlier than in 1950s</a:t>
            </a:r>
            <a:endParaRPr lang="en-US" b="1" dirty="0"/>
          </a:p>
        </p:txBody>
      </p:sp>
      <p:sp>
        <p:nvSpPr>
          <p:cNvPr id="17" name="Title 1"/>
          <p:cNvSpPr>
            <a:spLocks noGrp="1"/>
          </p:cNvSpPr>
          <p:nvPr>
            <p:ph type="title"/>
          </p:nvPr>
        </p:nvSpPr>
        <p:spPr>
          <a:xfrm>
            <a:off x="492384" y="482507"/>
            <a:ext cx="8402155" cy="857250"/>
          </a:xfrm>
        </p:spPr>
        <p:txBody>
          <a:bodyPr>
            <a:normAutofit/>
          </a:bodyPr>
          <a:lstStyle/>
          <a:p>
            <a:pPr algn="l"/>
            <a:r>
              <a:rPr lang="en-US" dirty="0" smtClean="0"/>
              <a:t>Migration timing has shifted earlier</a:t>
            </a:r>
            <a:endParaRPr lang="en-US" dirty="0"/>
          </a:p>
        </p:txBody>
      </p:sp>
      <p:sp>
        <p:nvSpPr>
          <p:cNvPr id="18" name="TextBox 17"/>
          <p:cNvSpPr txBox="1"/>
          <p:nvPr/>
        </p:nvSpPr>
        <p:spPr>
          <a:xfrm>
            <a:off x="1023565" y="4908311"/>
            <a:ext cx="2617272" cy="923330"/>
          </a:xfrm>
          <a:prstGeom prst="rect">
            <a:avLst/>
          </a:prstGeom>
          <a:solidFill>
            <a:schemeClr val="accent4">
              <a:lumMod val="40000"/>
              <a:lumOff val="60000"/>
            </a:schemeClr>
          </a:solidFill>
          <a:ln>
            <a:solidFill>
              <a:schemeClr val="tx1"/>
            </a:solidFill>
          </a:ln>
        </p:spPr>
        <p:txBody>
          <a:bodyPr wrap="square" rtlCol="0">
            <a:spAutoFit/>
          </a:bodyPr>
          <a:lstStyle/>
          <a:p>
            <a:pPr algn="ctr"/>
            <a:r>
              <a:rPr lang="en-US" b="1" dirty="0" smtClean="0"/>
              <a:t>Average July temperature at Bonneville is &gt;3°C warmer than 1950s</a:t>
            </a:r>
            <a:endParaRPr lang="en-US" b="1" dirty="0"/>
          </a:p>
        </p:txBody>
      </p:sp>
      <p:pic>
        <p:nvPicPr>
          <p:cNvPr id="19" name="Picture 5" descr="lrgsockeyema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3601" y="3904280"/>
            <a:ext cx="1140702" cy="440272"/>
          </a:xfrm>
          <a:prstGeom prst="rect">
            <a:avLst/>
          </a:prstGeom>
          <a:noFill/>
        </p:spPr>
      </p:pic>
    </p:spTree>
    <p:extLst>
      <p:ext uri="{BB962C8B-B14F-4D97-AF65-F5344CB8AC3E}">
        <p14:creationId xmlns:p14="http://schemas.microsoft.com/office/powerpoint/2010/main" val="1618107599"/>
      </p:ext>
    </p:extLst>
  </p:cSld>
  <p:clrMapOvr>
    <a:masterClrMapping/>
  </p:clrMapOvr>
  <p:transition advTm="1637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2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27" grpId="0"/>
      <p:bldP spid="14" grpId="0"/>
      <p:bldP spid="16"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5855" y="1902620"/>
            <a:ext cx="5140139" cy="397192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5855" y="1980442"/>
            <a:ext cx="5140139" cy="3971925"/>
          </a:xfrm>
          <a:prstGeom prst="rect">
            <a:avLst/>
          </a:prstGeom>
        </p:spPr>
      </p:pic>
      <p:sp>
        <p:nvSpPr>
          <p:cNvPr id="9" name="TextBox 8"/>
          <p:cNvSpPr txBox="1"/>
          <p:nvPr/>
        </p:nvSpPr>
        <p:spPr>
          <a:xfrm rot="16200000">
            <a:off x="2406391" y="3577760"/>
            <a:ext cx="3286125" cy="369332"/>
          </a:xfrm>
          <a:prstGeom prst="rect">
            <a:avLst/>
          </a:prstGeom>
          <a:solidFill>
            <a:schemeClr val="bg1"/>
          </a:solidFill>
        </p:spPr>
        <p:txBody>
          <a:bodyPr wrap="square" rtlCol="0">
            <a:spAutoFit/>
          </a:bodyPr>
          <a:lstStyle/>
          <a:p>
            <a:pPr algn="ctr"/>
            <a:r>
              <a:rPr lang="en-US" dirty="0"/>
              <a:t>Annual PSM (%)</a:t>
            </a:r>
          </a:p>
        </p:txBody>
      </p:sp>
      <p:sp>
        <p:nvSpPr>
          <p:cNvPr id="11" name="TextBox 10"/>
          <p:cNvSpPr txBox="1"/>
          <p:nvPr/>
        </p:nvSpPr>
        <p:spPr>
          <a:xfrm>
            <a:off x="5043490" y="5516597"/>
            <a:ext cx="3612647" cy="323165"/>
          </a:xfrm>
          <a:prstGeom prst="rect">
            <a:avLst/>
          </a:prstGeom>
          <a:solidFill>
            <a:schemeClr val="bg1"/>
          </a:solidFill>
        </p:spPr>
        <p:txBody>
          <a:bodyPr wrap="square" rtlCol="0">
            <a:spAutoFit/>
          </a:bodyPr>
          <a:lstStyle/>
          <a:p>
            <a:r>
              <a:rPr lang="en-US" sz="1500" dirty="0"/>
              <a:t>Modeled mean August temperature (°C)</a:t>
            </a:r>
          </a:p>
        </p:txBody>
      </p:sp>
      <p:sp>
        <p:nvSpPr>
          <p:cNvPr id="10" name="Title 3"/>
          <p:cNvSpPr txBox="1">
            <a:spLocks/>
          </p:cNvSpPr>
          <p:nvPr/>
        </p:nvSpPr>
        <p:spPr>
          <a:xfrm>
            <a:off x="346133" y="515636"/>
            <a:ext cx="7406640" cy="101727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4000" dirty="0">
                <a:solidFill>
                  <a:schemeClr val="tx1"/>
                </a:solidFill>
              </a:rPr>
              <a:t>Annual </a:t>
            </a:r>
            <a:r>
              <a:rPr lang="en-US" sz="4000" dirty="0" smtClean="0">
                <a:solidFill>
                  <a:schemeClr val="tx1"/>
                </a:solidFill>
              </a:rPr>
              <a:t>prespawn mortality increases with temperature</a:t>
            </a:r>
            <a:endParaRPr lang="en-US" sz="3000" dirty="0">
              <a:solidFill>
                <a:schemeClr val="tx1"/>
              </a:solidFill>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00" y="1902620"/>
            <a:ext cx="3660289" cy="2828406"/>
          </a:xfrm>
          <a:prstGeom prst="rect">
            <a:avLst/>
          </a:prstGeom>
        </p:spPr>
      </p:pic>
      <p:sp>
        <p:nvSpPr>
          <p:cNvPr id="14" name="TextBox 13"/>
          <p:cNvSpPr txBox="1"/>
          <p:nvPr/>
        </p:nvSpPr>
        <p:spPr>
          <a:xfrm>
            <a:off x="688849" y="5100740"/>
            <a:ext cx="2680652" cy="1200329"/>
          </a:xfrm>
          <a:prstGeom prst="rect">
            <a:avLst/>
          </a:prstGeom>
          <a:solidFill>
            <a:schemeClr val="accent4">
              <a:lumMod val="40000"/>
              <a:lumOff val="60000"/>
            </a:schemeClr>
          </a:solidFill>
          <a:ln>
            <a:solidFill>
              <a:schemeClr val="tx1"/>
            </a:solidFill>
          </a:ln>
        </p:spPr>
        <p:txBody>
          <a:bodyPr wrap="square" rtlCol="0">
            <a:spAutoFit/>
          </a:bodyPr>
          <a:lstStyle/>
          <a:p>
            <a:pPr algn="ctr"/>
            <a:r>
              <a:rPr lang="en-US" b="1" dirty="0" smtClean="0"/>
              <a:t>Likelihood  of dying before spawning increases dramatically at ~ 18-20°C</a:t>
            </a:r>
          </a:p>
        </p:txBody>
      </p:sp>
      <p:sp>
        <p:nvSpPr>
          <p:cNvPr id="4" name="TextBox 3"/>
          <p:cNvSpPr txBox="1"/>
          <p:nvPr/>
        </p:nvSpPr>
        <p:spPr>
          <a:xfrm>
            <a:off x="4941651" y="1702340"/>
            <a:ext cx="184731" cy="369332"/>
          </a:xfrm>
          <a:prstGeom prst="rect">
            <a:avLst/>
          </a:prstGeom>
          <a:noFill/>
        </p:spPr>
        <p:txBody>
          <a:bodyPr wrap="none" rtlCol="0">
            <a:spAutoFit/>
          </a:bodyPr>
          <a:lstStyle/>
          <a:p>
            <a:endParaRPr lang="en-US" dirty="0"/>
          </a:p>
        </p:txBody>
      </p:sp>
      <p:sp>
        <p:nvSpPr>
          <p:cNvPr id="5" name="TextBox 4"/>
          <p:cNvSpPr txBox="1"/>
          <p:nvPr/>
        </p:nvSpPr>
        <p:spPr>
          <a:xfrm>
            <a:off x="5043490" y="1597159"/>
            <a:ext cx="3177473" cy="369332"/>
          </a:xfrm>
          <a:prstGeom prst="rect">
            <a:avLst/>
          </a:prstGeom>
          <a:noFill/>
        </p:spPr>
        <p:txBody>
          <a:bodyPr wrap="none" rtlCol="0">
            <a:spAutoFit/>
          </a:bodyPr>
          <a:lstStyle/>
          <a:p>
            <a:r>
              <a:rPr lang="en-US" dirty="0" smtClean="0"/>
              <a:t>Spring-summer Chinook salmon</a:t>
            </a:r>
            <a:endParaRPr lang="en-US" dirty="0"/>
          </a:p>
        </p:txBody>
      </p:sp>
      <p:sp>
        <p:nvSpPr>
          <p:cNvPr id="12" name="TextBox 11"/>
          <p:cNvSpPr txBox="1"/>
          <p:nvPr/>
        </p:nvSpPr>
        <p:spPr>
          <a:xfrm>
            <a:off x="6215212" y="6301069"/>
            <a:ext cx="2440925" cy="369332"/>
          </a:xfrm>
          <a:prstGeom prst="rect">
            <a:avLst/>
          </a:prstGeom>
          <a:noFill/>
        </p:spPr>
        <p:txBody>
          <a:bodyPr wrap="none" rtlCol="0">
            <a:spAutoFit/>
          </a:bodyPr>
          <a:lstStyle/>
          <a:p>
            <a:r>
              <a:rPr lang="en-US" dirty="0" smtClean="0"/>
              <a:t>Bowerman et al. </a:t>
            </a:r>
            <a:r>
              <a:rPr lang="en-US" i="1" dirty="0" smtClean="0"/>
              <a:t>in prep</a:t>
            </a:r>
            <a:endParaRPr lang="en-US" i="1" dirty="0"/>
          </a:p>
        </p:txBody>
      </p:sp>
      <p:pic>
        <p:nvPicPr>
          <p:cNvPr id="15" name="Picture 14" descr="lrgchinookmale.g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9722" y="3966404"/>
            <a:ext cx="1193320" cy="450052"/>
          </a:xfrm>
          <a:prstGeom prst="rect">
            <a:avLst/>
          </a:prstGeom>
        </p:spPr>
      </p:pic>
    </p:spTree>
    <p:extLst>
      <p:ext uri="{BB962C8B-B14F-4D97-AF65-F5344CB8AC3E}">
        <p14:creationId xmlns:p14="http://schemas.microsoft.com/office/powerpoint/2010/main" val="55997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3499" t="9394" r="28264" b="12109"/>
          <a:stretch/>
        </p:blipFill>
        <p:spPr>
          <a:xfrm>
            <a:off x="5824323" y="1408128"/>
            <a:ext cx="3146510" cy="4991526"/>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3957" t="9352" r="27259" b="13358"/>
          <a:stretch/>
        </p:blipFill>
        <p:spPr>
          <a:xfrm>
            <a:off x="3081606" y="1408132"/>
            <a:ext cx="3237273" cy="4985157"/>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8519" t="69725" r="43481" b="10604"/>
          <a:stretch/>
        </p:blipFill>
        <p:spPr>
          <a:xfrm>
            <a:off x="241450" y="4850933"/>
            <a:ext cx="2719307" cy="1087722"/>
          </a:xfrm>
          <a:prstGeom prst="rect">
            <a:avLst/>
          </a:prstGeom>
        </p:spPr>
      </p:pic>
      <p:sp>
        <p:nvSpPr>
          <p:cNvPr id="5" name="Title 3"/>
          <p:cNvSpPr txBox="1">
            <a:spLocks/>
          </p:cNvSpPr>
          <p:nvPr/>
        </p:nvSpPr>
        <p:spPr>
          <a:xfrm>
            <a:off x="446118" y="659831"/>
            <a:ext cx="8308776" cy="101727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4000" dirty="0">
                <a:solidFill>
                  <a:schemeClr val="tx1"/>
                </a:solidFill>
              </a:rPr>
              <a:t>Predicted </a:t>
            </a:r>
            <a:r>
              <a:rPr lang="en-US" sz="4000" dirty="0" smtClean="0">
                <a:solidFill>
                  <a:schemeClr val="tx1"/>
                </a:solidFill>
              </a:rPr>
              <a:t>future Chinook salmon PSM</a:t>
            </a:r>
            <a:endParaRPr lang="en-US" sz="4000" dirty="0">
              <a:solidFill>
                <a:schemeClr val="tx1"/>
              </a:solidFill>
            </a:endParaRPr>
          </a:p>
        </p:txBody>
      </p:sp>
      <p:sp>
        <p:nvSpPr>
          <p:cNvPr id="6" name="Content Placeholder 2"/>
          <p:cNvSpPr txBox="1">
            <a:spLocks/>
          </p:cNvSpPr>
          <p:nvPr/>
        </p:nvSpPr>
        <p:spPr>
          <a:xfrm>
            <a:off x="86697" y="1719676"/>
            <a:ext cx="3085672" cy="302895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err="1">
                <a:solidFill>
                  <a:schemeClr val="tx1"/>
                </a:solidFill>
              </a:rPr>
              <a:t>NorWeST</a:t>
            </a:r>
            <a:r>
              <a:rPr lang="en-US" sz="2100" dirty="0">
                <a:solidFill>
                  <a:schemeClr val="tx1"/>
                </a:solidFill>
              </a:rPr>
              <a:t> stream temperature model</a:t>
            </a:r>
          </a:p>
          <a:p>
            <a:pPr marL="0" indent="0">
              <a:buNone/>
            </a:pPr>
            <a:endParaRPr lang="en-US" sz="2100" dirty="0">
              <a:solidFill>
                <a:schemeClr val="tx1"/>
              </a:solidFill>
            </a:endParaRPr>
          </a:p>
          <a:p>
            <a:pPr marL="0" indent="0">
              <a:buNone/>
            </a:pPr>
            <a:r>
              <a:rPr lang="en-US" sz="2100" dirty="0">
                <a:solidFill>
                  <a:schemeClr val="tx1"/>
                </a:solidFill>
              </a:rPr>
              <a:t>Current: </a:t>
            </a:r>
          </a:p>
          <a:p>
            <a:pPr marL="0" indent="0">
              <a:buNone/>
            </a:pPr>
            <a:r>
              <a:rPr lang="en-US" sz="2100" dirty="0">
                <a:solidFill>
                  <a:schemeClr val="tx1"/>
                </a:solidFill>
              </a:rPr>
              <a:t>     10% habitat &gt;50% </a:t>
            </a:r>
            <a:r>
              <a:rPr lang="en-US" sz="2100" dirty="0" smtClean="0">
                <a:solidFill>
                  <a:schemeClr val="tx1"/>
                </a:solidFill>
              </a:rPr>
              <a:t>PSM</a:t>
            </a:r>
          </a:p>
          <a:p>
            <a:pPr marL="0" indent="0">
              <a:buNone/>
            </a:pPr>
            <a:endParaRPr lang="en-US" sz="2100" dirty="0">
              <a:solidFill>
                <a:schemeClr val="tx1"/>
              </a:solidFill>
            </a:endParaRPr>
          </a:p>
          <a:p>
            <a:pPr marL="0" indent="0">
              <a:buNone/>
            </a:pPr>
            <a:r>
              <a:rPr lang="en-US" sz="2100" dirty="0">
                <a:solidFill>
                  <a:schemeClr val="tx1"/>
                </a:solidFill>
              </a:rPr>
              <a:t>Predicted 2040:</a:t>
            </a:r>
          </a:p>
          <a:p>
            <a:pPr marL="0" indent="0">
              <a:buNone/>
            </a:pPr>
            <a:r>
              <a:rPr lang="en-US" sz="2100" dirty="0">
                <a:solidFill>
                  <a:schemeClr val="tx1"/>
                </a:solidFill>
              </a:rPr>
              <a:t>     30% habitat &gt;50% PSM</a:t>
            </a:r>
          </a:p>
        </p:txBody>
      </p:sp>
      <p:sp>
        <p:nvSpPr>
          <p:cNvPr id="7" name="TextBox 6"/>
          <p:cNvSpPr txBox="1"/>
          <p:nvPr/>
        </p:nvSpPr>
        <p:spPr>
          <a:xfrm>
            <a:off x="3090531" y="1419087"/>
            <a:ext cx="1723549" cy="369332"/>
          </a:xfrm>
          <a:prstGeom prst="rect">
            <a:avLst/>
          </a:prstGeom>
          <a:noFill/>
        </p:spPr>
        <p:txBody>
          <a:bodyPr wrap="none" rtlCol="0">
            <a:spAutoFit/>
          </a:bodyPr>
          <a:lstStyle/>
          <a:p>
            <a:r>
              <a:rPr lang="en-US" dirty="0"/>
              <a:t>Current average</a:t>
            </a:r>
          </a:p>
        </p:txBody>
      </p:sp>
      <p:sp>
        <p:nvSpPr>
          <p:cNvPr id="8" name="TextBox 7"/>
          <p:cNvSpPr txBox="1"/>
          <p:nvPr/>
        </p:nvSpPr>
        <p:spPr>
          <a:xfrm>
            <a:off x="6407671" y="1419087"/>
            <a:ext cx="1621278" cy="369332"/>
          </a:xfrm>
          <a:prstGeom prst="rect">
            <a:avLst/>
          </a:prstGeom>
          <a:noFill/>
        </p:spPr>
        <p:txBody>
          <a:bodyPr wrap="none" rtlCol="0">
            <a:spAutoFit/>
          </a:bodyPr>
          <a:lstStyle/>
          <a:p>
            <a:r>
              <a:rPr lang="en-US" dirty="0"/>
              <a:t>Predicted 2040</a:t>
            </a:r>
          </a:p>
        </p:txBody>
      </p:sp>
      <p:sp>
        <p:nvSpPr>
          <p:cNvPr id="9" name="Oval 8"/>
          <p:cNvSpPr/>
          <p:nvPr/>
        </p:nvSpPr>
        <p:spPr>
          <a:xfrm>
            <a:off x="6822274" y="4257999"/>
            <a:ext cx="522036" cy="106986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6911879" y="3386573"/>
            <a:ext cx="392252" cy="49727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p:cNvSpPr/>
          <p:nvPr/>
        </p:nvSpPr>
        <p:spPr>
          <a:xfrm>
            <a:off x="8477834" y="1706632"/>
            <a:ext cx="391545" cy="49727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a:off x="3572036" y="3939990"/>
            <a:ext cx="577402" cy="253916"/>
          </a:xfrm>
          <a:prstGeom prst="rect">
            <a:avLst/>
          </a:prstGeom>
          <a:noFill/>
        </p:spPr>
        <p:txBody>
          <a:bodyPr wrap="none" rtlCol="0">
            <a:spAutoFit/>
          </a:bodyPr>
          <a:lstStyle/>
          <a:p>
            <a:r>
              <a:rPr lang="en-US" sz="1050" dirty="0"/>
              <a:t>Yakima</a:t>
            </a:r>
          </a:p>
        </p:txBody>
      </p:sp>
      <p:sp>
        <p:nvSpPr>
          <p:cNvPr id="14" name="TextBox 13"/>
          <p:cNvSpPr txBox="1"/>
          <p:nvPr/>
        </p:nvSpPr>
        <p:spPr>
          <a:xfrm>
            <a:off x="3451009" y="2854496"/>
            <a:ext cx="819455" cy="253916"/>
          </a:xfrm>
          <a:prstGeom prst="rect">
            <a:avLst/>
          </a:prstGeom>
          <a:noFill/>
        </p:spPr>
        <p:txBody>
          <a:bodyPr wrap="none" rtlCol="0">
            <a:spAutoFit/>
          </a:bodyPr>
          <a:lstStyle/>
          <a:p>
            <a:r>
              <a:rPr lang="en-US" sz="1050" dirty="0"/>
              <a:t>Wenatchee</a:t>
            </a:r>
          </a:p>
        </p:txBody>
      </p:sp>
      <p:sp>
        <p:nvSpPr>
          <p:cNvPr id="15" name="TextBox 14"/>
          <p:cNvSpPr txBox="1"/>
          <p:nvPr/>
        </p:nvSpPr>
        <p:spPr>
          <a:xfrm>
            <a:off x="4038358" y="2034444"/>
            <a:ext cx="649537" cy="253916"/>
          </a:xfrm>
          <a:prstGeom prst="rect">
            <a:avLst/>
          </a:prstGeom>
          <a:noFill/>
        </p:spPr>
        <p:txBody>
          <a:bodyPr wrap="none" rtlCol="0">
            <a:spAutoFit/>
          </a:bodyPr>
          <a:lstStyle/>
          <a:p>
            <a:r>
              <a:rPr lang="en-US" sz="1050" dirty="0" err="1"/>
              <a:t>Methow</a:t>
            </a:r>
            <a:endParaRPr lang="en-US" sz="1050" dirty="0"/>
          </a:p>
        </p:txBody>
      </p:sp>
      <p:pic>
        <p:nvPicPr>
          <p:cNvPr id="16" name="Picture 2" descr="E345C989-7C99-4382-986F-AC5A10AC7DE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1606" y="5880899"/>
            <a:ext cx="1149126" cy="465725"/>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5579574" y="2600580"/>
            <a:ext cx="739305" cy="253916"/>
          </a:xfrm>
          <a:prstGeom prst="rect">
            <a:avLst/>
          </a:prstGeom>
          <a:noFill/>
        </p:spPr>
        <p:txBody>
          <a:bodyPr wrap="none" rtlCol="0">
            <a:spAutoFit/>
          </a:bodyPr>
          <a:lstStyle/>
          <a:p>
            <a:r>
              <a:rPr lang="en-US" sz="1050" dirty="0" smtClean="0"/>
              <a:t>Okanogan</a:t>
            </a:r>
            <a:endParaRPr lang="en-US" sz="1050" dirty="0"/>
          </a:p>
        </p:txBody>
      </p:sp>
      <p:pic>
        <p:nvPicPr>
          <p:cNvPr id="18" name="Picture 17" descr="lrgchinookmale.gi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9806" y="5394794"/>
            <a:ext cx="1193320" cy="450052"/>
          </a:xfrm>
          <a:prstGeom prst="rect">
            <a:avLst/>
          </a:prstGeom>
        </p:spPr>
      </p:pic>
    </p:spTree>
    <p:extLst>
      <p:ext uri="{BB962C8B-B14F-4D97-AF65-F5344CB8AC3E}">
        <p14:creationId xmlns:p14="http://schemas.microsoft.com/office/powerpoint/2010/main" val="26979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Native trout and climate change</a:t>
            </a:r>
            <a:endParaRPr lang="en-US" dirty="0"/>
          </a:p>
        </p:txBody>
      </p:sp>
      <p:sp>
        <p:nvSpPr>
          <p:cNvPr id="7" name="AutoShape 6" descr="Image result for bull trou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descr="Image result for clark fork and columbia river"/>
          <p:cNvPicPr>
            <a:picLocks noChangeAspect="1" noChangeArrowheads="1"/>
          </p:cNvPicPr>
          <p:nvPr/>
        </p:nvPicPr>
        <p:blipFill rotWithShape="1">
          <a:blip r:embed="rId2">
            <a:extLst>
              <a:ext uri="{28A0092B-C50C-407E-A947-70E740481C1C}">
                <a14:useLocalDpi xmlns:a14="http://schemas.microsoft.com/office/drawing/2010/main" val="0"/>
              </a:ext>
            </a:extLst>
          </a:blip>
          <a:srcRect l="1362" t="2309" r="973" b="7082"/>
          <a:stretch/>
        </p:blipFill>
        <p:spPr bwMode="auto">
          <a:xfrm>
            <a:off x="4076728" y="1377862"/>
            <a:ext cx="4738085" cy="5247759"/>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rot="968793">
            <a:off x="5915289" y="2756075"/>
            <a:ext cx="2087386" cy="1307077"/>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307975" y="1690688"/>
            <a:ext cx="3768753" cy="41361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smtClean="0">
                <a:solidFill>
                  <a:schemeClr val="tx1"/>
                </a:solidFill>
              </a:rPr>
              <a:t>Primary concerns:</a:t>
            </a:r>
          </a:p>
          <a:p>
            <a:r>
              <a:rPr lang="en-US" sz="2100" dirty="0" smtClean="0">
                <a:solidFill>
                  <a:schemeClr val="tx1"/>
                </a:solidFill>
              </a:rPr>
              <a:t>Loss of thermally suitable habitat</a:t>
            </a:r>
          </a:p>
          <a:p>
            <a:r>
              <a:rPr lang="en-US" sz="2100" dirty="0" smtClean="0">
                <a:solidFill>
                  <a:schemeClr val="tx1"/>
                </a:solidFill>
              </a:rPr>
              <a:t>Hybridization with non-natives</a:t>
            </a:r>
          </a:p>
          <a:p>
            <a:r>
              <a:rPr lang="en-US" sz="2100" dirty="0" smtClean="0">
                <a:solidFill>
                  <a:schemeClr val="tx1"/>
                </a:solidFill>
              </a:rPr>
              <a:t> Competition with non-natives</a:t>
            </a:r>
          </a:p>
          <a:p>
            <a:r>
              <a:rPr lang="en-US" sz="2100" dirty="0" smtClean="0">
                <a:solidFill>
                  <a:schemeClr val="tx1"/>
                </a:solidFill>
              </a:rPr>
              <a:t>Diseases and parasites</a:t>
            </a:r>
          </a:p>
          <a:p>
            <a:r>
              <a:rPr lang="en-US" sz="2100" dirty="0" smtClean="0">
                <a:solidFill>
                  <a:schemeClr val="tx1"/>
                </a:solidFill>
              </a:rPr>
              <a:t> Changes in flow regime may increase high winter flows, resulting in egg mortality</a:t>
            </a:r>
            <a:endParaRPr lang="en-US" sz="2100" dirty="0">
              <a:solidFill>
                <a:schemeClr val="tx1"/>
              </a:solidFill>
            </a:endParaRPr>
          </a:p>
        </p:txBody>
      </p:sp>
      <p:pic>
        <p:nvPicPr>
          <p:cNvPr id="10248" name="Picture 8" descr="Image result for bull tr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334" y="1732910"/>
            <a:ext cx="1374775" cy="5155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9997" y="1679809"/>
            <a:ext cx="1510967" cy="6108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02264" y="1421141"/>
            <a:ext cx="1064202" cy="369332"/>
          </a:xfrm>
          <a:prstGeom prst="rect">
            <a:avLst/>
          </a:prstGeom>
          <a:noFill/>
        </p:spPr>
        <p:txBody>
          <a:bodyPr wrap="none" rtlCol="0">
            <a:spAutoFit/>
          </a:bodyPr>
          <a:lstStyle/>
          <a:p>
            <a:r>
              <a:rPr lang="en-US" dirty="0" smtClean="0"/>
              <a:t>Bull trout</a:t>
            </a:r>
            <a:endParaRPr lang="en-US" dirty="0"/>
          </a:p>
        </p:txBody>
      </p:sp>
      <p:sp>
        <p:nvSpPr>
          <p:cNvPr id="10" name="TextBox 9"/>
          <p:cNvSpPr txBox="1"/>
          <p:nvPr/>
        </p:nvSpPr>
        <p:spPr>
          <a:xfrm>
            <a:off x="7052140" y="1363578"/>
            <a:ext cx="1612942" cy="369332"/>
          </a:xfrm>
          <a:prstGeom prst="rect">
            <a:avLst/>
          </a:prstGeom>
          <a:noFill/>
        </p:spPr>
        <p:txBody>
          <a:bodyPr wrap="none" rtlCol="0">
            <a:spAutoFit/>
          </a:bodyPr>
          <a:lstStyle/>
          <a:p>
            <a:r>
              <a:rPr lang="en-US" dirty="0" smtClean="0"/>
              <a:t>Cutthroat trout</a:t>
            </a:r>
            <a:endParaRPr lang="en-US" dirty="0"/>
          </a:p>
        </p:txBody>
      </p:sp>
    </p:spTree>
    <p:extLst>
      <p:ext uri="{BB962C8B-B14F-4D97-AF65-F5344CB8AC3E}">
        <p14:creationId xmlns:p14="http://schemas.microsoft.com/office/powerpoint/2010/main" val="39684745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Observed temperature changes in past 30 years</a:t>
            </a:r>
            <a:endParaRPr lang="en-US" dirty="0"/>
          </a:p>
        </p:txBody>
      </p:sp>
      <p:pic>
        <p:nvPicPr>
          <p:cNvPr id="4" name="Picture 3"/>
          <p:cNvPicPr>
            <a:picLocks noChangeAspect="1"/>
          </p:cNvPicPr>
          <p:nvPr/>
        </p:nvPicPr>
        <p:blipFill rotWithShape="1">
          <a:blip r:embed="rId2"/>
          <a:srcRect l="-1" r="408" b="50761"/>
          <a:stretch/>
        </p:blipFill>
        <p:spPr>
          <a:xfrm>
            <a:off x="628650" y="2443795"/>
            <a:ext cx="4599585" cy="3204445"/>
          </a:xfrm>
          <a:prstGeom prst="rect">
            <a:avLst/>
          </a:prstGeom>
        </p:spPr>
      </p:pic>
      <p:sp>
        <p:nvSpPr>
          <p:cNvPr id="7" name="TextBox 6"/>
          <p:cNvSpPr txBox="1"/>
          <p:nvPr/>
        </p:nvSpPr>
        <p:spPr>
          <a:xfrm>
            <a:off x="628650" y="1980913"/>
            <a:ext cx="6953635" cy="369332"/>
          </a:xfrm>
          <a:prstGeom prst="rect">
            <a:avLst/>
          </a:prstGeom>
          <a:noFill/>
        </p:spPr>
        <p:txBody>
          <a:bodyPr wrap="none" rtlCol="0">
            <a:spAutoFit/>
          </a:bodyPr>
          <a:lstStyle/>
          <a:p>
            <a:r>
              <a:rPr lang="en-US" dirty="0" smtClean="0"/>
              <a:t>North Fork Flathead River, Montana, mean summer stream temperature</a:t>
            </a:r>
            <a:endParaRPr lang="en-US" dirty="0"/>
          </a:p>
        </p:txBody>
      </p:sp>
      <p:sp>
        <p:nvSpPr>
          <p:cNvPr id="8" name="TextBox 7"/>
          <p:cNvSpPr txBox="1"/>
          <p:nvPr/>
        </p:nvSpPr>
        <p:spPr>
          <a:xfrm>
            <a:off x="2080595" y="5644710"/>
            <a:ext cx="652743" cy="369332"/>
          </a:xfrm>
          <a:prstGeom prst="rect">
            <a:avLst/>
          </a:prstGeom>
          <a:noFill/>
        </p:spPr>
        <p:txBody>
          <a:bodyPr wrap="none" rtlCol="0">
            <a:spAutoFit/>
          </a:bodyPr>
          <a:lstStyle/>
          <a:p>
            <a:r>
              <a:rPr lang="en-US" dirty="0" smtClean="0"/>
              <a:t>1978</a:t>
            </a:r>
            <a:endParaRPr lang="en-US" dirty="0"/>
          </a:p>
        </p:txBody>
      </p:sp>
      <p:sp>
        <p:nvSpPr>
          <p:cNvPr id="9" name="TextBox 8"/>
          <p:cNvSpPr txBox="1"/>
          <p:nvPr/>
        </p:nvSpPr>
        <p:spPr>
          <a:xfrm>
            <a:off x="3846470" y="5644710"/>
            <a:ext cx="652743" cy="369332"/>
          </a:xfrm>
          <a:prstGeom prst="rect">
            <a:avLst/>
          </a:prstGeom>
          <a:noFill/>
        </p:spPr>
        <p:txBody>
          <a:bodyPr wrap="none" rtlCol="0">
            <a:spAutoFit/>
          </a:bodyPr>
          <a:lstStyle/>
          <a:p>
            <a:r>
              <a:rPr lang="en-US" dirty="0" smtClean="0"/>
              <a:t>2007</a:t>
            </a:r>
            <a:endParaRPr lang="en-US" dirty="0"/>
          </a:p>
        </p:txBody>
      </p:sp>
      <p:pic>
        <p:nvPicPr>
          <p:cNvPr id="8194" name="Picture 2" descr="Image resul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2295" y="2443795"/>
            <a:ext cx="2882254" cy="11652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33096" y="4046017"/>
            <a:ext cx="2693781" cy="1477328"/>
          </a:xfrm>
          <a:prstGeom prst="rect">
            <a:avLst/>
          </a:prstGeom>
          <a:solidFill>
            <a:schemeClr val="accent4">
              <a:lumMod val="40000"/>
              <a:lumOff val="60000"/>
            </a:schemeClr>
          </a:solidFill>
          <a:ln>
            <a:solidFill>
              <a:schemeClr val="tx1"/>
            </a:solidFill>
          </a:ln>
        </p:spPr>
        <p:txBody>
          <a:bodyPr wrap="square" rtlCol="0">
            <a:spAutoFit/>
          </a:bodyPr>
          <a:lstStyle/>
          <a:p>
            <a:r>
              <a:rPr lang="en-US" dirty="0" smtClean="0"/>
              <a:t>Average summer temperatures increased by </a:t>
            </a:r>
            <a:r>
              <a:rPr lang="en-US" dirty="0" smtClean="0"/>
              <a:t>1°C; 20% increase in stream habitat available to rainbow trout </a:t>
            </a:r>
            <a:endParaRPr lang="en-US" dirty="0"/>
          </a:p>
        </p:txBody>
      </p:sp>
      <p:sp>
        <p:nvSpPr>
          <p:cNvPr id="12" name="TextBox 11"/>
          <p:cNvSpPr txBox="1"/>
          <p:nvPr/>
        </p:nvSpPr>
        <p:spPr>
          <a:xfrm>
            <a:off x="4898371" y="6298511"/>
            <a:ext cx="3753335" cy="369332"/>
          </a:xfrm>
          <a:prstGeom prst="rect">
            <a:avLst/>
          </a:prstGeom>
          <a:noFill/>
        </p:spPr>
        <p:txBody>
          <a:bodyPr wrap="none" rtlCol="0">
            <a:spAutoFit/>
          </a:bodyPr>
          <a:lstStyle/>
          <a:p>
            <a:r>
              <a:rPr lang="en-US" dirty="0" smtClean="0"/>
              <a:t>Isaak et al. 2012, Fisheries 37:542-556</a:t>
            </a:r>
            <a:endParaRPr lang="en-US" dirty="0"/>
          </a:p>
        </p:txBody>
      </p:sp>
    </p:spTree>
    <p:extLst>
      <p:ext uri="{BB962C8B-B14F-4D97-AF65-F5344CB8AC3E}">
        <p14:creationId xmlns:p14="http://schemas.microsoft.com/office/powerpoint/2010/main" val="425095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Increased potential for hybridization with non-native species</a:t>
            </a:r>
            <a:endParaRPr lang="en-US" dirty="0"/>
          </a:p>
        </p:txBody>
      </p:sp>
      <p:pic>
        <p:nvPicPr>
          <p:cNvPr id="4" name="Picture 3"/>
          <p:cNvPicPr>
            <a:picLocks noChangeAspect="1"/>
          </p:cNvPicPr>
          <p:nvPr/>
        </p:nvPicPr>
        <p:blipFill rotWithShape="1">
          <a:blip r:embed="rId2"/>
          <a:srcRect l="-1" r="408" b="50761"/>
          <a:stretch/>
        </p:blipFill>
        <p:spPr>
          <a:xfrm>
            <a:off x="741939" y="2545815"/>
            <a:ext cx="4453148" cy="3102425"/>
          </a:xfrm>
          <a:prstGeom prst="rect">
            <a:avLst/>
          </a:prstGeom>
        </p:spPr>
      </p:pic>
      <p:pic>
        <p:nvPicPr>
          <p:cNvPr id="5" name="Content Placeholder 4"/>
          <p:cNvPicPr>
            <a:picLocks noGrp="1" noChangeAspect="1"/>
          </p:cNvPicPr>
          <p:nvPr>
            <p:ph idx="1"/>
          </p:nvPr>
        </p:nvPicPr>
        <p:blipFill rotWithShape="1">
          <a:blip r:embed="rId2"/>
          <a:srcRect l="-313" t="49168" r="-1"/>
          <a:stretch/>
        </p:blipFill>
        <p:spPr>
          <a:xfrm>
            <a:off x="662319" y="2354782"/>
            <a:ext cx="4612388" cy="3293458"/>
          </a:xfrm>
          <a:prstGeom prst="rect">
            <a:avLst/>
          </a:prstGeom>
        </p:spPr>
      </p:pic>
      <p:sp>
        <p:nvSpPr>
          <p:cNvPr id="6" name="TextBox 5"/>
          <p:cNvSpPr txBox="1"/>
          <p:nvPr/>
        </p:nvSpPr>
        <p:spPr>
          <a:xfrm>
            <a:off x="662319" y="1985450"/>
            <a:ext cx="2749984" cy="369332"/>
          </a:xfrm>
          <a:prstGeom prst="rect">
            <a:avLst/>
          </a:prstGeom>
          <a:noFill/>
        </p:spPr>
        <p:txBody>
          <a:bodyPr wrap="none" rtlCol="0">
            <a:spAutoFit/>
          </a:bodyPr>
          <a:lstStyle/>
          <a:p>
            <a:r>
              <a:rPr lang="en-US" dirty="0" smtClean="0"/>
              <a:t>North Fork Flathead River  </a:t>
            </a:r>
            <a:endParaRPr lang="en-US" dirty="0"/>
          </a:p>
        </p:txBody>
      </p:sp>
      <p:sp>
        <p:nvSpPr>
          <p:cNvPr id="7" name="TextBox 6"/>
          <p:cNvSpPr txBox="1"/>
          <p:nvPr/>
        </p:nvSpPr>
        <p:spPr>
          <a:xfrm>
            <a:off x="2045512" y="5648240"/>
            <a:ext cx="652743" cy="369332"/>
          </a:xfrm>
          <a:prstGeom prst="rect">
            <a:avLst/>
          </a:prstGeom>
          <a:noFill/>
        </p:spPr>
        <p:txBody>
          <a:bodyPr wrap="none" rtlCol="0">
            <a:spAutoFit/>
          </a:bodyPr>
          <a:lstStyle/>
          <a:p>
            <a:r>
              <a:rPr lang="en-US" dirty="0" smtClean="0"/>
              <a:t>1978</a:t>
            </a:r>
            <a:endParaRPr lang="en-US" dirty="0"/>
          </a:p>
        </p:txBody>
      </p:sp>
      <p:sp>
        <p:nvSpPr>
          <p:cNvPr id="8" name="TextBox 7"/>
          <p:cNvSpPr txBox="1"/>
          <p:nvPr/>
        </p:nvSpPr>
        <p:spPr>
          <a:xfrm>
            <a:off x="4245628" y="5648240"/>
            <a:ext cx="652743" cy="369332"/>
          </a:xfrm>
          <a:prstGeom prst="rect">
            <a:avLst/>
          </a:prstGeom>
          <a:noFill/>
        </p:spPr>
        <p:txBody>
          <a:bodyPr wrap="none" rtlCol="0">
            <a:spAutoFit/>
          </a:bodyPr>
          <a:lstStyle/>
          <a:p>
            <a:r>
              <a:rPr lang="en-US" dirty="0" smtClean="0"/>
              <a:t>2007</a:t>
            </a:r>
            <a:endParaRPr lang="en-US" dirty="0"/>
          </a:p>
        </p:txBody>
      </p:sp>
      <p:pic>
        <p:nvPicPr>
          <p:cNvPr id="11266" name="Picture 2" descr="Image result for rainbow trou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978" y="4239818"/>
            <a:ext cx="2970676" cy="14084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88629" y="2365089"/>
            <a:ext cx="2680652" cy="1200329"/>
          </a:xfrm>
          <a:prstGeom prst="rect">
            <a:avLst/>
          </a:prstGeom>
          <a:solidFill>
            <a:schemeClr val="accent4">
              <a:lumMod val="40000"/>
              <a:lumOff val="60000"/>
            </a:schemeClr>
          </a:solidFill>
          <a:ln>
            <a:solidFill>
              <a:schemeClr val="tx1"/>
            </a:solidFill>
          </a:ln>
        </p:spPr>
        <p:txBody>
          <a:bodyPr wrap="square" rtlCol="0">
            <a:spAutoFit/>
          </a:bodyPr>
          <a:lstStyle/>
          <a:p>
            <a:r>
              <a:rPr lang="en-US" dirty="0" smtClean="0"/>
              <a:t>Hybridization </a:t>
            </a:r>
            <a:r>
              <a:rPr lang="en-US" dirty="0"/>
              <a:t>with non-native rainbow trout where temperatures increased</a:t>
            </a:r>
          </a:p>
        </p:txBody>
      </p:sp>
      <p:sp>
        <p:nvSpPr>
          <p:cNvPr id="10" name="TextBox 9"/>
          <p:cNvSpPr txBox="1"/>
          <p:nvPr/>
        </p:nvSpPr>
        <p:spPr>
          <a:xfrm>
            <a:off x="4898371" y="6298511"/>
            <a:ext cx="3753335" cy="369332"/>
          </a:xfrm>
          <a:prstGeom prst="rect">
            <a:avLst/>
          </a:prstGeom>
          <a:noFill/>
        </p:spPr>
        <p:txBody>
          <a:bodyPr wrap="none" rtlCol="0">
            <a:spAutoFit/>
          </a:bodyPr>
          <a:lstStyle/>
          <a:p>
            <a:r>
              <a:rPr lang="en-US" dirty="0" smtClean="0"/>
              <a:t>Isaak et al. 2012, Fisheries 37:542-556</a:t>
            </a:r>
            <a:endParaRPr lang="en-US" dirty="0"/>
          </a:p>
        </p:txBody>
      </p:sp>
    </p:spTree>
    <p:extLst>
      <p:ext uri="{BB962C8B-B14F-4D97-AF65-F5344CB8AC3E}">
        <p14:creationId xmlns:p14="http://schemas.microsoft.com/office/powerpoint/2010/main" val="33131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idx="4294967295"/>
          </p:nvPr>
        </p:nvSpPr>
        <p:spPr>
          <a:xfrm>
            <a:off x="457200" y="2286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altLang="en-US" dirty="0" smtClean="0"/>
              <a:t>Other climatic changes</a:t>
            </a:r>
            <a:endParaRPr lang="en-US" altLang="en-US" b="0" dirty="0" smtClean="0">
              <a:effectLst/>
            </a:endParaRPr>
          </a:p>
        </p:txBody>
      </p:sp>
      <p:pic>
        <p:nvPicPr>
          <p:cNvPr id="149507" name="Content Placeholder 3" descr="historic_flow_regime.jpg"/>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134143" y="1584832"/>
            <a:ext cx="4360863" cy="4721225"/>
          </a:xfrm>
        </p:spPr>
      </p:pic>
      <p:sp>
        <p:nvSpPr>
          <p:cNvPr id="2" name="Freeform 1"/>
          <p:cNvSpPr/>
          <p:nvPr/>
        </p:nvSpPr>
        <p:spPr>
          <a:xfrm>
            <a:off x="142099" y="1728233"/>
            <a:ext cx="4210050" cy="4248150"/>
          </a:xfrm>
          <a:custGeom>
            <a:avLst/>
            <a:gdLst>
              <a:gd name="connsiteX0" fmla="*/ 285750 w 4210050"/>
              <a:gd name="connsiteY0" fmla="*/ 4248150 h 4248150"/>
              <a:gd name="connsiteX1" fmla="*/ 419100 w 4210050"/>
              <a:gd name="connsiteY1" fmla="*/ 4171950 h 4248150"/>
              <a:gd name="connsiteX2" fmla="*/ 628650 w 4210050"/>
              <a:gd name="connsiteY2" fmla="*/ 4191000 h 4248150"/>
              <a:gd name="connsiteX3" fmla="*/ 800100 w 4210050"/>
              <a:gd name="connsiteY3" fmla="*/ 4133850 h 4248150"/>
              <a:gd name="connsiteX4" fmla="*/ 819150 w 4210050"/>
              <a:gd name="connsiteY4" fmla="*/ 3848100 h 4248150"/>
              <a:gd name="connsiteX5" fmla="*/ 952500 w 4210050"/>
              <a:gd name="connsiteY5" fmla="*/ 3543300 h 4248150"/>
              <a:gd name="connsiteX6" fmla="*/ 1047750 w 4210050"/>
              <a:gd name="connsiteY6" fmla="*/ 3429000 h 4248150"/>
              <a:gd name="connsiteX7" fmla="*/ 1257300 w 4210050"/>
              <a:gd name="connsiteY7" fmla="*/ 3524250 h 4248150"/>
              <a:gd name="connsiteX8" fmla="*/ 1409700 w 4210050"/>
              <a:gd name="connsiteY8" fmla="*/ 3467100 h 4248150"/>
              <a:gd name="connsiteX9" fmla="*/ 1524000 w 4210050"/>
              <a:gd name="connsiteY9" fmla="*/ 3371850 h 4248150"/>
              <a:gd name="connsiteX10" fmla="*/ 1695450 w 4210050"/>
              <a:gd name="connsiteY10" fmla="*/ 3352800 h 4248150"/>
              <a:gd name="connsiteX11" fmla="*/ 1809750 w 4210050"/>
              <a:gd name="connsiteY11" fmla="*/ 3467100 h 4248150"/>
              <a:gd name="connsiteX12" fmla="*/ 1809750 w 4210050"/>
              <a:gd name="connsiteY12" fmla="*/ 3600450 h 4248150"/>
              <a:gd name="connsiteX13" fmla="*/ 1962150 w 4210050"/>
              <a:gd name="connsiteY13" fmla="*/ 3790950 h 4248150"/>
              <a:gd name="connsiteX14" fmla="*/ 2133600 w 4210050"/>
              <a:gd name="connsiteY14" fmla="*/ 4000500 h 4248150"/>
              <a:gd name="connsiteX15" fmla="*/ 2247900 w 4210050"/>
              <a:gd name="connsiteY15" fmla="*/ 4095750 h 4248150"/>
              <a:gd name="connsiteX16" fmla="*/ 2457450 w 4210050"/>
              <a:gd name="connsiteY16" fmla="*/ 4229100 h 4248150"/>
              <a:gd name="connsiteX17" fmla="*/ 2590800 w 4210050"/>
              <a:gd name="connsiteY17" fmla="*/ 4248150 h 4248150"/>
              <a:gd name="connsiteX18" fmla="*/ 2762250 w 4210050"/>
              <a:gd name="connsiteY18" fmla="*/ 4210050 h 4248150"/>
              <a:gd name="connsiteX19" fmla="*/ 2914650 w 4210050"/>
              <a:gd name="connsiteY19" fmla="*/ 4114800 h 4248150"/>
              <a:gd name="connsiteX20" fmla="*/ 3028950 w 4210050"/>
              <a:gd name="connsiteY20" fmla="*/ 4114800 h 4248150"/>
              <a:gd name="connsiteX21" fmla="*/ 3143250 w 4210050"/>
              <a:gd name="connsiteY21" fmla="*/ 4019550 h 4248150"/>
              <a:gd name="connsiteX22" fmla="*/ 3276600 w 4210050"/>
              <a:gd name="connsiteY22" fmla="*/ 4000500 h 4248150"/>
              <a:gd name="connsiteX23" fmla="*/ 3429000 w 4210050"/>
              <a:gd name="connsiteY23" fmla="*/ 3867150 h 4248150"/>
              <a:gd name="connsiteX24" fmla="*/ 3505200 w 4210050"/>
              <a:gd name="connsiteY24" fmla="*/ 3695700 h 4248150"/>
              <a:gd name="connsiteX25" fmla="*/ 3676650 w 4210050"/>
              <a:gd name="connsiteY25" fmla="*/ 3600450 h 4248150"/>
              <a:gd name="connsiteX26" fmla="*/ 3848100 w 4210050"/>
              <a:gd name="connsiteY26" fmla="*/ 3524250 h 4248150"/>
              <a:gd name="connsiteX27" fmla="*/ 3943350 w 4210050"/>
              <a:gd name="connsiteY27" fmla="*/ 3524250 h 4248150"/>
              <a:gd name="connsiteX28" fmla="*/ 4114800 w 4210050"/>
              <a:gd name="connsiteY28" fmla="*/ 3486150 h 4248150"/>
              <a:gd name="connsiteX29" fmla="*/ 4210050 w 4210050"/>
              <a:gd name="connsiteY29" fmla="*/ 3238500 h 4248150"/>
              <a:gd name="connsiteX30" fmla="*/ 4191000 w 4210050"/>
              <a:gd name="connsiteY30" fmla="*/ 3028950 h 4248150"/>
              <a:gd name="connsiteX31" fmla="*/ 4133850 w 4210050"/>
              <a:gd name="connsiteY31" fmla="*/ 2876550 h 4248150"/>
              <a:gd name="connsiteX32" fmla="*/ 3981450 w 4210050"/>
              <a:gd name="connsiteY32" fmla="*/ 2800350 h 4248150"/>
              <a:gd name="connsiteX33" fmla="*/ 3867150 w 4210050"/>
              <a:gd name="connsiteY33" fmla="*/ 2876550 h 4248150"/>
              <a:gd name="connsiteX34" fmla="*/ 3771900 w 4210050"/>
              <a:gd name="connsiteY34" fmla="*/ 2819400 h 4248150"/>
              <a:gd name="connsiteX35" fmla="*/ 3771900 w 4210050"/>
              <a:gd name="connsiteY35" fmla="*/ 2819400 h 4248150"/>
              <a:gd name="connsiteX36" fmla="*/ 3600450 w 4210050"/>
              <a:gd name="connsiteY36" fmla="*/ 2857500 h 4248150"/>
              <a:gd name="connsiteX37" fmla="*/ 3429000 w 4210050"/>
              <a:gd name="connsiteY37" fmla="*/ 2876550 h 4248150"/>
              <a:gd name="connsiteX38" fmla="*/ 3219450 w 4210050"/>
              <a:gd name="connsiteY38" fmla="*/ 2838450 h 4248150"/>
              <a:gd name="connsiteX39" fmla="*/ 3067050 w 4210050"/>
              <a:gd name="connsiteY39" fmla="*/ 2686050 h 4248150"/>
              <a:gd name="connsiteX40" fmla="*/ 3009900 w 4210050"/>
              <a:gd name="connsiteY40" fmla="*/ 2552700 h 4248150"/>
              <a:gd name="connsiteX41" fmla="*/ 3048000 w 4210050"/>
              <a:gd name="connsiteY41" fmla="*/ 2457450 h 4248150"/>
              <a:gd name="connsiteX42" fmla="*/ 3219450 w 4210050"/>
              <a:gd name="connsiteY42" fmla="*/ 2343150 h 4248150"/>
              <a:gd name="connsiteX43" fmla="*/ 3390900 w 4210050"/>
              <a:gd name="connsiteY43" fmla="*/ 2362200 h 4248150"/>
              <a:gd name="connsiteX44" fmla="*/ 3467100 w 4210050"/>
              <a:gd name="connsiteY44" fmla="*/ 2305050 h 4248150"/>
              <a:gd name="connsiteX45" fmla="*/ 3390900 w 4210050"/>
              <a:gd name="connsiteY45" fmla="*/ 2019300 h 4248150"/>
              <a:gd name="connsiteX46" fmla="*/ 3276600 w 4210050"/>
              <a:gd name="connsiteY46" fmla="*/ 1943100 h 4248150"/>
              <a:gd name="connsiteX47" fmla="*/ 3143250 w 4210050"/>
              <a:gd name="connsiteY47" fmla="*/ 1847850 h 4248150"/>
              <a:gd name="connsiteX48" fmla="*/ 3067050 w 4210050"/>
              <a:gd name="connsiteY48" fmla="*/ 1638300 h 4248150"/>
              <a:gd name="connsiteX49" fmla="*/ 3028950 w 4210050"/>
              <a:gd name="connsiteY49" fmla="*/ 1543050 h 4248150"/>
              <a:gd name="connsiteX50" fmla="*/ 2895600 w 4210050"/>
              <a:gd name="connsiteY50" fmla="*/ 1409700 h 4248150"/>
              <a:gd name="connsiteX51" fmla="*/ 2838450 w 4210050"/>
              <a:gd name="connsiteY51" fmla="*/ 1295400 h 4248150"/>
              <a:gd name="connsiteX52" fmla="*/ 2743200 w 4210050"/>
              <a:gd name="connsiteY52" fmla="*/ 1219200 h 4248150"/>
              <a:gd name="connsiteX53" fmla="*/ 2667000 w 4210050"/>
              <a:gd name="connsiteY53" fmla="*/ 1162050 h 4248150"/>
              <a:gd name="connsiteX54" fmla="*/ 2552700 w 4210050"/>
              <a:gd name="connsiteY54" fmla="*/ 1085850 h 4248150"/>
              <a:gd name="connsiteX55" fmla="*/ 2476500 w 4210050"/>
              <a:gd name="connsiteY55" fmla="*/ 895350 h 4248150"/>
              <a:gd name="connsiteX56" fmla="*/ 2438400 w 4210050"/>
              <a:gd name="connsiteY56" fmla="*/ 742950 h 4248150"/>
              <a:gd name="connsiteX57" fmla="*/ 2362200 w 4210050"/>
              <a:gd name="connsiteY57" fmla="*/ 704850 h 4248150"/>
              <a:gd name="connsiteX58" fmla="*/ 2209800 w 4210050"/>
              <a:gd name="connsiteY58" fmla="*/ 609600 h 4248150"/>
              <a:gd name="connsiteX59" fmla="*/ 2095500 w 4210050"/>
              <a:gd name="connsiteY59" fmla="*/ 533400 h 4248150"/>
              <a:gd name="connsiteX60" fmla="*/ 1981200 w 4210050"/>
              <a:gd name="connsiteY60" fmla="*/ 400050 h 4248150"/>
              <a:gd name="connsiteX61" fmla="*/ 1866900 w 4210050"/>
              <a:gd name="connsiteY61" fmla="*/ 304800 h 4248150"/>
              <a:gd name="connsiteX62" fmla="*/ 1752600 w 4210050"/>
              <a:gd name="connsiteY62" fmla="*/ 171450 h 4248150"/>
              <a:gd name="connsiteX63" fmla="*/ 1676400 w 4210050"/>
              <a:gd name="connsiteY63" fmla="*/ 95250 h 4248150"/>
              <a:gd name="connsiteX64" fmla="*/ 1466850 w 4210050"/>
              <a:gd name="connsiteY64" fmla="*/ 76200 h 4248150"/>
              <a:gd name="connsiteX65" fmla="*/ 1352550 w 4210050"/>
              <a:gd name="connsiteY65" fmla="*/ 19050 h 4248150"/>
              <a:gd name="connsiteX66" fmla="*/ 1257300 w 4210050"/>
              <a:gd name="connsiteY66" fmla="*/ 0 h 4248150"/>
              <a:gd name="connsiteX67" fmla="*/ 1200150 w 4210050"/>
              <a:gd name="connsiteY67" fmla="*/ 38100 h 4248150"/>
              <a:gd name="connsiteX68" fmla="*/ 1276350 w 4210050"/>
              <a:gd name="connsiteY68" fmla="*/ 114300 h 4248150"/>
              <a:gd name="connsiteX69" fmla="*/ 1314450 w 4210050"/>
              <a:gd name="connsiteY69" fmla="*/ 285750 h 4248150"/>
              <a:gd name="connsiteX70" fmla="*/ 1352550 w 4210050"/>
              <a:gd name="connsiteY70" fmla="*/ 381000 h 4248150"/>
              <a:gd name="connsiteX71" fmla="*/ 1447800 w 4210050"/>
              <a:gd name="connsiteY71" fmla="*/ 552450 h 4248150"/>
              <a:gd name="connsiteX72" fmla="*/ 1600200 w 4210050"/>
              <a:gd name="connsiteY72" fmla="*/ 742950 h 4248150"/>
              <a:gd name="connsiteX73" fmla="*/ 1638300 w 4210050"/>
              <a:gd name="connsiteY73" fmla="*/ 895350 h 4248150"/>
              <a:gd name="connsiteX74" fmla="*/ 1600200 w 4210050"/>
              <a:gd name="connsiteY74" fmla="*/ 971550 h 4248150"/>
              <a:gd name="connsiteX75" fmla="*/ 1524000 w 4210050"/>
              <a:gd name="connsiteY75" fmla="*/ 1009650 h 4248150"/>
              <a:gd name="connsiteX76" fmla="*/ 1466850 w 4210050"/>
              <a:gd name="connsiteY76" fmla="*/ 1047750 h 4248150"/>
              <a:gd name="connsiteX77" fmla="*/ 1447800 w 4210050"/>
              <a:gd name="connsiteY77" fmla="*/ 1009650 h 4248150"/>
              <a:gd name="connsiteX78" fmla="*/ 1447800 w 4210050"/>
              <a:gd name="connsiteY78" fmla="*/ 857250 h 4248150"/>
              <a:gd name="connsiteX79" fmla="*/ 1371600 w 4210050"/>
              <a:gd name="connsiteY79" fmla="*/ 838200 h 4248150"/>
              <a:gd name="connsiteX80" fmla="*/ 1257300 w 4210050"/>
              <a:gd name="connsiteY80" fmla="*/ 990600 h 4248150"/>
              <a:gd name="connsiteX81" fmla="*/ 1181100 w 4210050"/>
              <a:gd name="connsiteY81" fmla="*/ 1085850 h 4248150"/>
              <a:gd name="connsiteX82" fmla="*/ 1085850 w 4210050"/>
              <a:gd name="connsiteY82" fmla="*/ 1047750 h 4248150"/>
              <a:gd name="connsiteX83" fmla="*/ 1009650 w 4210050"/>
              <a:gd name="connsiteY83" fmla="*/ 1123950 h 4248150"/>
              <a:gd name="connsiteX84" fmla="*/ 933450 w 4210050"/>
              <a:gd name="connsiteY84" fmla="*/ 1257300 h 4248150"/>
              <a:gd name="connsiteX85" fmla="*/ 819150 w 4210050"/>
              <a:gd name="connsiteY85" fmla="*/ 1352550 h 4248150"/>
              <a:gd name="connsiteX86" fmla="*/ 647700 w 4210050"/>
              <a:gd name="connsiteY86" fmla="*/ 1371600 h 4248150"/>
              <a:gd name="connsiteX87" fmla="*/ 533400 w 4210050"/>
              <a:gd name="connsiteY87" fmla="*/ 1352550 h 4248150"/>
              <a:gd name="connsiteX88" fmla="*/ 457200 w 4210050"/>
              <a:gd name="connsiteY88" fmla="*/ 1409700 h 4248150"/>
              <a:gd name="connsiteX89" fmla="*/ 514350 w 4210050"/>
              <a:gd name="connsiteY89" fmla="*/ 1581150 h 4248150"/>
              <a:gd name="connsiteX90" fmla="*/ 514350 w 4210050"/>
              <a:gd name="connsiteY90" fmla="*/ 1790700 h 4248150"/>
              <a:gd name="connsiteX91" fmla="*/ 323850 w 4210050"/>
              <a:gd name="connsiteY91" fmla="*/ 1790700 h 4248150"/>
              <a:gd name="connsiteX92" fmla="*/ 152400 w 4210050"/>
              <a:gd name="connsiteY92" fmla="*/ 1771650 h 4248150"/>
              <a:gd name="connsiteX93" fmla="*/ 0 w 4210050"/>
              <a:gd name="connsiteY93" fmla="*/ 1733550 h 4248150"/>
              <a:gd name="connsiteX94" fmla="*/ 171450 w 4210050"/>
              <a:gd name="connsiteY94" fmla="*/ 2228850 h 4248150"/>
              <a:gd name="connsiteX95" fmla="*/ 228600 w 4210050"/>
              <a:gd name="connsiteY95" fmla="*/ 2552700 h 4248150"/>
              <a:gd name="connsiteX96" fmla="*/ 266700 w 4210050"/>
              <a:gd name="connsiteY96" fmla="*/ 2971800 h 4248150"/>
              <a:gd name="connsiteX97" fmla="*/ 190500 w 4210050"/>
              <a:gd name="connsiteY97" fmla="*/ 3467100 h 4248150"/>
              <a:gd name="connsiteX98" fmla="*/ 133350 w 4210050"/>
              <a:gd name="connsiteY98" fmla="*/ 3848100 h 4248150"/>
              <a:gd name="connsiteX99" fmla="*/ 171450 w 4210050"/>
              <a:gd name="connsiteY99" fmla="*/ 4095750 h 4248150"/>
              <a:gd name="connsiteX100" fmla="*/ 285750 w 4210050"/>
              <a:gd name="connsiteY100"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4210050" h="4248150">
                <a:moveTo>
                  <a:pt x="285750" y="4248150"/>
                </a:moveTo>
                <a:lnTo>
                  <a:pt x="419100" y="4171950"/>
                </a:lnTo>
                <a:lnTo>
                  <a:pt x="628650" y="4191000"/>
                </a:lnTo>
                <a:lnTo>
                  <a:pt x="800100" y="4133850"/>
                </a:lnTo>
                <a:lnTo>
                  <a:pt x="819150" y="3848100"/>
                </a:lnTo>
                <a:lnTo>
                  <a:pt x="952500" y="3543300"/>
                </a:lnTo>
                <a:lnTo>
                  <a:pt x="1047750" y="3429000"/>
                </a:lnTo>
                <a:lnTo>
                  <a:pt x="1257300" y="3524250"/>
                </a:lnTo>
                <a:lnTo>
                  <a:pt x="1409700" y="3467100"/>
                </a:lnTo>
                <a:lnTo>
                  <a:pt x="1524000" y="3371850"/>
                </a:lnTo>
                <a:lnTo>
                  <a:pt x="1695450" y="3352800"/>
                </a:lnTo>
                <a:lnTo>
                  <a:pt x="1809750" y="3467100"/>
                </a:lnTo>
                <a:lnTo>
                  <a:pt x="1809750" y="3600450"/>
                </a:lnTo>
                <a:lnTo>
                  <a:pt x="1962150" y="3790950"/>
                </a:lnTo>
                <a:lnTo>
                  <a:pt x="2133600" y="4000500"/>
                </a:lnTo>
                <a:lnTo>
                  <a:pt x="2247900" y="4095750"/>
                </a:lnTo>
                <a:lnTo>
                  <a:pt x="2457450" y="4229100"/>
                </a:lnTo>
                <a:lnTo>
                  <a:pt x="2590800" y="4248150"/>
                </a:lnTo>
                <a:lnTo>
                  <a:pt x="2762250" y="4210050"/>
                </a:lnTo>
                <a:lnTo>
                  <a:pt x="2914650" y="4114800"/>
                </a:lnTo>
                <a:lnTo>
                  <a:pt x="3028950" y="4114800"/>
                </a:lnTo>
                <a:lnTo>
                  <a:pt x="3143250" y="4019550"/>
                </a:lnTo>
                <a:lnTo>
                  <a:pt x="3276600" y="4000500"/>
                </a:lnTo>
                <a:lnTo>
                  <a:pt x="3429000" y="3867150"/>
                </a:lnTo>
                <a:lnTo>
                  <a:pt x="3505200" y="3695700"/>
                </a:lnTo>
                <a:lnTo>
                  <a:pt x="3676650" y="3600450"/>
                </a:lnTo>
                <a:lnTo>
                  <a:pt x="3848100" y="3524250"/>
                </a:lnTo>
                <a:lnTo>
                  <a:pt x="3943350" y="3524250"/>
                </a:lnTo>
                <a:lnTo>
                  <a:pt x="4114800" y="3486150"/>
                </a:lnTo>
                <a:lnTo>
                  <a:pt x="4210050" y="3238500"/>
                </a:lnTo>
                <a:lnTo>
                  <a:pt x="4191000" y="3028950"/>
                </a:lnTo>
                <a:lnTo>
                  <a:pt x="4133850" y="2876550"/>
                </a:lnTo>
                <a:lnTo>
                  <a:pt x="3981450" y="2800350"/>
                </a:lnTo>
                <a:lnTo>
                  <a:pt x="3867150" y="2876550"/>
                </a:lnTo>
                <a:lnTo>
                  <a:pt x="3771900" y="2819400"/>
                </a:lnTo>
                <a:lnTo>
                  <a:pt x="3771900" y="2819400"/>
                </a:lnTo>
                <a:lnTo>
                  <a:pt x="3600450" y="2857500"/>
                </a:lnTo>
                <a:lnTo>
                  <a:pt x="3429000" y="2876550"/>
                </a:lnTo>
                <a:lnTo>
                  <a:pt x="3219450" y="2838450"/>
                </a:lnTo>
                <a:lnTo>
                  <a:pt x="3067050" y="2686050"/>
                </a:lnTo>
                <a:lnTo>
                  <a:pt x="3009900" y="2552700"/>
                </a:lnTo>
                <a:lnTo>
                  <a:pt x="3048000" y="2457450"/>
                </a:lnTo>
                <a:lnTo>
                  <a:pt x="3219450" y="2343150"/>
                </a:lnTo>
                <a:lnTo>
                  <a:pt x="3390900" y="2362200"/>
                </a:lnTo>
                <a:lnTo>
                  <a:pt x="3467100" y="2305050"/>
                </a:lnTo>
                <a:lnTo>
                  <a:pt x="3390900" y="2019300"/>
                </a:lnTo>
                <a:lnTo>
                  <a:pt x="3276600" y="1943100"/>
                </a:lnTo>
                <a:lnTo>
                  <a:pt x="3143250" y="1847850"/>
                </a:lnTo>
                <a:lnTo>
                  <a:pt x="3067050" y="1638300"/>
                </a:lnTo>
                <a:lnTo>
                  <a:pt x="3028950" y="1543050"/>
                </a:lnTo>
                <a:lnTo>
                  <a:pt x="2895600" y="1409700"/>
                </a:lnTo>
                <a:lnTo>
                  <a:pt x="2838450" y="1295400"/>
                </a:lnTo>
                <a:lnTo>
                  <a:pt x="2743200" y="1219200"/>
                </a:lnTo>
                <a:lnTo>
                  <a:pt x="2667000" y="1162050"/>
                </a:lnTo>
                <a:lnTo>
                  <a:pt x="2552700" y="1085850"/>
                </a:lnTo>
                <a:lnTo>
                  <a:pt x="2476500" y="895350"/>
                </a:lnTo>
                <a:lnTo>
                  <a:pt x="2438400" y="742950"/>
                </a:lnTo>
                <a:lnTo>
                  <a:pt x="2362200" y="704850"/>
                </a:lnTo>
                <a:lnTo>
                  <a:pt x="2209800" y="609600"/>
                </a:lnTo>
                <a:lnTo>
                  <a:pt x="2095500" y="533400"/>
                </a:lnTo>
                <a:lnTo>
                  <a:pt x="1981200" y="400050"/>
                </a:lnTo>
                <a:lnTo>
                  <a:pt x="1866900" y="304800"/>
                </a:lnTo>
                <a:lnTo>
                  <a:pt x="1752600" y="171450"/>
                </a:lnTo>
                <a:lnTo>
                  <a:pt x="1676400" y="95250"/>
                </a:lnTo>
                <a:lnTo>
                  <a:pt x="1466850" y="76200"/>
                </a:lnTo>
                <a:lnTo>
                  <a:pt x="1352550" y="19050"/>
                </a:lnTo>
                <a:lnTo>
                  <a:pt x="1257300" y="0"/>
                </a:lnTo>
                <a:lnTo>
                  <a:pt x="1200150" y="38100"/>
                </a:lnTo>
                <a:lnTo>
                  <a:pt x="1276350" y="114300"/>
                </a:lnTo>
                <a:lnTo>
                  <a:pt x="1314450" y="285750"/>
                </a:lnTo>
                <a:lnTo>
                  <a:pt x="1352550" y="381000"/>
                </a:lnTo>
                <a:lnTo>
                  <a:pt x="1447800" y="552450"/>
                </a:lnTo>
                <a:lnTo>
                  <a:pt x="1600200" y="742950"/>
                </a:lnTo>
                <a:lnTo>
                  <a:pt x="1638300" y="895350"/>
                </a:lnTo>
                <a:lnTo>
                  <a:pt x="1600200" y="971550"/>
                </a:lnTo>
                <a:lnTo>
                  <a:pt x="1524000" y="1009650"/>
                </a:lnTo>
                <a:lnTo>
                  <a:pt x="1466850" y="1047750"/>
                </a:lnTo>
                <a:lnTo>
                  <a:pt x="1447800" y="1009650"/>
                </a:lnTo>
                <a:lnTo>
                  <a:pt x="1447800" y="857250"/>
                </a:lnTo>
                <a:lnTo>
                  <a:pt x="1371600" y="838200"/>
                </a:lnTo>
                <a:lnTo>
                  <a:pt x="1257300" y="990600"/>
                </a:lnTo>
                <a:lnTo>
                  <a:pt x="1181100" y="1085850"/>
                </a:lnTo>
                <a:lnTo>
                  <a:pt x="1085850" y="1047750"/>
                </a:lnTo>
                <a:lnTo>
                  <a:pt x="1009650" y="1123950"/>
                </a:lnTo>
                <a:lnTo>
                  <a:pt x="933450" y="1257300"/>
                </a:lnTo>
                <a:lnTo>
                  <a:pt x="819150" y="1352550"/>
                </a:lnTo>
                <a:lnTo>
                  <a:pt x="647700" y="1371600"/>
                </a:lnTo>
                <a:lnTo>
                  <a:pt x="533400" y="1352550"/>
                </a:lnTo>
                <a:lnTo>
                  <a:pt x="457200" y="1409700"/>
                </a:lnTo>
                <a:lnTo>
                  <a:pt x="514350" y="1581150"/>
                </a:lnTo>
                <a:lnTo>
                  <a:pt x="514350" y="1790700"/>
                </a:lnTo>
                <a:lnTo>
                  <a:pt x="323850" y="1790700"/>
                </a:lnTo>
                <a:lnTo>
                  <a:pt x="152400" y="1771650"/>
                </a:lnTo>
                <a:lnTo>
                  <a:pt x="0" y="1733550"/>
                </a:lnTo>
                <a:lnTo>
                  <a:pt x="171450" y="2228850"/>
                </a:lnTo>
                <a:lnTo>
                  <a:pt x="228600" y="2552700"/>
                </a:lnTo>
                <a:lnTo>
                  <a:pt x="266700" y="2971800"/>
                </a:lnTo>
                <a:lnTo>
                  <a:pt x="190500" y="3467100"/>
                </a:lnTo>
                <a:lnTo>
                  <a:pt x="133350" y="3848100"/>
                </a:lnTo>
                <a:lnTo>
                  <a:pt x="171450" y="4095750"/>
                </a:lnTo>
                <a:lnTo>
                  <a:pt x="285750" y="4248150"/>
                </a:lnTo>
                <a:close/>
              </a:path>
            </a:pathLst>
          </a:custGeom>
          <a:ln>
            <a:solidFill>
              <a:schemeClr val="accent4">
                <a:lumMod val="50000"/>
              </a:schemeClr>
            </a:solidFill>
          </a:ln>
        </p:spPr>
        <p:txBody>
          <a:bodyPr wrap="none" anchor="ctr">
            <a:spAutoFit/>
          </a:bodyPr>
          <a:lstStyle/>
          <a:p>
            <a:pPr algn="ctr" eaLnBrk="1" hangingPunct="1">
              <a:defRPr/>
            </a:pPr>
            <a:endParaRPr lang="en-US"/>
          </a:p>
        </p:txBody>
      </p:sp>
      <p:sp>
        <p:nvSpPr>
          <p:cNvPr id="149509" name="Text Box 5" descr="COHOJUV1"/>
          <p:cNvSpPr txBox="1">
            <a:spLocks noChangeArrowheads="1"/>
          </p:cNvSpPr>
          <p:nvPr/>
        </p:nvSpPr>
        <p:spPr bwMode="auto">
          <a:xfrm>
            <a:off x="-23184" y="1211242"/>
            <a:ext cx="45745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FF99"/>
              </a:buClr>
              <a:buSzPct val="70000"/>
              <a:buFont typeface="Wingdings" pitchFamily="2" charset="2"/>
              <a:buChar char="l"/>
              <a:defRPr sz="2800">
                <a:solidFill>
                  <a:schemeClr val="tx1"/>
                </a:solidFill>
                <a:latin typeface="Arial" charset="0"/>
              </a:defRPr>
            </a:lvl1pPr>
            <a:lvl2pPr marL="742950" indent="-285750">
              <a:spcBef>
                <a:spcPct val="20000"/>
              </a:spcBef>
              <a:buClr>
                <a:schemeClr val="accent2"/>
              </a:buClr>
              <a:buSzPct val="70000"/>
              <a:buFont typeface="Wingdings" pitchFamily="2" charset="2"/>
              <a:buChar char="l"/>
              <a:defRPr sz="2400">
                <a:solidFill>
                  <a:srgbClr val="B9F1F5"/>
                </a:solidFill>
                <a:latin typeface="Arial" charset="0"/>
              </a:defRPr>
            </a:lvl2pPr>
            <a:lvl3pPr marL="1143000" indent="-228600">
              <a:spcBef>
                <a:spcPct val="20000"/>
              </a:spcBef>
              <a:buClr>
                <a:schemeClr val="folHlink"/>
              </a:buClr>
              <a:buSzPct val="70000"/>
              <a:buFont typeface="Wingdings" pitchFamily="2" charset="2"/>
              <a:buChar char="l"/>
              <a:defRPr sz="2000">
                <a:solidFill>
                  <a:srgbClr val="B9F1F5"/>
                </a:solidFill>
                <a:latin typeface="Arial" charset="0"/>
              </a:defRPr>
            </a:lvl3pPr>
            <a:lvl4pPr marL="1600200" indent="-228600">
              <a:spcBef>
                <a:spcPct val="20000"/>
              </a:spcBef>
              <a:buClr>
                <a:schemeClr val="tx1"/>
              </a:buClr>
              <a:buSzPct val="70000"/>
              <a:buFont typeface="Wingdings" pitchFamily="2" charset="2"/>
              <a:buChar char="l"/>
              <a:defRPr sz="2000">
                <a:solidFill>
                  <a:srgbClr val="B9F1F5"/>
                </a:solidFill>
                <a:latin typeface="Arial" charset="0"/>
              </a:defRPr>
            </a:lvl4pPr>
            <a:lvl5pPr marL="2057400" indent="-228600">
              <a:spcBef>
                <a:spcPct val="20000"/>
              </a:spcBef>
              <a:buClr>
                <a:schemeClr val="tx1"/>
              </a:buClr>
              <a:buSzPct val="70000"/>
              <a:buFont typeface="Wingdings" pitchFamily="2" charset="2"/>
              <a:buChar char="l"/>
              <a:defRPr sz="2000">
                <a:solidFill>
                  <a:srgbClr val="B9F1F5"/>
                </a:solidFill>
                <a:latin typeface="Arial" charset="0"/>
              </a:defRPr>
            </a:lvl5pPr>
            <a:lvl6pPr marL="25146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6pPr>
            <a:lvl7pPr marL="29718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7pPr>
            <a:lvl8pPr marL="34290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8pPr>
            <a:lvl9pPr marL="38862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9pPr>
          </a:lstStyle>
          <a:p>
            <a:pPr algn="ctr" eaLnBrk="1" hangingPunct="1">
              <a:spcBef>
                <a:spcPct val="0"/>
              </a:spcBef>
              <a:buClrTx/>
              <a:buSzTx/>
              <a:buFontTx/>
              <a:buNone/>
            </a:pPr>
            <a:r>
              <a:rPr lang="en-US" altLang="en-US" sz="2000" dirty="0" smtClean="0">
                <a:solidFill>
                  <a:srgbClr val="000514"/>
                </a:solidFill>
              </a:rPr>
              <a:t>Dominant flow regime 1970-1999</a:t>
            </a:r>
            <a:endParaRPr lang="en-US" altLang="en-US" sz="2000" dirty="0">
              <a:solidFill>
                <a:srgbClr val="000514"/>
              </a:solidFill>
            </a:endParaRPr>
          </a:p>
        </p:txBody>
      </p:sp>
      <p:sp>
        <p:nvSpPr>
          <p:cNvPr id="149510" name="Oval 7"/>
          <p:cNvSpPr>
            <a:spLocks noChangeArrowheads="1"/>
          </p:cNvSpPr>
          <p:nvPr/>
        </p:nvSpPr>
        <p:spPr bwMode="auto">
          <a:xfrm>
            <a:off x="790575" y="3581400"/>
            <a:ext cx="152400" cy="152400"/>
          </a:xfrm>
          <a:prstGeom prst="ellipse">
            <a:avLst/>
          </a:prstGeom>
          <a:solidFill>
            <a:srgbClr val="FFC000"/>
          </a:solidFill>
          <a:ln w="9525">
            <a:solidFill>
              <a:schemeClr val="bg2"/>
            </a:solidFill>
            <a:round/>
            <a:headEnd/>
            <a:tailEnd/>
          </a:ln>
        </p:spPr>
        <p:txBody>
          <a:bodyPr wrap="none" anchor="ctr">
            <a:spAutoFit/>
          </a:bodyPr>
          <a:lstStyle>
            <a:lvl1pPr>
              <a:spcBef>
                <a:spcPct val="20000"/>
              </a:spcBef>
              <a:buClr>
                <a:srgbClr val="FFFF99"/>
              </a:buClr>
              <a:buSzPct val="70000"/>
              <a:buFont typeface="Wingdings" pitchFamily="2" charset="2"/>
              <a:buChar char="l"/>
              <a:defRPr sz="2800">
                <a:solidFill>
                  <a:schemeClr val="tx1"/>
                </a:solidFill>
                <a:latin typeface="Arial" charset="0"/>
              </a:defRPr>
            </a:lvl1pPr>
            <a:lvl2pPr marL="742950" indent="-285750">
              <a:spcBef>
                <a:spcPct val="20000"/>
              </a:spcBef>
              <a:buClr>
                <a:schemeClr val="accent2"/>
              </a:buClr>
              <a:buSzPct val="70000"/>
              <a:buFont typeface="Wingdings" pitchFamily="2" charset="2"/>
              <a:buChar char="l"/>
              <a:defRPr sz="2400">
                <a:solidFill>
                  <a:srgbClr val="B9F1F5"/>
                </a:solidFill>
                <a:latin typeface="Arial" charset="0"/>
              </a:defRPr>
            </a:lvl2pPr>
            <a:lvl3pPr marL="1143000" indent="-228600">
              <a:spcBef>
                <a:spcPct val="20000"/>
              </a:spcBef>
              <a:buClr>
                <a:schemeClr val="folHlink"/>
              </a:buClr>
              <a:buSzPct val="70000"/>
              <a:buFont typeface="Wingdings" pitchFamily="2" charset="2"/>
              <a:buChar char="l"/>
              <a:defRPr sz="2000">
                <a:solidFill>
                  <a:srgbClr val="B9F1F5"/>
                </a:solidFill>
                <a:latin typeface="Arial" charset="0"/>
              </a:defRPr>
            </a:lvl3pPr>
            <a:lvl4pPr marL="1600200" indent="-228600">
              <a:spcBef>
                <a:spcPct val="20000"/>
              </a:spcBef>
              <a:buClr>
                <a:schemeClr val="tx1"/>
              </a:buClr>
              <a:buSzPct val="70000"/>
              <a:buFont typeface="Wingdings" pitchFamily="2" charset="2"/>
              <a:buChar char="l"/>
              <a:defRPr sz="2000">
                <a:solidFill>
                  <a:srgbClr val="B9F1F5"/>
                </a:solidFill>
                <a:latin typeface="Arial" charset="0"/>
              </a:defRPr>
            </a:lvl4pPr>
            <a:lvl5pPr marL="2057400" indent="-228600">
              <a:spcBef>
                <a:spcPct val="20000"/>
              </a:spcBef>
              <a:buClr>
                <a:schemeClr val="tx1"/>
              </a:buClr>
              <a:buSzPct val="70000"/>
              <a:buFont typeface="Wingdings" pitchFamily="2" charset="2"/>
              <a:buChar char="l"/>
              <a:defRPr sz="2000">
                <a:solidFill>
                  <a:srgbClr val="B9F1F5"/>
                </a:solidFill>
                <a:latin typeface="Arial" charset="0"/>
              </a:defRPr>
            </a:lvl5pPr>
            <a:lvl6pPr marL="25146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6pPr>
            <a:lvl7pPr marL="29718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7pPr>
            <a:lvl8pPr marL="34290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8pPr>
            <a:lvl9pPr marL="38862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9pPr>
          </a:lstStyle>
          <a:p>
            <a:pPr algn="ctr" eaLnBrk="1" hangingPunct="1">
              <a:spcBef>
                <a:spcPct val="0"/>
              </a:spcBef>
              <a:buClrTx/>
              <a:buSzTx/>
              <a:buFontTx/>
              <a:buNone/>
            </a:pPr>
            <a:endParaRPr lang="en-US" altLang="en-US" sz="4000">
              <a:solidFill>
                <a:srgbClr val="FFCC99"/>
              </a:solidFill>
            </a:endParaRPr>
          </a:p>
        </p:txBody>
      </p:sp>
      <p:sp>
        <p:nvSpPr>
          <p:cNvPr id="201736" name="Text Box 8" descr="COHOJUV1"/>
          <p:cNvSpPr txBox="1">
            <a:spLocks noChangeArrowheads="1"/>
          </p:cNvSpPr>
          <p:nvPr/>
        </p:nvSpPr>
        <p:spPr bwMode="auto">
          <a:xfrm>
            <a:off x="914400" y="3611563"/>
            <a:ext cx="682625" cy="274637"/>
          </a:xfrm>
          <a:prstGeom prst="rect">
            <a:avLst/>
          </a:prstGeom>
          <a:noFill/>
          <a:ln w="9525">
            <a:noFill/>
            <a:miter lim="800000"/>
            <a:headEnd/>
            <a:tailEnd/>
          </a:ln>
          <a:effectLst/>
        </p:spPr>
        <p:txBody>
          <a:bodyPr wrap="none">
            <a:spAutoFit/>
          </a:bodyPr>
          <a:lstStyle/>
          <a:p>
            <a:pPr eaLnBrk="1" hangingPunct="1">
              <a:defRPr/>
            </a:pPr>
            <a:r>
              <a:rPr lang="en-US" sz="1200" b="1" dirty="0">
                <a:solidFill>
                  <a:srgbClr val="000514"/>
                </a:solidFill>
                <a:effectLst>
                  <a:outerShdw blurRad="38100" dist="38100" dir="2700000" algn="tl">
                    <a:srgbClr val="FFFFFF"/>
                  </a:outerShdw>
                </a:effectLst>
              </a:rPr>
              <a:t>Seattle</a:t>
            </a:r>
          </a:p>
        </p:txBody>
      </p:sp>
      <p:sp>
        <p:nvSpPr>
          <p:cNvPr id="149512" name="Oval 9"/>
          <p:cNvSpPr>
            <a:spLocks noChangeArrowheads="1"/>
          </p:cNvSpPr>
          <p:nvPr/>
        </p:nvSpPr>
        <p:spPr bwMode="auto">
          <a:xfrm>
            <a:off x="635000" y="4313238"/>
            <a:ext cx="152400" cy="152400"/>
          </a:xfrm>
          <a:prstGeom prst="ellipse">
            <a:avLst/>
          </a:prstGeom>
          <a:solidFill>
            <a:srgbClr val="FFC000"/>
          </a:solidFill>
          <a:ln w="9525">
            <a:solidFill>
              <a:schemeClr val="bg2"/>
            </a:solidFill>
            <a:round/>
            <a:headEnd/>
            <a:tailEnd/>
          </a:ln>
        </p:spPr>
        <p:txBody>
          <a:bodyPr wrap="none" anchor="ctr">
            <a:spAutoFit/>
          </a:bodyPr>
          <a:lstStyle>
            <a:lvl1pPr>
              <a:spcBef>
                <a:spcPct val="20000"/>
              </a:spcBef>
              <a:buClr>
                <a:srgbClr val="FFFF99"/>
              </a:buClr>
              <a:buSzPct val="70000"/>
              <a:buFont typeface="Wingdings" pitchFamily="2" charset="2"/>
              <a:buChar char="l"/>
              <a:defRPr sz="2800">
                <a:solidFill>
                  <a:schemeClr val="tx1"/>
                </a:solidFill>
                <a:latin typeface="Arial" charset="0"/>
              </a:defRPr>
            </a:lvl1pPr>
            <a:lvl2pPr marL="742950" indent="-285750">
              <a:spcBef>
                <a:spcPct val="20000"/>
              </a:spcBef>
              <a:buClr>
                <a:schemeClr val="accent2"/>
              </a:buClr>
              <a:buSzPct val="70000"/>
              <a:buFont typeface="Wingdings" pitchFamily="2" charset="2"/>
              <a:buChar char="l"/>
              <a:defRPr sz="2400">
                <a:solidFill>
                  <a:srgbClr val="B9F1F5"/>
                </a:solidFill>
                <a:latin typeface="Arial" charset="0"/>
              </a:defRPr>
            </a:lvl2pPr>
            <a:lvl3pPr marL="1143000" indent="-228600">
              <a:spcBef>
                <a:spcPct val="20000"/>
              </a:spcBef>
              <a:buClr>
                <a:schemeClr val="folHlink"/>
              </a:buClr>
              <a:buSzPct val="70000"/>
              <a:buFont typeface="Wingdings" pitchFamily="2" charset="2"/>
              <a:buChar char="l"/>
              <a:defRPr sz="2000">
                <a:solidFill>
                  <a:srgbClr val="B9F1F5"/>
                </a:solidFill>
                <a:latin typeface="Arial" charset="0"/>
              </a:defRPr>
            </a:lvl3pPr>
            <a:lvl4pPr marL="1600200" indent="-228600">
              <a:spcBef>
                <a:spcPct val="20000"/>
              </a:spcBef>
              <a:buClr>
                <a:schemeClr val="tx1"/>
              </a:buClr>
              <a:buSzPct val="70000"/>
              <a:buFont typeface="Wingdings" pitchFamily="2" charset="2"/>
              <a:buChar char="l"/>
              <a:defRPr sz="2000">
                <a:solidFill>
                  <a:srgbClr val="B9F1F5"/>
                </a:solidFill>
                <a:latin typeface="Arial" charset="0"/>
              </a:defRPr>
            </a:lvl4pPr>
            <a:lvl5pPr marL="2057400" indent="-228600">
              <a:spcBef>
                <a:spcPct val="20000"/>
              </a:spcBef>
              <a:buClr>
                <a:schemeClr val="tx1"/>
              </a:buClr>
              <a:buSzPct val="70000"/>
              <a:buFont typeface="Wingdings" pitchFamily="2" charset="2"/>
              <a:buChar char="l"/>
              <a:defRPr sz="2000">
                <a:solidFill>
                  <a:srgbClr val="B9F1F5"/>
                </a:solidFill>
                <a:latin typeface="Arial" charset="0"/>
              </a:defRPr>
            </a:lvl5pPr>
            <a:lvl6pPr marL="25146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6pPr>
            <a:lvl7pPr marL="29718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7pPr>
            <a:lvl8pPr marL="34290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8pPr>
            <a:lvl9pPr marL="38862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9pPr>
          </a:lstStyle>
          <a:p>
            <a:pPr algn="ctr" eaLnBrk="1" hangingPunct="1">
              <a:spcBef>
                <a:spcPct val="0"/>
              </a:spcBef>
              <a:buClrTx/>
              <a:buSzTx/>
              <a:buFontTx/>
              <a:buNone/>
            </a:pPr>
            <a:endParaRPr lang="en-US" altLang="en-US" sz="4000">
              <a:solidFill>
                <a:srgbClr val="FFCC99"/>
              </a:solidFill>
            </a:endParaRPr>
          </a:p>
        </p:txBody>
      </p:sp>
      <p:sp>
        <p:nvSpPr>
          <p:cNvPr id="201738" name="Text Box 10" descr="COHOJUV1"/>
          <p:cNvSpPr txBox="1">
            <a:spLocks noChangeArrowheads="1"/>
          </p:cNvSpPr>
          <p:nvPr/>
        </p:nvSpPr>
        <p:spPr bwMode="auto">
          <a:xfrm>
            <a:off x="714375" y="4267200"/>
            <a:ext cx="803275" cy="274638"/>
          </a:xfrm>
          <a:prstGeom prst="rect">
            <a:avLst/>
          </a:prstGeom>
          <a:noFill/>
          <a:ln w="9525">
            <a:noFill/>
            <a:miter lim="800000"/>
            <a:headEnd/>
            <a:tailEnd/>
          </a:ln>
          <a:effectLst/>
        </p:spPr>
        <p:txBody>
          <a:bodyPr wrap="none">
            <a:spAutoFit/>
          </a:bodyPr>
          <a:lstStyle/>
          <a:p>
            <a:pPr eaLnBrk="1" hangingPunct="1">
              <a:defRPr/>
            </a:pPr>
            <a:r>
              <a:rPr lang="en-US" sz="1200" b="1">
                <a:solidFill>
                  <a:srgbClr val="000514"/>
                </a:solidFill>
                <a:effectLst>
                  <a:outerShdw blurRad="38100" dist="38100" dir="2700000" algn="tl">
                    <a:srgbClr val="FFFFFF"/>
                  </a:outerShdw>
                </a:effectLst>
              </a:rPr>
              <a:t>Portland</a:t>
            </a:r>
          </a:p>
        </p:txBody>
      </p:sp>
      <p:sp>
        <p:nvSpPr>
          <p:cNvPr id="149514" name="Oval 11"/>
          <p:cNvSpPr>
            <a:spLocks noChangeArrowheads="1"/>
          </p:cNvSpPr>
          <p:nvPr/>
        </p:nvSpPr>
        <p:spPr bwMode="auto">
          <a:xfrm>
            <a:off x="2314575" y="4724400"/>
            <a:ext cx="152400" cy="152400"/>
          </a:xfrm>
          <a:prstGeom prst="ellipse">
            <a:avLst/>
          </a:prstGeom>
          <a:solidFill>
            <a:srgbClr val="FFC000"/>
          </a:solidFill>
          <a:ln w="9525">
            <a:solidFill>
              <a:schemeClr val="bg2"/>
            </a:solidFill>
            <a:round/>
            <a:headEnd/>
            <a:tailEnd/>
          </a:ln>
        </p:spPr>
        <p:txBody>
          <a:bodyPr wrap="none" anchor="ctr">
            <a:spAutoFit/>
          </a:bodyPr>
          <a:lstStyle>
            <a:lvl1pPr>
              <a:spcBef>
                <a:spcPct val="20000"/>
              </a:spcBef>
              <a:buClr>
                <a:srgbClr val="FFFF99"/>
              </a:buClr>
              <a:buSzPct val="70000"/>
              <a:buFont typeface="Wingdings" pitchFamily="2" charset="2"/>
              <a:buChar char="l"/>
              <a:defRPr sz="2800">
                <a:solidFill>
                  <a:schemeClr val="tx1"/>
                </a:solidFill>
                <a:latin typeface="Arial" charset="0"/>
              </a:defRPr>
            </a:lvl1pPr>
            <a:lvl2pPr marL="742950" indent="-285750">
              <a:spcBef>
                <a:spcPct val="20000"/>
              </a:spcBef>
              <a:buClr>
                <a:schemeClr val="accent2"/>
              </a:buClr>
              <a:buSzPct val="70000"/>
              <a:buFont typeface="Wingdings" pitchFamily="2" charset="2"/>
              <a:buChar char="l"/>
              <a:defRPr sz="2400">
                <a:solidFill>
                  <a:srgbClr val="B9F1F5"/>
                </a:solidFill>
                <a:latin typeface="Arial" charset="0"/>
              </a:defRPr>
            </a:lvl2pPr>
            <a:lvl3pPr marL="1143000" indent="-228600">
              <a:spcBef>
                <a:spcPct val="20000"/>
              </a:spcBef>
              <a:buClr>
                <a:schemeClr val="folHlink"/>
              </a:buClr>
              <a:buSzPct val="70000"/>
              <a:buFont typeface="Wingdings" pitchFamily="2" charset="2"/>
              <a:buChar char="l"/>
              <a:defRPr sz="2000">
                <a:solidFill>
                  <a:srgbClr val="B9F1F5"/>
                </a:solidFill>
                <a:latin typeface="Arial" charset="0"/>
              </a:defRPr>
            </a:lvl3pPr>
            <a:lvl4pPr marL="1600200" indent="-228600">
              <a:spcBef>
                <a:spcPct val="20000"/>
              </a:spcBef>
              <a:buClr>
                <a:schemeClr val="tx1"/>
              </a:buClr>
              <a:buSzPct val="70000"/>
              <a:buFont typeface="Wingdings" pitchFamily="2" charset="2"/>
              <a:buChar char="l"/>
              <a:defRPr sz="2000">
                <a:solidFill>
                  <a:srgbClr val="B9F1F5"/>
                </a:solidFill>
                <a:latin typeface="Arial" charset="0"/>
              </a:defRPr>
            </a:lvl4pPr>
            <a:lvl5pPr marL="2057400" indent="-228600">
              <a:spcBef>
                <a:spcPct val="20000"/>
              </a:spcBef>
              <a:buClr>
                <a:schemeClr val="tx1"/>
              </a:buClr>
              <a:buSzPct val="70000"/>
              <a:buFont typeface="Wingdings" pitchFamily="2" charset="2"/>
              <a:buChar char="l"/>
              <a:defRPr sz="2000">
                <a:solidFill>
                  <a:srgbClr val="B9F1F5"/>
                </a:solidFill>
                <a:latin typeface="Arial" charset="0"/>
              </a:defRPr>
            </a:lvl5pPr>
            <a:lvl6pPr marL="25146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6pPr>
            <a:lvl7pPr marL="29718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7pPr>
            <a:lvl8pPr marL="34290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8pPr>
            <a:lvl9pPr marL="38862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9pPr>
          </a:lstStyle>
          <a:p>
            <a:pPr algn="ctr" eaLnBrk="1" hangingPunct="1">
              <a:spcBef>
                <a:spcPct val="0"/>
              </a:spcBef>
              <a:buClrTx/>
              <a:buSzTx/>
              <a:buFontTx/>
              <a:buNone/>
            </a:pPr>
            <a:endParaRPr lang="en-US" altLang="en-US" sz="4000">
              <a:solidFill>
                <a:srgbClr val="FFCC99"/>
              </a:solidFill>
            </a:endParaRPr>
          </a:p>
        </p:txBody>
      </p:sp>
      <p:sp>
        <p:nvSpPr>
          <p:cNvPr id="201740" name="Text Box 12" descr="COHOJUV1"/>
          <p:cNvSpPr txBox="1">
            <a:spLocks noChangeArrowheads="1"/>
          </p:cNvSpPr>
          <p:nvPr/>
        </p:nvSpPr>
        <p:spPr bwMode="auto">
          <a:xfrm>
            <a:off x="2470150" y="4678363"/>
            <a:ext cx="598488" cy="274637"/>
          </a:xfrm>
          <a:prstGeom prst="rect">
            <a:avLst/>
          </a:prstGeom>
          <a:noFill/>
          <a:ln w="9525">
            <a:noFill/>
            <a:miter lim="800000"/>
            <a:headEnd/>
            <a:tailEnd/>
          </a:ln>
          <a:effectLst/>
        </p:spPr>
        <p:txBody>
          <a:bodyPr wrap="none">
            <a:spAutoFit/>
          </a:bodyPr>
          <a:lstStyle/>
          <a:p>
            <a:pPr eaLnBrk="1" hangingPunct="1">
              <a:defRPr/>
            </a:pPr>
            <a:r>
              <a:rPr lang="en-US" sz="1200" b="1">
                <a:solidFill>
                  <a:srgbClr val="000514"/>
                </a:solidFill>
                <a:effectLst>
                  <a:outerShdw blurRad="38100" dist="38100" dir="2700000" algn="tl">
                    <a:srgbClr val="FFFFFF"/>
                  </a:outerShdw>
                </a:effectLst>
              </a:rPr>
              <a:t>Boise</a:t>
            </a:r>
          </a:p>
        </p:txBody>
      </p:sp>
      <p:sp>
        <p:nvSpPr>
          <p:cNvPr id="149516" name="Oval 13"/>
          <p:cNvSpPr>
            <a:spLocks noChangeArrowheads="1"/>
          </p:cNvSpPr>
          <p:nvPr/>
        </p:nvSpPr>
        <p:spPr bwMode="auto">
          <a:xfrm>
            <a:off x="2085975" y="1981200"/>
            <a:ext cx="152400" cy="152400"/>
          </a:xfrm>
          <a:prstGeom prst="ellipse">
            <a:avLst/>
          </a:prstGeom>
          <a:solidFill>
            <a:srgbClr val="FFC000"/>
          </a:solidFill>
          <a:ln w="9525">
            <a:solidFill>
              <a:schemeClr val="bg2"/>
            </a:solidFill>
            <a:round/>
            <a:headEnd/>
            <a:tailEnd/>
          </a:ln>
        </p:spPr>
        <p:txBody>
          <a:bodyPr wrap="none" anchor="ctr">
            <a:spAutoFit/>
          </a:bodyPr>
          <a:lstStyle>
            <a:lvl1pPr>
              <a:spcBef>
                <a:spcPct val="20000"/>
              </a:spcBef>
              <a:buClr>
                <a:srgbClr val="FFFF99"/>
              </a:buClr>
              <a:buSzPct val="70000"/>
              <a:buFont typeface="Wingdings" pitchFamily="2" charset="2"/>
              <a:buChar char="l"/>
              <a:defRPr sz="2800">
                <a:solidFill>
                  <a:schemeClr val="tx1"/>
                </a:solidFill>
                <a:latin typeface="Arial" charset="0"/>
              </a:defRPr>
            </a:lvl1pPr>
            <a:lvl2pPr marL="742950" indent="-285750">
              <a:spcBef>
                <a:spcPct val="20000"/>
              </a:spcBef>
              <a:buClr>
                <a:schemeClr val="accent2"/>
              </a:buClr>
              <a:buSzPct val="70000"/>
              <a:buFont typeface="Wingdings" pitchFamily="2" charset="2"/>
              <a:buChar char="l"/>
              <a:defRPr sz="2400">
                <a:solidFill>
                  <a:srgbClr val="B9F1F5"/>
                </a:solidFill>
                <a:latin typeface="Arial" charset="0"/>
              </a:defRPr>
            </a:lvl2pPr>
            <a:lvl3pPr marL="1143000" indent="-228600">
              <a:spcBef>
                <a:spcPct val="20000"/>
              </a:spcBef>
              <a:buClr>
                <a:schemeClr val="folHlink"/>
              </a:buClr>
              <a:buSzPct val="70000"/>
              <a:buFont typeface="Wingdings" pitchFamily="2" charset="2"/>
              <a:buChar char="l"/>
              <a:defRPr sz="2000">
                <a:solidFill>
                  <a:srgbClr val="B9F1F5"/>
                </a:solidFill>
                <a:latin typeface="Arial" charset="0"/>
              </a:defRPr>
            </a:lvl3pPr>
            <a:lvl4pPr marL="1600200" indent="-228600">
              <a:spcBef>
                <a:spcPct val="20000"/>
              </a:spcBef>
              <a:buClr>
                <a:schemeClr val="tx1"/>
              </a:buClr>
              <a:buSzPct val="70000"/>
              <a:buFont typeface="Wingdings" pitchFamily="2" charset="2"/>
              <a:buChar char="l"/>
              <a:defRPr sz="2000">
                <a:solidFill>
                  <a:srgbClr val="B9F1F5"/>
                </a:solidFill>
                <a:latin typeface="Arial" charset="0"/>
              </a:defRPr>
            </a:lvl4pPr>
            <a:lvl5pPr marL="2057400" indent="-228600">
              <a:spcBef>
                <a:spcPct val="20000"/>
              </a:spcBef>
              <a:buClr>
                <a:schemeClr val="tx1"/>
              </a:buClr>
              <a:buSzPct val="70000"/>
              <a:buFont typeface="Wingdings" pitchFamily="2" charset="2"/>
              <a:buChar char="l"/>
              <a:defRPr sz="2000">
                <a:solidFill>
                  <a:srgbClr val="B9F1F5"/>
                </a:solidFill>
                <a:latin typeface="Arial" charset="0"/>
              </a:defRPr>
            </a:lvl5pPr>
            <a:lvl6pPr marL="25146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6pPr>
            <a:lvl7pPr marL="29718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7pPr>
            <a:lvl8pPr marL="34290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8pPr>
            <a:lvl9pPr marL="38862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9pPr>
          </a:lstStyle>
          <a:p>
            <a:pPr algn="ctr" eaLnBrk="1" hangingPunct="1">
              <a:spcBef>
                <a:spcPct val="0"/>
              </a:spcBef>
              <a:buClrTx/>
              <a:buSzTx/>
              <a:buFontTx/>
              <a:buNone/>
            </a:pPr>
            <a:endParaRPr lang="en-US" altLang="en-US" sz="4000">
              <a:solidFill>
                <a:srgbClr val="FFCC99"/>
              </a:solidFill>
            </a:endParaRPr>
          </a:p>
        </p:txBody>
      </p:sp>
      <p:sp>
        <p:nvSpPr>
          <p:cNvPr id="201742" name="Text Box 14" descr="COHOJUV1"/>
          <p:cNvSpPr txBox="1">
            <a:spLocks noChangeArrowheads="1"/>
          </p:cNvSpPr>
          <p:nvPr/>
        </p:nvSpPr>
        <p:spPr bwMode="auto">
          <a:xfrm>
            <a:off x="2198688" y="1935163"/>
            <a:ext cx="573087" cy="274637"/>
          </a:xfrm>
          <a:prstGeom prst="rect">
            <a:avLst/>
          </a:prstGeom>
          <a:noFill/>
          <a:ln w="9525">
            <a:noFill/>
            <a:miter lim="800000"/>
            <a:headEnd/>
            <a:tailEnd/>
          </a:ln>
          <a:effectLst/>
        </p:spPr>
        <p:txBody>
          <a:bodyPr wrap="none">
            <a:spAutoFit/>
          </a:bodyPr>
          <a:lstStyle/>
          <a:p>
            <a:pPr eaLnBrk="1" hangingPunct="1">
              <a:defRPr/>
            </a:pPr>
            <a:r>
              <a:rPr lang="en-US" sz="1200" b="1">
                <a:solidFill>
                  <a:srgbClr val="000514"/>
                </a:solidFill>
                <a:effectLst>
                  <a:outerShdw blurRad="38100" dist="38100" dir="2700000" algn="tl">
                    <a:srgbClr val="FFFFFF"/>
                  </a:outerShdw>
                </a:effectLst>
              </a:rPr>
              <a:t>Banff</a:t>
            </a:r>
          </a:p>
        </p:txBody>
      </p:sp>
      <p:sp>
        <p:nvSpPr>
          <p:cNvPr id="149518" name="Text Box 7" descr="COHOJUV1"/>
          <p:cNvSpPr txBox="1">
            <a:spLocks noChangeArrowheads="1"/>
          </p:cNvSpPr>
          <p:nvPr/>
        </p:nvSpPr>
        <p:spPr bwMode="auto">
          <a:xfrm>
            <a:off x="2614425" y="6232525"/>
            <a:ext cx="640117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FF99"/>
              </a:buClr>
              <a:buSzPct val="70000"/>
              <a:buFont typeface="Wingdings" pitchFamily="2" charset="2"/>
              <a:buChar char="l"/>
              <a:defRPr sz="2800">
                <a:solidFill>
                  <a:schemeClr val="tx1"/>
                </a:solidFill>
                <a:latin typeface="Arial" charset="0"/>
              </a:defRPr>
            </a:lvl1pPr>
            <a:lvl2pPr marL="742950" indent="-285750">
              <a:spcBef>
                <a:spcPct val="20000"/>
              </a:spcBef>
              <a:buClr>
                <a:schemeClr val="accent2"/>
              </a:buClr>
              <a:buSzPct val="70000"/>
              <a:buFont typeface="Wingdings" pitchFamily="2" charset="2"/>
              <a:buChar char="l"/>
              <a:defRPr sz="2400">
                <a:solidFill>
                  <a:srgbClr val="B9F1F5"/>
                </a:solidFill>
                <a:latin typeface="Arial" charset="0"/>
              </a:defRPr>
            </a:lvl2pPr>
            <a:lvl3pPr marL="1143000" indent="-228600">
              <a:spcBef>
                <a:spcPct val="20000"/>
              </a:spcBef>
              <a:buClr>
                <a:schemeClr val="folHlink"/>
              </a:buClr>
              <a:buSzPct val="70000"/>
              <a:buFont typeface="Wingdings" pitchFamily="2" charset="2"/>
              <a:buChar char="l"/>
              <a:defRPr sz="2000">
                <a:solidFill>
                  <a:srgbClr val="B9F1F5"/>
                </a:solidFill>
                <a:latin typeface="Arial" charset="0"/>
              </a:defRPr>
            </a:lvl3pPr>
            <a:lvl4pPr marL="1600200" indent="-228600">
              <a:spcBef>
                <a:spcPct val="20000"/>
              </a:spcBef>
              <a:buClr>
                <a:schemeClr val="tx1"/>
              </a:buClr>
              <a:buSzPct val="70000"/>
              <a:buFont typeface="Wingdings" pitchFamily="2" charset="2"/>
              <a:buChar char="l"/>
              <a:defRPr sz="2000">
                <a:solidFill>
                  <a:srgbClr val="B9F1F5"/>
                </a:solidFill>
                <a:latin typeface="Arial" charset="0"/>
              </a:defRPr>
            </a:lvl4pPr>
            <a:lvl5pPr marL="2057400" indent="-228600">
              <a:spcBef>
                <a:spcPct val="20000"/>
              </a:spcBef>
              <a:buClr>
                <a:schemeClr val="tx1"/>
              </a:buClr>
              <a:buSzPct val="70000"/>
              <a:buFont typeface="Wingdings" pitchFamily="2" charset="2"/>
              <a:buChar char="l"/>
              <a:defRPr sz="2000">
                <a:solidFill>
                  <a:srgbClr val="B9F1F5"/>
                </a:solidFill>
                <a:latin typeface="Arial" charset="0"/>
              </a:defRPr>
            </a:lvl5pPr>
            <a:lvl6pPr marL="25146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6pPr>
            <a:lvl7pPr marL="29718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7pPr>
            <a:lvl8pPr marL="34290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8pPr>
            <a:lvl9pPr marL="38862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9pPr>
          </a:lstStyle>
          <a:p>
            <a:pPr algn="ctr" eaLnBrk="1" hangingPunct="1">
              <a:spcBef>
                <a:spcPct val="0"/>
              </a:spcBef>
              <a:buClrTx/>
              <a:buSzTx/>
              <a:buFontTx/>
              <a:buNone/>
            </a:pPr>
            <a:r>
              <a:rPr lang="en-US" altLang="en-US" sz="2000" dirty="0"/>
              <a:t>Data source: </a:t>
            </a:r>
            <a:r>
              <a:rPr lang="en-US" altLang="en-US" sz="1800" dirty="0">
                <a:hlinkClick r:id="rId3"/>
              </a:rPr>
              <a:t>http://www.hydro.washington.edu/2860/report</a:t>
            </a:r>
            <a:r>
              <a:rPr lang="en-US" altLang="en-US" sz="1800" dirty="0" smtClean="0">
                <a:hlinkClick r:id="rId3"/>
              </a:rPr>
              <a:t>/</a:t>
            </a:r>
            <a:endParaRPr lang="en-US" altLang="en-US" sz="1800" dirty="0" smtClean="0"/>
          </a:p>
          <a:p>
            <a:pPr eaLnBrk="1" hangingPunct="1">
              <a:spcBef>
                <a:spcPct val="0"/>
              </a:spcBef>
              <a:buClrTx/>
              <a:buSzTx/>
              <a:buFontTx/>
              <a:buNone/>
            </a:pPr>
            <a:r>
              <a:rPr lang="en-US" altLang="en-US" sz="1800" dirty="0" smtClean="0"/>
              <a:t>Slide courtesy of Tim </a:t>
            </a:r>
            <a:r>
              <a:rPr lang="en-US" altLang="en-US" sz="1800" dirty="0" err="1" smtClean="0"/>
              <a:t>Beechie</a:t>
            </a:r>
            <a:r>
              <a:rPr lang="en-US" altLang="en-US" sz="1800" dirty="0" smtClean="0"/>
              <a:t>, NOAA fisheries</a:t>
            </a:r>
            <a:endParaRPr lang="en-US" altLang="en-US" sz="1800" dirty="0"/>
          </a:p>
        </p:txBody>
      </p:sp>
      <p:sp>
        <p:nvSpPr>
          <p:cNvPr id="148" name="Text Box 8"/>
          <p:cNvSpPr txBox="1">
            <a:spLocks noChangeArrowheads="1"/>
          </p:cNvSpPr>
          <p:nvPr/>
        </p:nvSpPr>
        <p:spPr bwMode="auto">
          <a:xfrm>
            <a:off x="886657" y="5147846"/>
            <a:ext cx="865943" cy="338554"/>
          </a:xfrm>
          <a:prstGeom prst="rect">
            <a:avLst/>
          </a:prstGeom>
          <a:solidFill>
            <a:schemeClr val="bg1">
              <a:lumMod val="60000"/>
              <a:lumOff val="40000"/>
            </a:schemeClr>
          </a:solidFill>
          <a:ln/>
          <a:extLst/>
        </p:spPr>
        <p:style>
          <a:lnRef idx="0">
            <a:schemeClr val="accent1"/>
          </a:lnRef>
          <a:fillRef idx="3">
            <a:schemeClr val="accent1"/>
          </a:fillRef>
          <a:effectRef idx="3">
            <a:schemeClr val="accent1"/>
          </a:effectRef>
          <a:fontRef idx="minor">
            <a:schemeClr val="lt1"/>
          </a:fontRef>
        </p:style>
        <p:txBody>
          <a:bodyPr wrap="none">
            <a:spAutoFit/>
          </a:bodyPr>
          <a:lstStyle>
            <a:lvl1pPr eaLnBrk="0" hangingPunct="0">
              <a:defRPr sz="4000">
                <a:solidFill>
                  <a:srgbClr val="FFCC99"/>
                </a:solidFill>
                <a:latin typeface="Arial" charset="0"/>
              </a:defRPr>
            </a:lvl1pPr>
            <a:lvl2pPr marL="742950" indent="-285750" eaLnBrk="0" hangingPunct="0">
              <a:defRPr sz="4000">
                <a:solidFill>
                  <a:srgbClr val="FFCC99"/>
                </a:solidFill>
                <a:latin typeface="Arial" charset="0"/>
              </a:defRPr>
            </a:lvl2pPr>
            <a:lvl3pPr marL="1143000" indent="-228600" eaLnBrk="0" hangingPunct="0">
              <a:defRPr sz="4000">
                <a:solidFill>
                  <a:srgbClr val="FFCC99"/>
                </a:solidFill>
                <a:latin typeface="Arial" charset="0"/>
              </a:defRPr>
            </a:lvl3pPr>
            <a:lvl4pPr marL="1600200" indent="-228600" eaLnBrk="0" hangingPunct="0">
              <a:defRPr sz="4000">
                <a:solidFill>
                  <a:srgbClr val="FFCC99"/>
                </a:solidFill>
                <a:latin typeface="Arial" charset="0"/>
              </a:defRPr>
            </a:lvl4pPr>
            <a:lvl5pPr marL="2057400" indent="-228600" eaLnBrk="0" hangingPunct="0">
              <a:defRPr sz="4000">
                <a:solidFill>
                  <a:srgbClr val="FFCC99"/>
                </a:solidFill>
                <a:latin typeface="Arial" charset="0"/>
              </a:defRPr>
            </a:lvl5pPr>
            <a:lvl6pPr marL="2514600" indent="-228600" algn="ctr" eaLnBrk="0" fontAlgn="base" hangingPunct="0">
              <a:spcBef>
                <a:spcPct val="0"/>
              </a:spcBef>
              <a:spcAft>
                <a:spcPct val="0"/>
              </a:spcAft>
              <a:defRPr sz="4000">
                <a:solidFill>
                  <a:srgbClr val="FFCC99"/>
                </a:solidFill>
                <a:latin typeface="Arial" charset="0"/>
              </a:defRPr>
            </a:lvl6pPr>
            <a:lvl7pPr marL="2971800" indent="-228600" algn="ctr" eaLnBrk="0" fontAlgn="base" hangingPunct="0">
              <a:spcBef>
                <a:spcPct val="0"/>
              </a:spcBef>
              <a:spcAft>
                <a:spcPct val="0"/>
              </a:spcAft>
              <a:defRPr sz="4000">
                <a:solidFill>
                  <a:srgbClr val="FFCC99"/>
                </a:solidFill>
                <a:latin typeface="Arial" charset="0"/>
              </a:defRPr>
            </a:lvl7pPr>
            <a:lvl8pPr marL="3429000" indent="-228600" algn="ctr" eaLnBrk="0" fontAlgn="base" hangingPunct="0">
              <a:spcBef>
                <a:spcPct val="0"/>
              </a:spcBef>
              <a:spcAft>
                <a:spcPct val="0"/>
              </a:spcAft>
              <a:defRPr sz="4000">
                <a:solidFill>
                  <a:srgbClr val="FFCC99"/>
                </a:solidFill>
                <a:latin typeface="Arial" charset="0"/>
              </a:defRPr>
            </a:lvl8pPr>
            <a:lvl9pPr marL="3886200" indent="-228600" algn="ctr" eaLnBrk="0" fontAlgn="base" hangingPunct="0">
              <a:spcBef>
                <a:spcPct val="0"/>
              </a:spcBef>
              <a:spcAft>
                <a:spcPct val="0"/>
              </a:spcAft>
              <a:defRPr sz="4000">
                <a:solidFill>
                  <a:srgbClr val="FFCC99"/>
                </a:solidFill>
                <a:latin typeface="Arial" charset="0"/>
              </a:defRPr>
            </a:lvl9pPr>
          </a:lstStyle>
          <a:p>
            <a:pPr algn="ctr">
              <a:buFont typeface="Webdings" pitchFamily="18" charset="2"/>
              <a:buNone/>
              <a:defRPr/>
            </a:pPr>
            <a:r>
              <a:rPr lang="en-US" sz="1600" dirty="0" smtClean="0">
                <a:solidFill>
                  <a:schemeClr val="accent5">
                    <a:lumMod val="75000"/>
                  </a:schemeClr>
                </a:solidFill>
              </a:rPr>
              <a:t>Rainfall</a:t>
            </a:r>
          </a:p>
        </p:txBody>
      </p:sp>
      <p:sp>
        <p:nvSpPr>
          <p:cNvPr id="149" name="Text Box 6"/>
          <p:cNvSpPr txBox="1">
            <a:spLocks noChangeArrowheads="1"/>
          </p:cNvSpPr>
          <p:nvPr/>
        </p:nvSpPr>
        <p:spPr bwMode="auto">
          <a:xfrm>
            <a:off x="2438400" y="2404646"/>
            <a:ext cx="1083951" cy="338554"/>
          </a:xfrm>
          <a:prstGeom prst="rect">
            <a:avLst/>
          </a:prstGeom>
          <a:solidFill>
            <a:schemeClr val="accent1">
              <a:lumMod val="40000"/>
              <a:lumOff val="60000"/>
            </a:schemeClr>
          </a:solidFill>
          <a:ln/>
          <a:extLst/>
        </p:spPr>
        <p:style>
          <a:lnRef idx="0">
            <a:schemeClr val="accent1"/>
          </a:lnRef>
          <a:fillRef idx="3">
            <a:schemeClr val="accent1"/>
          </a:fillRef>
          <a:effectRef idx="3">
            <a:schemeClr val="accent1"/>
          </a:effectRef>
          <a:fontRef idx="minor">
            <a:schemeClr val="lt1"/>
          </a:fontRef>
        </p:style>
        <p:txBody>
          <a:bodyPr wrap="none">
            <a:spAutoFit/>
          </a:bodyPr>
          <a:lstStyle>
            <a:lvl1pPr eaLnBrk="0" hangingPunct="0">
              <a:defRPr sz="4000">
                <a:solidFill>
                  <a:srgbClr val="FFCC99"/>
                </a:solidFill>
                <a:latin typeface="Arial" charset="0"/>
              </a:defRPr>
            </a:lvl1pPr>
            <a:lvl2pPr marL="742950" indent="-285750" eaLnBrk="0" hangingPunct="0">
              <a:defRPr sz="4000">
                <a:solidFill>
                  <a:srgbClr val="FFCC99"/>
                </a:solidFill>
                <a:latin typeface="Arial" charset="0"/>
              </a:defRPr>
            </a:lvl2pPr>
            <a:lvl3pPr marL="1143000" indent="-228600" eaLnBrk="0" hangingPunct="0">
              <a:defRPr sz="4000">
                <a:solidFill>
                  <a:srgbClr val="FFCC99"/>
                </a:solidFill>
                <a:latin typeface="Arial" charset="0"/>
              </a:defRPr>
            </a:lvl3pPr>
            <a:lvl4pPr marL="1600200" indent="-228600" eaLnBrk="0" hangingPunct="0">
              <a:defRPr sz="4000">
                <a:solidFill>
                  <a:srgbClr val="FFCC99"/>
                </a:solidFill>
                <a:latin typeface="Arial" charset="0"/>
              </a:defRPr>
            </a:lvl4pPr>
            <a:lvl5pPr marL="2057400" indent="-228600" eaLnBrk="0" hangingPunct="0">
              <a:defRPr sz="4000">
                <a:solidFill>
                  <a:srgbClr val="FFCC99"/>
                </a:solidFill>
                <a:latin typeface="Arial" charset="0"/>
              </a:defRPr>
            </a:lvl5pPr>
            <a:lvl6pPr marL="2514600" indent="-228600" algn="ctr" eaLnBrk="0" fontAlgn="base" hangingPunct="0">
              <a:spcBef>
                <a:spcPct val="0"/>
              </a:spcBef>
              <a:spcAft>
                <a:spcPct val="0"/>
              </a:spcAft>
              <a:defRPr sz="4000">
                <a:solidFill>
                  <a:srgbClr val="FFCC99"/>
                </a:solidFill>
                <a:latin typeface="Arial" charset="0"/>
              </a:defRPr>
            </a:lvl6pPr>
            <a:lvl7pPr marL="2971800" indent="-228600" algn="ctr" eaLnBrk="0" fontAlgn="base" hangingPunct="0">
              <a:spcBef>
                <a:spcPct val="0"/>
              </a:spcBef>
              <a:spcAft>
                <a:spcPct val="0"/>
              </a:spcAft>
              <a:defRPr sz="4000">
                <a:solidFill>
                  <a:srgbClr val="FFCC99"/>
                </a:solidFill>
                <a:latin typeface="Arial" charset="0"/>
              </a:defRPr>
            </a:lvl7pPr>
            <a:lvl8pPr marL="3429000" indent="-228600" algn="ctr" eaLnBrk="0" fontAlgn="base" hangingPunct="0">
              <a:spcBef>
                <a:spcPct val="0"/>
              </a:spcBef>
              <a:spcAft>
                <a:spcPct val="0"/>
              </a:spcAft>
              <a:defRPr sz="4000">
                <a:solidFill>
                  <a:srgbClr val="FFCC99"/>
                </a:solidFill>
                <a:latin typeface="Arial" charset="0"/>
              </a:defRPr>
            </a:lvl8pPr>
            <a:lvl9pPr marL="3886200" indent="-228600" algn="ctr" eaLnBrk="0" fontAlgn="base" hangingPunct="0">
              <a:spcBef>
                <a:spcPct val="0"/>
              </a:spcBef>
              <a:spcAft>
                <a:spcPct val="0"/>
              </a:spcAft>
              <a:defRPr sz="4000">
                <a:solidFill>
                  <a:srgbClr val="FFCC99"/>
                </a:solidFill>
                <a:latin typeface="Arial" charset="0"/>
              </a:defRPr>
            </a:lvl9pPr>
          </a:lstStyle>
          <a:p>
            <a:pPr algn="ctr">
              <a:buFont typeface="Webdings" pitchFamily="18" charset="2"/>
              <a:buNone/>
              <a:defRPr/>
            </a:pPr>
            <a:r>
              <a:rPr lang="en-US" sz="1600" dirty="0" smtClean="0">
                <a:solidFill>
                  <a:srgbClr val="000514"/>
                </a:solidFill>
              </a:rPr>
              <a:t>Snowmelt</a:t>
            </a:r>
          </a:p>
        </p:txBody>
      </p:sp>
      <p:grpSp>
        <p:nvGrpSpPr>
          <p:cNvPr id="6" name="Group 5"/>
          <p:cNvGrpSpPr>
            <a:grpSpLocks/>
          </p:cNvGrpSpPr>
          <p:nvPr/>
        </p:nvGrpSpPr>
        <p:grpSpPr bwMode="auto">
          <a:xfrm>
            <a:off x="4675981" y="1581657"/>
            <a:ext cx="4364038" cy="4724400"/>
            <a:chOff x="4675981" y="1581657"/>
            <a:chExt cx="4364038" cy="4724400"/>
          </a:xfrm>
        </p:grpSpPr>
        <p:pic>
          <p:nvPicPr>
            <p:cNvPr id="149578" name="Picture 4" descr="future_flow_regim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981" y="1581657"/>
              <a:ext cx="43640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80" name="Oval 15"/>
            <p:cNvSpPr>
              <a:spLocks noChangeArrowheads="1"/>
            </p:cNvSpPr>
            <p:nvPr/>
          </p:nvSpPr>
          <p:spPr bwMode="auto">
            <a:xfrm>
              <a:off x="5359400" y="3627438"/>
              <a:ext cx="152400" cy="152400"/>
            </a:xfrm>
            <a:prstGeom prst="ellipse">
              <a:avLst/>
            </a:prstGeom>
            <a:solidFill>
              <a:srgbClr val="FFC000"/>
            </a:solidFill>
            <a:ln w="9525">
              <a:solidFill>
                <a:schemeClr val="bg2"/>
              </a:solidFill>
              <a:round/>
              <a:headEnd/>
              <a:tailEnd/>
            </a:ln>
          </p:spPr>
          <p:txBody>
            <a:bodyPr wrap="none" anchor="ctr">
              <a:spAutoFit/>
            </a:bodyPr>
            <a:lstStyle>
              <a:lvl1pPr>
                <a:spcBef>
                  <a:spcPct val="20000"/>
                </a:spcBef>
                <a:buClr>
                  <a:srgbClr val="FFFF99"/>
                </a:buClr>
                <a:buSzPct val="70000"/>
                <a:buFont typeface="Wingdings" pitchFamily="2" charset="2"/>
                <a:buChar char="l"/>
                <a:defRPr sz="2800">
                  <a:solidFill>
                    <a:schemeClr val="tx1"/>
                  </a:solidFill>
                  <a:latin typeface="Arial" charset="0"/>
                </a:defRPr>
              </a:lvl1pPr>
              <a:lvl2pPr marL="742950" indent="-285750">
                <a:spcBef>
                  <a:spcPct val="20000"/>
                </a:spcBef>
                <a:buClr>
                  <a:schemeClr val="accent2"/>
                </a:buClr>
                <a:buSzPct val="70000"/>
                <a:buFont typeface="Wingdings" pitchFamily="2" charset="2"/>
                <a:buChar char="l"/>
                <a:defRPr sz="2400">
                  <a:solidFill>
                    <a:srgbClr val="B9F1F5"/>
                  </a:solidFill>
                  <a:latin typeface="Arial" charset="0"/>
                </a:defRPr>
              </a:lvl2pPr>
              <a:lvl3pPr marL="1143000" indent="-228600">
                <a:spcBef>
                  <a:spcPct val="20000"/>
                </a:spcBef>
                <a:buClr>
                  <a:schemeClr val="folHlink"/>
                </a:buClr>
                <a:buSzPct val="70000"/>
                <a:buFont typeface="Wingdings" pitchFamily="2" charset="2"/>
                <a:buChar char="l"/>
                <a:defRPr sz="2000">
                  <a:solidFill>
                    <a:srgbClr val="B9F1F5"/>
                  </a:solidFill>
                  <a:latin typeface="Arial" charset="0"/>
                </a:defRPr>
              </a:lvl3pPr>
              <a:lvl4pPr marL="1600200" indent="-228600">
                <a:spcBef>
                  <a:spcPct val="20000"/>
                </a:spcBef>
                <a:buClr>
                  <a:schemeClr val="tx1"/>
                </a:buClr>
                <a:buSzPct val="70000"/>
                <a:buFont typeface="Wingdings" pitchFamily="2" charset="2"/>
                <a:buChar char="l"/>
                <a:defRPr sz="2000">
                  <a:solidFill>
                    <a:srgbClr val="B9F1F5"/>
                  </a:solidFill>
                  <a:latin typeface="Arial" charset="0"/>
                </a:defRPr>
              </a:lvl4pPr>
              <a:lvl5pPr marL="2057400" indent="-228600">
                <a:spcBef>
                  <a:spcPct val="20000"/>
                </a:spcBef>
                <a:buClr>
                  <a:schemeClr val="tx1"/>
                </a:buClr>
                <a:buSzPct val="70000"/>
                <a:buFont typeface="Wingdings" pitchFamily="2" charset="2"/>
                <a:buChar char="l"/>
                <a:defRPr sz="2000">
                  <a:solidFill>
                    <a:srgbClr val="B9F1F5"/>
                  </a:solidFill>
                  <a:latin typeface="Arial" charset="0"/>
                </a:defRPr>
              </a:lvl5pPr>
              <a:lvl6pPr marL="25146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6pPr>
              <a:lvl7pPr marL="29718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7pPr>
              <a:lvl8pPr marL="34290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8pPr>
              <a:lvl9pPr marL="38862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9pPr>
            </a:lstStyle>
            <a:p>
              <a:pPr algn="ctr" eaLnBrk="1" hangingPunct="1">
                <a:spcBef>
                  <a:spcPct val="0"/>
                </a:spcBef>
                <a:buClrTx/>
                <a:buSzTx/>
                <a:buFontTx/>
                <a:buNone/>
              </a:pPr>
              <a:endParaRPr lang="en-US" altLang="en-US" sz="4000">
                <a:solidFill>
                  <a:srgbClr val="FFCC99"/>
                </a:solidFill>
              </a:endParaRPr>
            </a:p>
          </p:txBody>
        </p:sp>
        <p:sp>
          <p:nvSpPr>
            <p:cNvPr id="201744" name="Text Box 16" descr="COHOJUV1"/>
            <p:cNvSpPr txBox="1">
              <a:spLocks noChangeArrowheads="1"/>
            </p:cNvSpPr>
            <p:nvPr/>
          </p:nvSpPr>
          <p:spPr bwMode="auto">
            <a:xfrm>
              <a:off x="5514975" y="3581400"/>
              <a:ext cx="682625" cy="274638"/>
            </a:xfrm>
            <a:prstGeom prst="rect">
              <a:avLst/>
            </a:prstGeom>
            <a:noFill/>
            <a:ln w="9525">
              <a:noFill/>
              <a:miter lim="800000"/>
              <a:headEnd/>
              <a:tailEnd/>
            </a:ln>
            <a:effectLst/>
          </p:spPr>
          <p:txBody>
            <a:bodyPr wrap="none">
              <a:spAutoFit/>
            </a:bodyPr>
            <a:lstStyle/>
            <a:p>
              <a:pPr eaLnBrk="1" hangingPunct="1">
                <a:defRPr/>
              </a:pPr>
              <a:r>
                <a:rPr lang="en-US" sz="1200" b="1">
                  <a:solidFill>
                    <a:srgbClr val="000514"/>
                  </a:solidFill>
                  <a:effectLst>
                    <a:outerShdw blurRad="38100" dist="38100" dir="2700000" algn="tl">
                      <a:srgbClr val="FFFFFF"/>
                    </a:outerShdw>
                  </a:effectLst>
                </a:rPr>
                <a:t>Seattle</a:t>
              </a:r>
            </a:p>
          </p:txBody>
        </p:sp>
        <p:sp>
          <p:nvSpPr>
            <p:cNvPr id="149582" name="Oval 17"/>
            <p:cNvSpPr>
              <a:spLocks noChangeArrowheads="1"/>
            </p:cNvSpPr>
            <p:nvPr/>
          </p:nvSpPr>
          <p:spPr bwMode="auto">
            <a:xfrm>
              <a:off x="5203825" y="4359275"/>
              <a:ext cx="152400" cy="152400"/>
            </a:xfrm>
            <a:prstGeom prst="ellipse">
              <a:avLst/>
            </a:prstGeom>
            <a:solidFill>
              <a:srgbClr val="FFC000"/>
            </a:solidFill>
            <a:ln w="9525">
              <a:solidFill>
                <a:schemeClr val="bg2"/>
              </a:solidFill>
              <a:round/>
              <a:headEnd/>
              <a:tailEnd/>
            </a:ln>
          </p:spPr>
          <p:txBody>
            <a:bodyPr wrap="none" anchor="ctr">
              <a:spAutoFit/>
            </a:bodyPr>
            <a:lstStyle>
              <a:lvl1pPr>
                <a:spcBef>
                  <a:spcPct val="20000"/>
                </a:spcBef>
                <a:buClr>
                  <a:srgbClr val="FFFF99"/>
                </a:buClr>
                <a:buSzPct val="70000"/>
                <a:buFont typeface="Wingdings" pitchFamily="2" charset="2"/>
                <a:buChar char="l"/>
                <a:defRPr sz="2800">
                  <a:solidFill>
                    <a:schemeClr val="tx1"/>
                  </a:solidFill>
                  <a:latin typeface="Arial" charset="0"/>
                </a:defRPr>
              </a:lvl1pPr>
              <a:lvl2pPr marL="742950" indent="-285750">
                <a:spcBef>
                  <a:spcPct val="20000"/>
                </a:spcBef>
                <a:buClr>
                  <a:schemeClr val="accent2"/>
                </a:buClr>
                <a:buSzPct val="70000"/>
                <a:buFont typeface="Wingdings" pitchFamily="2" charset="2"/>
                <a:buChar char="l"/>
                <a:defRPr sz="2400">
                  <a:solidFill>
                    <a:srgbClr val="B9F1F5"/>
                  </a:solidFill>
                  <a:latin typeface="Arial" charset="0"/>
                </a:defRPr>
              </a:lvl2pPr>
              <a:lvl3pPr marL="1143000" indent="-228600">
                <a:spcBef>
                  <a:spcPct val="20000"/>
                </a:spcBef>
                <a:buClr>
                  <a:schemeClr val="folHlink"/>
                </a:buClr>
                <a:buSzPct val="70000"/>
                <a:buFont typeface="Wingdings" pitchFamily="2" charset="2"/>
                <a:buChar char="l"/>
                <a:defRPr sz="2000">
                  <a:solidFill>
                    <a:srgbClr val="B9F1F5"/>
                  </a:solidFill>
                  <a:latin typeface="Arial" charset="0"/>
                </a:defRPr>
              </a:lvl3pPr>
              <a:lvl4pPr marL="1600200" indent="-228600">
                <a:spcBef>
                  <a:spcPct val="20000"/>
                </a:spcBef>
                <a:buClr>
                  <a:schemeClr val="tx1"/>
                </a:buClr>
                <a:buSzPct val="70000"/>
                <a:buFont typeface="Wingdings" pitchFamily="2" charset="2"/>
                <a:buChar char="l"/>
                <a:defRPr sz="2000">
                  <a:solidFill>
                    <a:srgbClr val="B9F1F5"/>
                  </a:solidFill>
                  <a:latin typeface="Arial" charset="0"/>
                </a:defRPr>
              </a:lvl4pPr>
              <a:lvl5pPr marL="2057400" indent="-228600">
                <a:spcBef>
                  <a:spcPct val="20000"/>
                </a:spcBef>
                <a:buClr>
                  <a:schemeClr val="tx1"/>
                </a:buClr>
                <a:buSzPct val="70000"/>
                <a:buFont typeface="Wingdings" pitchFamily="2" charset="2"/>
                <a:buChar char="l"/>
                <a:defRPr sz="2000">
                  <a:solidFill>
                    <a:srgbClr val="B9F1F5"/>
                  </a:solidFill>
                  <a:latin typeface="Arial" charset="0"/>
                </a:defRPr>
              </a:lvl5pPr>
              <a:lvl6pPr marL="25146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6pPr>
              <a:lvl7pPr marL="29718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7pPr>
              <a:lvl8pPr marL="34290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8pPr>
              <a:lvl9pPr marL="38862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9pPr>
            </a:lstStyle>
            <a:p>
              <a:pPr algn="ctr" eaLnBrk="1" hangingPunct="1">
                <a:spcBef>
                  <a:spcPct val="0"/>
                </a:spcBef>
                <a:buClrTx/>
                <a:buSzTx/>
                <a:buFontTx/>
                <a:buNone/>
              </a:pPr>
              <a:endParaRPr lang="en-US" altLang="en-US" sz="4000">
                <a:solidFill>
                  <a:srgbClr val="FFCC99"/>
                </a:solidFill>
              </a:endParaRPr>
            </a:p>
          </p:txBody>
        </p:sp>
        <p:sp>
          <p:nvSpPr>
            <p:cNvPr id="201746" name="Text Box 18" descr="COHOJUV1"/>
            <p:cNvSpPr txBox="1">
              <a:spLocks noChangeArrowheads="1"/>
            </p:cNvSpPr>
            <p:nvPr/>
          </p:nvSpPr>
          <p:spPr bwMode="auto">
            <a:xfrm>
              <a:off x="5283200" y="4313238"/>
              <a:ext cx="803275" cy="274637"/>
            </a:xfrm>
            <a:prstGeom prst="rect">
              <a:avLst/>
            </a:prstGeom>
            <a:noFill/>
            <a:ln w="9525">
              <a:noFill/>
              <a:miter lim="800000"/>
              <a:headEnd/>
              <a:tailEnd/>
            </a:ln>
            <a:effectLst/>
          </p:spPr>
          <p:txBody>
            <a:bodyPr wrap="none">
              <a:spAutoFit/>
            </a:bodyPr>
            <a:lstStyle/>
            <a:p>
              <a:pPr eaLnBrk="1" hangingPunct="1">
                <a:defRPr/>
              </a:pPr>
              <a:r>
                <a:rPr lang="en-US" sz="1200" b="1">
                  <a:solidFill>
                    <a:srgbClr val="000514"/>
                  </a:solidFill>
                  <a:effectLst>
                    <a:outerShdw blurRad="38100" dist="38100" dir="2700000" algn="tl">
                      <a:srgbClr val="FFFFFF"/>
                    </a:outerShdw>
                  </a:effectLst>
                </a:rPr>
                <a:t>Portland</a:t>
              </a:r>
            </a:p>
          </p:txBody>
        </p:sp>
        <p:sp>
          <p:nvSpPr>
            <p:cNvPr id="149584" name="Oval 19"/>
            <p:cNvSpPr>
              <a:spLocks noChangeArrowheads="1"/>
            </p:cNvSpPr>
            <p:nvPr/>
          </p:nvSpPr>
          <p:spPr bwMode="auto">
            <a:xfrm>
              <a:off x="6883400" y="4770438"/>
              <a:ext cx="152400" cy="152400"/>
            </a:xfrm>
            <a:prstGeom prst="ellipse">
              <a:avLst/>
            </a:prstGeom>
            <a:solidFill>
              <a:srgbClr val="FFC000"/>
            </a:solidFill>
            <a:ln w="9525">
              <a:solidFill>
                <a:schemeClr val="bg2"/>
              </a:solidFill>
              <a:round/>
              <a:headEnd/>
              <a:tailEnd/>
            </a:ln>
          </p:spPr>
          <p:txBody>
            <a:bodyPr wrap="none" anchor="ctr">
              <a:spAutoFit/>
            </a:bodyPr>
            <a:lstStyle>
              <a:lvl1pPr>
                <a:spcBef>
                  <a:spcPct val="20000"/>
                </a:spcBef>
                <a:buClr>
                  <a:srgbClr val="FFFF99"/>
                </a:buClr>
                <a:buSzPct val="70000"/>
                <a:buFont typeface="Wingdings" pitchFamily="2" charset="2"/>
                <a:buChar char="l"/>
                <a:defRPr sz="2800">
                  <a:solidFill>
                    <a:schemeClr val="tx1"/>
                  </a:solidFill>
                  <a:latin typeface="Arial" charset="0"/>
                </a:defRPr>
              </a:lvl1pPr>
              <a:lvl2pPr marL="742950" indent="-285750">
                <a:spcBef>
                  <a:spcPct val="20000"/>
                </a:spcBef>
                <a:buClr>
                  <a:schemeClr val="accent2"/>
                </a:buClr>
                <a:buSzPct val="70000"/>
                <a:buFont typeface="Wingdings" pitchFamily="2" charset="2"/>
                <a:buChar char="l"/>
                <a:defRPr sz="2400">
                  <a:solidFill>
                    <a:srgbClr val="B9F1F5"/>
                  </a:solidFill>
                  <a:latin typeface="Arial" charset="0"/>
                </a:defRPr>
              </a:lvl2pPr>
              <a:lvl3pPr marL="1143000" indent="-228600">
                <a:spcBef>
                  <a:spcPct val="20000"/>
                </a:spcBef>
                <a:buClr>
                  <a:schemeClr val="folHlink"/>
                </a:buClr>
                <a:buSzPct val="70000"/>
                <a:buFont typeface="Wingdings" pitchFamily="2" charset="2"/>
                <a:buChar char="l"/>
                <a:defRPr sz="2000">
                  <a:solidFill>
                    <a:srgbClr val="B9F1F5"/>
                  </a:solidFill>
                  <a:latin typeface="Arial" charset="0"/>
                </a:defRPr>
              </a:lvl3pPr>
              <a:lvl4pPr marL="1600200" indent="-228600">
                <a:spcBef>
                  <a:spcPct val="20000"/>
                </a:spcBef>
                <a:buClr>
                  <a:schemeClr val="tx1"/>
                </a:buClr>
                <a:buSzPct val="70000"/>
                <a:buFont typeface="Wingdings" pitchFamily="2" charset="2"/>
                <a:buChar char="l"/>
                <a:defRPr sz="2000">
                  <a:solidFill>
                    <a:srgbClr val="B9F1F5"/>
                  </a:solidFill>
                  <a:latin typeface="Arial" charset="0"/>
                </a:defRPr>
              </a:lvl4pPr>
              <a:lvl5pPr marL="2057400" indent="-228600">
                <a:spcBef>
                  <a:spcPct val="20000"/>
                </a:spcBef>
                <a:buClr>
                  <a:schemeClr val="tx1"/>
                </a:buClr>
                <a:buSzPct val="70000"/>
                <a:buFont typeface="Wingdings" pitchFamily="2" charset="2"/>
                <a:buChar char="l"/>
                <a:defRPr sz="2000">
                  <a:solidFill>
                    <a:srgbClr val="B9F1F5"/>
                  </a:solidFill>
                  <a:latin typeface="Arial" charset="0"/>
                </a:defRPr>
              </a:lvl5pPr>
              <a:lvl6pPr marL="25146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6pPr>
              <a:lvl7pPr marL="29718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7pPr>
              <a:lvl8pPr marL="34290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8pPr>
              <a:lvl9pPr marL="38862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9pPr>
            </a:lstStyle>
            <a:p>
              <a:pPr algn="ctr" eaLnBrk="1" hangingPunct="1">
                <a:spcBef>
                  <a:spcPct val="0"/>
                </a:spcBef>
                <a:buClrTx/>
                <a:buSzTx/>
                <a:buFontTx/>
                <a:buNone/>
              </a:pPr>
              <a:endParaRPr lang="en-US" altLang="en-US" sz="4000">
                <a:solidFill>
                  <a:srgbClr val="FFCC99"/>
                </a:solidFill>
              </a:endParaRPr>
            </a:p>
          </p:txBody>
        </p:sp>
        <p:sp>
          <p:nvSpPr>
            <p:cNvPr id="201748" name="Text Box 20" descr="COHOJUV1"/>
            <p:cNvSpPr txBox="1">
              <a:spLocks noChangeArrowheads="1"/>
            </p:cNvSpPr>
            <p:nvPr/>
          </p:nvSpPr>
          <p:spPr bwMode="auto">
            <a:xfrm>
              <a:off x="7038975" y="4724400"/>
              <a:ext cx="598488" cy="274638"/>
            </a:xfrm>
            <a:prstGeom prst="rect">
              <a:avLst/>
            </a:prstGeom>
            <a:noFill/>
            <a:ln w="9525">
              <a:noFill/>
              <a:miter lim="800000"/>
              <a:headEnd/>
              <a:tailEnd/>
            </a:ln>
            <a:effectLst/>
          </p:spPr>
          <p:txBody>
            <a:bodyPr wrap="none">
              <a:spAutoFit/>
            </a:bodyPr>
            <a:lstStyle/>
            <a:p>
              <a:pPr eaLnBrk="1" hangingPunct="1">
                <a:defRPr/>
              </a:pPr>
              <a:r>
                <a:rPr lang="en-US" sz="1200" b="1">
                  <a:solidFill>
                    <a:srgbClr val="000514"/>
                  </a:solidFill>
                  <a:effectLst>
                    <a:outerShdw blurRad="38100" dist="38100" dir="2700000" algn="tl">
                      <a:srgbClr val="FFFFFF"/>
                    </a:outerShdw>
                  </a:effectLst>
                </a:rPr>
                <a:t>Boise</a:t>
              </a:r>
            </a:p>
          </p:txBody>
        </p:sp>
        <p:sp>
          <p:nvSpPr>
            <p:cNvPr id="125" name="Freeform 124"/>
            <p:cNvSpPr/>
            <p:nvPr/>
          </p:nvSpPr>
          <p:spPr>
            <a:xfrm>
              <a:off x="4675981" y="1728233"/>
              <a:ext cx="4210050" cy="4248150"/>
            </a:xfrm>
            <a:custGeom>
              <a:avLst/>
              <a:gdLst>
                <a:gd name="connsiteX0" fmla="*/ 285750 w 4210050"/>
                <a:gd name="connsiteY0" fmla="*/ 4248150 h 4248150"/>
                <a:gd name="connsiteX1" fmla="*/ 419100 w 4210050"/>
                <a:gd name="connsiteY1" fmla="*/ 4171950 h 4248150"/>
                <a:gd name="connsiteX2" fmla="*/ 628650 w 4210050"/>
                <a:gd name="connsiteY2" fmla="*/ 4191000 h 4248150"/>
                <a:gd name="connsiteX3" fmla="*/ 800100 w 4210050"/>
                <a:gd name="connsiteY3" fmla="*/ 4133850 h 4248150"/>
                <a:gd name="connsiteX4" fmla="*/ 819150 w 4210050"/>
                <a:gd name="connsiteY4" fmla="*/ 3848100 h 4248150"/>
                <a:gd name="connsiteX5" fmla="*/ 952500 w 4210050"/>
                <a:gd name="connsiteY5" fmla="*/ 3543300 h 4248150"/>
                <a:gd name="connsiteX6" fmla="*/ 1047750 w 4210050"/>
                <a:gd name="connsiteY6" fmla="*/ 3429000 h 4248150"/>
                <a:gd name="connsiteX7" fmla="*/ 1257300 w 4210050"/>
                <a:gd name="connsiteY7" fmla="*/ 3524250 h 4248150"/>
                <a:gd name="connsiteX8" fmla="*/ 1409700 w 4210050"/>
                <a:gd name="connsiteY8" fmla="*/ 3467100 h 4248150"/>
                <a:gd name="connsiteX9" fmla="*/ 1524000 w 4210050"/>
                <a:gd name="connsiteY9" fmla="*/ 3371850 h 4248150"/>
                <a:gd name="connsiteX10" fmla="*/ 1695450 w 4210050"/>
                <a:gd name="connsiteY10" fmla="*/ 3352800 h 4248150"/>
                <a:gd name="connsiteX11" fmla="*/ 1809750 w 4210050"/>
                <a:gd name="connsiteY11" fmla="*/ 3467100 h 4248150"/>
                <a:gd name="connsiteX12" fmla="*/ 1809750 w 4210050"/>
                <a:gd name="connsiteY12" fmla="*/ 3600450 h 4248150"/>
                <a:gd name="connsiteX13" fmla="*/ 1962150 w 4210050"/>
                <a:gd name="connsiteY13" fmla="*/ 3790950 h 4248150"/>
                <a:gd name="connsiteX14" fmla="*/ 2133600 w 4210050"/>
                <a:gd name="connsiteY14" fmla="*/ 4000500 h 4248150"/>
                <a:gd name="connsiteX15" fmla="*/ 2247900 w 4210050"/>
                <a:gd name="connsiteY15" fmla="*/ 4095750 h 4248150"/>
                <a:gd name="connsiteX16" fmla="*/ 2457450 w 4210050"/>
                <a:gd name="connsiteY16" fmla="*/ 4229100 h 4248150"/>
                <a:gd name="connsiteX17" fmla="*/ 2590800 w 4210050"/>
                <a:gd name="connsiteY17" fmla="*/ 4248150 h 4248150"/>
                <a:gd name="connsiteX18" fmla="*/ 2762250 w 4210050"/>
                <a:gd name="connsiteY18" fmla="*/ 4210050 h 4248150"/>
                <a:gd name="connsiteX19" fmla="*/ 2914650 w 4210050"/>
                <a:gd name="connsiteY19" fmla="*/ 4114800 h 4248150"/>
                <a:gd name="connsiteX20" fmla="*/ 3028950 w 4210050"/>
                <a:gd name="connsiteY20" fmla="*/ 4114800 h 4248150"/>
                <a:gd name="connsiteX21" fmla="*/ 3143250 w 4210050"/>
                <a:gd name="connsiteY21" fmla="*/ 4019550 h 4248150"/>
                <a:gd name="connsiteX22" fmla="*/ 3276600 w 4210050"/>
                <a:gd name="connsiteY22" fmla="*/ 4000500 h 4248150"/>
                <a:gd name="connsiteX23" fmla="*/ 3429000 w 4210050"/>
                <a:gd name="connsiteY23" fmla="*/ 3867150 h 4248150"/>
                <a:gd name="connsiteX24" fmla="*/ 3505200 w 4210050"/>
                <a:gd name="connsiteY24" fmla="*/ 3695700 h 4248150"/>
                <a:gd name="connsiteX25" fmla="*/ 3676650 w 4210050"/>
                <a:gd name="connsiteY25" fmla="*/ 3600450 h 4248150"/>
                <a:gd name="connsiteX26" fmla="*/ 3848100 w 4210050"/>
                <a:gd name="connsiteY26" fmla="*/ 3524250 h 4248150"/>
                <a:gd name="connsiteX27" fmla="*/ 3943350 w 4210050"/>
                <a:gd name="connsiteY27" fmla="*/ 3524250 h 4248150"/>
                <a:gd name="connsiteX28" fmla="*/ 4114800 w 4210050"/>
                <a:gd name="connsiteY28" fmla="*/ 3486150 h 4248150"/>
                <a:gd name="connsiteX29" fmla="*/ 4210050 w 4210050"/>
                <a:gd name="connsiteY29" fmla="*/ 3238500 h 4248150"/>
                <a:gd name="connsiteX30" fmla="*/ 4191000 w 4210050"/>
                <a:gd name="connsiteY30" fmla="*/ 3028950 h 4248150"/>
                <a:gd name="connsiteX31" fmla="*/ 4133850 w 4210050"/>
                <a:gd name="connsiteY31" fmla="*/ 2876550 h 4248150"/>
                <a:gd name="connsiteX32" fmla="*/ 3981450 w 4210050"/>
                <a:gd name="connsiteY32" fmla="*/ 2800350 h 4248150"/>
                <a:gd name="connsiteX33" fmla="*/ 3867150 w 4210050"/>
                <a:gd name="connsiteY33" fmla="*/ 2876550 h 4248150"/>
                <a:gd name="connsiteX34" fmla="*/ 3771900 w 4210050"/>
                <a:gd name="connsiteY34" fmla="*/ 2819400 h 4248150"/>
                <a:gd name="connsiteX35" fmla="*/ 3771900 w 4210050"/>
                <a:gd name="connsiteY35" fmla="*/ 2819400 h 4248150"/>
                <a:gd name="connsiteX36" fmla="*/ 3600450 w 4210050"/>
                <a:gd name="connsiteY36" fmla="*/ 2857500 h 4248150"/>
                <a:gd name="connsiteX37" fmla="*/ 3429000 w 4210050"/>
                <a:gd name="connsiteY37" fmla="*/ 2876550 h 4248150"/>
                <a:gd name="connsiteX38" fmla="*/ 3219450 w 4210050"/>
                <a:gd name="connsiteY38" fmla="*/ 2838450 h 4248150"/>
                <a:gd name="connsiteX39" fmla="*/ 3067050 w 4210050"/>
                <a:gd name="connsiteY39" fmla="*/ 2686050 h 4248150"/>
                <a:gd name="connsiteX40" fmla="*/ 3009900 w 4210050"/>
                <a:gd name="connsiteY40" fmla="*/ 2552700 h 4248150"/>
                <a:gd name="connsiteX41" fmla="*/ 3048000 w 4210050"/>
                <a:gd name="connsiteY41" fmla="*/ 2457450 h 4248150"/>
                <a:gd name="connsiteX42" fmla="*/ 3219450 w 4210050"/>
                <a:gd name="connsiteY42" fmla="*/ 2343150 h 4248150"/>
                <a:gd name="connsiteX43" fmla="*/ 3390900 w 4210050"/>
                <a:gd name="connsiteY43" fmla="*/ 2362200 h 4248150"/>
                <a:gd name="connsiteX44" fmla="*/ 3467100 w 4210050"/>
                <a:gd name="connsiteY44" fmla="*/ 2305050 h 4248150"/>
                <a:gd name="connsiteX45" fmla="*/ 3390900 w 4210050"/>
                <a:gd name="connsiteY45" fmla="*/ 2019300 h 4248150"/>
                <a:gd name="connsiteX46" fmla="*/ 3276600 w 4210050"/>
                <a:gd name="connsiteY46" fmla="*/ 1943100 h 4248150"/>
                <a:gd name="connsiteX47" fmla="*/ 3143250 w 4210050"/>
                <a:gd name="connsiteY47" fmla="*/ 1847850 h 4248150"/>
                <a:gd name="connsiteX48" fmla="*/ 3067050 w 4210050"/>
                <a:gd name="connsiteY48" fmla="*/ 1638300 h 4248150"/>
                <a:gd name="connsiteX49" fmla="*/ 3028950 w 4210050"/>
                <a:gd name="connsiteY49" fmla="*/ 1543050 h 4248150"/>
                <a:gd name="connsiteX50" fmla="*/ 2895600 w 4210050"/>
                <a:gd name="connsiteY50" fmla="*/ 1409700 h 4248150"/>
                <a:gd name="connsiteX51" fmla="*/ 2838450 w 4210050"/>
                <a:gd name="connsiteY51" fmla="*/ 1295400 h 4248150"/>
                <a:gd name="connsiteX52" fmla="*/ 2743200 w 4210050"/>
                <a:gd name="connsiteY52" fmla="*/ 1219200 h 4248150"/>
                <a:gd name="connsiteX53" fmla="*/ 2667000 w 4210050"/>
                <a:gd name="connsiteY53" fmla="*/ 1162050 h 4248150"/>
                <a:gd name="connsiteX54" fmla="*/ 2552700 w 4210050"/>
                <a:gd name="connsiteY54" fmla="*/ 1085850 h 4248150"/>
                <a:gd name="connsiteX55" fmla="*/ 2476500 w 4210050"/>
                <a:gd name="connsiteY55" fmla="*/ 895350 h 4248150"/>
                <a:gd name="connsiteX56" fmla="*/ 2438400 w 4210050"/>
                <a:gd name="connsiteY56" fmla="*/ 742950 h 4248150"/>
                <a:gd name="connsiteX57" fmla="*/ 2362200 w 4210050"/>
                <a:gd name="connsiteY57" fmla="*/ 704850 h 4248150"/>
                <a:gd name="connsiteX58" fmla="*/ 2209800 w 4210050"/>
                <a:gd name="connsiteY58" fmla="*/ 609600 h 4248150"/>
                <a:gd name="connsiteX59" fmla="*/ 2095500 w 4210050"/>
                <a:gd name="connsiteY59" fmla="*/ 533400 h 4248150"/>
                <a:gd name="connsiteX60" fmla="*/ 1981200 w 4210050"/>
                <a:gd name="connsiteY60" fmla="*/ 400050 h 4248150"/>
                <a:gd name="connsiteX61" fmla="*/ 1866900 w 4210050"/>
                <a:gd name="connsiteY61" fmla="*/ 304800 h 4248150"/>
                <a:gd name="connsiteX62" fmla="*/ 1752600 w 4210050"/>
                <a:gd name="connsiteY62" fmla="*/ 171450 h 4248150"/>
                <a:gd name="connsiteX63" fmla="*/ 1676400 w 4210050"/>
                <a:gd name="connsiteY63" fmla="*/ 95250 h 4248150"/>
                <a:gd name="connsiteX64" fmla="*/ 1466850 w 4210050"/>
                <a:gd name="connsiteY64" fmla="*/ 76200 h 4248150"/>
                <a:gd name="connsiteX65" fmla="*/ 1352550 w 4210050"/>
                <a:gd name="connsiteY65" fmla="*/ 19050 h 4248150"/>
                <a:gd name="connsiteX66" fmla="*/ 1257300 w 4210050"/>
                <a:gd name="connsiteY66" fmla="*/ 0 h 4248150"/>
                <a:gd name="connsiteX67" fmla="*/ 1200150 w 4210050"/>
                <a:gd name="connsiteY67" fmla="*/ 38100 h 4248150"/>
                <a:gd name="connsiteX68" fmla="*/ 1276350 w 4210050"/>
                <a:gd name="connsiteY68" fmla="*/ 114300 h 4248150"/>
                <a:gd name="connsiteX69" fmla="*/ 1314450 w 4210050"/>
                <a:gd name="connsiteY69" fmla="*/ 285750 h 4248150"/>
                <a:gd name="connsiteX70" fmla="*/ 1352550 w 4210050"/>
                <a:gd name="connsiteY70" fmla="*/ 381000 h 4248150"/>
                <a:gd name="connsiteX71" fmla="*/ 1447800 w 4210050"/>
                <a:gd name="connsiteY71" fmla="*/ 552450 h 4248150"/>
                <a:gd name="connsiteX72" fmla="*/ 1600200 w 4210050"/>
                <a:gd name="connsiteY72" fmla="*/ 742950 h 4248150"/>
                <a:gd name="connsiteX73" fmla="*/ 1638300 w 4210050"/>
                <a:gd name="connsiteY73" fmla="*/ 895350 h 4248150"/>
                <a:gd name="connsiteX74" fmla="*/ 1600200 w 4210050"/>
                <a:gd name="connsiteY74" fmla="*/ 971550 h 4248150"/>
                <a:gd name="connsiteX75" fmla="*/ 1524000 w 4210050"/>
                <a:gd name="connsiteY75" fmla="*/ 1009650 h 4248150"/>
                <a:gd name="connsiteX76" fmla="*/ 1466850 w 4210050"/>
                <a:gd name="connsiteY76" fmla="*/ 1047750 h 4248150"/>
                <a:gd name="connsiteX77" fmla="*/ 1447800 w 4210050"/>
                <a:gd name="connsiteY77" fmla="*/ 1009650 h 4248150"/>
                <a:gd name="connsiteX78" fmla="*/ 1447800 w 4210050"/>
                <a:gd name="connsiteY78" fmla="*/ 857250 h 4248150"/>
                <a:gd name="connsiteX79" fmla="*/ 1371600 w 4210050"/>
                <a:gd name="connsiteY79" fmla="*/ 838200 h 4248150"/>
                <a:gd name="connsiteX80" fmla="*/ 1257300 w 4210050"/>
                <a:gd name="connsiteY80" fmla="*/ 990600 h 4248150"/>
                <a:gd name="connsiteX81" fmla="*/ 1181100 w 4210050"/>
                <a:gd name="connsiteY81" fmla="*/ 1085850 h 4248150"/>
                <a:gd name="connsiteX82" fmla="*/ 1085850 w 4210050"/>
                <a:gd name="connsiteY82" fmla="*/ 1047750 h 4248150"/>
                <a:gd name="connsiteX83" fmla="*/ 1009650 w 4210050"/>
                <a:gd name="connsiteY83" fmla="*/ 1123950 h 4248150"/>
                <a:gd name="connsiteX84" fmla="*/ 933450 w 4210050"/>
                <a:gd name="connsiteY84" fmla="*/ 1257300 h 4248150"/>
                <a:gd name="connsiteX85" fmla="*/ 819150 w 4210050"/>
                <a:gd name="connsiteY85" fmla="*/ 1352550 h 4248150"/>
                <a:gd name="connsiteX86" fmla="*/ 647700 w 4210050"/>
                <a:gd name="connsiteY86" fmla="*/ 1371600 h 4248150"/>
                <a:gd name="connsiteX87" fmla="*/ 533400 w 4210050"/>
                <a:gd name="connsiteY87" fmla="*/ 1352550 h 4248150"/>
                <a:gd name="connsiteX88" fmla="*/ 457200 w 4210050"/>
                <a:gd name="connsiteY88" fmla="*/ 1409700 h 4248150"/>
                <a:gd name="connsiteX89" fmla="*/ 514350 w 4210050"/>
                <a:gd name="connsiteY89" fmla="*/ 1581150 h 4248150"/>
                <a:gd name="connsiteX90" fmla="*/ 514350 w 4210050"/>
                <a:gd name="connsiteY90" fmla="*/ 1790700 h 4248150"/>
                <a:gd name="connsiteX91" fmla="*/ 323850 w 4210050"/>
                <a:gd name="connsiteY91" fmla="*/ 1790700 h 4248150"/>
                <a:gd name="connsiteX92" fmla="*/ 152400 w 4210050"/>
                <a:gd name="connsiteY92" fmla="*/ 1771650 h 4248150"/>
                <a:gd name="connsiteX93" fmla="*/ 0 w 4210050"/>
                <a:gd name="connsiteY93" fmla="*/ 1733550 h 4248150"/>
                <a:gd name="connsiteX94" fmla="*/ 171450 w 4210050"/>
                <a:gd name="connsiteY94" fmla="*/ 2228850 h 4248150"/>
                <a:gd name="connsiteX95" fmla="*/ 228600 w 4210050"/>
                <a:gd name="connsiteY95" fmla="*/ 2552700 h 4248150"/>
                <a:gd name="connsiteX96" fmla="*/ 266700 w 4210050"/>
                <a:gd name="connsiteY96" fmla="*/ 2971800 h 4248150"/>
                <a:gd name="connsiteX97" fmla="*/ 190500 w 4210050"/>
                <a:gd name="connsiteY97" fmla="*/ 3467100 h 4248150"/>
                <a:gd name="connsiteX98" fmla="*/ 133350 w 4210050"/>
                <a:gd name="connsiteY98" fmla="*/ 3848100 h 4248150"/>
                <a:gd name="connsiteX99" fmla="*/ 171450 w 4210050"/>
                <a:gd name="connsiteY99" fmla="*/ 4095750 h 4248150"/>
                <a:gd name="connsiteX100" fmla="*/ 285750 w 4210050"/>
                <a:gd name="connsiteY100"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4210050" h="4248150">
                  <a:moveTo>
                    <a:pt x="285750" y="4248150"/>
                  </a:moveTo>
                  <a:lnTo>
                    <a:pt x="419100" y="4171950"/>
                  </a:lnTo>
                  <a:lnTo>
                    <a:pt x="628650" y="4191000"/>
                  </a:lnTo>
                  <a:lnTo>
                    <a:pt x="800100" y="4133850"/>
                  </a:lnTo>
                  <a:lnTo>
                    <a:pt x="819150" y="3848100"/>
                  </a:lnTo>
                  <a:lnTo>
                    <a:pt x="952500" y="3543300"/>
                  </a:lnTo>
                  <a:lnTo>
                    <a:pt x="1047750" y="3429000"/>
                  </a:lnTo>
                  <a:lnTo>
                    <a:pt x="1257300" y="3524250"/>
                  </a:lnTo>
                  <a:lnTo>
                    <a:pt x="1409700" y="3467100"/>
                  </a:lnTo>
                  <a:lnTo>
                    <a:pt x="1524000" y="3371850"/>
                  </a:lnTo>
                  <a:lnTo>
                    <a:pt x="1695450" y="3352800"/>
                  </a:lnTo>
                  <a:lnTo>
                    <a:pt x="1809750" y="3467100"/>
                  </a:lnTo>
                  <a:lnTo>
                    <a:pt x="1809750" y="3600450"/>
                  </a:lnTo>
                  <a:lnTo>
                    <a:pt x="1962150" y="3790950"/>
                  </a:lnTo>
                  <a:lnTo>
                    <a:pt x="2133600" y="4000500"/>
                  </a:lnTo>
                  <a:lnTo>
                    <a:pt x="2247900" y="4095750"/>
                  </a:lnTo>
                  <a:lnTo>
                    <a:pt x="2457450" y="4229100"/>
                  </a:lnTo>
                  <a:lnTo>
                    <a:pt x="2590800" y="4248150"/>
                  </a:lnTo>
                  <a:lnTo>
                    <a:pt x="2762250" y="4210050"/>
                  </a:lnTo>
                  <a:lnTo>
                    <a:pt x="2914650" y="4114800"/>
                  </a:lnTo>
                  <a:lnTo>
                    <a:pt x="3028950" y="4114800"/>
                  </a:lnTo>
                  <a:lnTo>
                    <a:pt x="3143250" y="4019550"/>
                  </a:lnTo>
                  <a:lnTo>
                    <a:pt x="3276600" y="4000500"/>
                  </a:lnTo>
                  <a:lnTo>
                    <a:pt x="3429000" y="3867150"/>
                  </a:lnTo>
                  <a:lnTo>
                    <a:pt x="3505200" y="3695700"/>
                  </a:lnTo>
                  <a:lnTo>
                    <a:pt x="3676650" y="3600450"/>
                  </a:lnTo>
                  <a:lnTo>
                    <a:pt x="3848100" y="3524250"/>
                  </a:lnTo>
                  <a:lnTo>
                    <a:pt x="3943350" y="3524250"/>
                  </a:lnTo>
                  <a:lnTo>
                    <a:pt x="4114800" y="3486150"/>
                  </a:lnTo>
                  <a:lnTo>
                    <a:pt x="4210050" y="3238500"/>
                  </a:lnTo>
                  <a:lnTo>
                    <a:pt x="4191000" y="3028950"/>
                  </a:lnTo>
                  <a:lnTo>
                    <a:pt x="4133850" y="2876550"/>
                  </a:lnTo>
                  <a:lnTo>
                    <a:pt x="3981450" y="2800350"/>
                  </a:lnTo>
                  <a:lnTo>
                    <a:pt x="3867150" y="2876550"/>
                  </a:lnTo>
                  <a:lnTo>
                    <a:pt x="3771900" y="2819400"/>
                  </a:lnTo>
                  <a:lnTo>
                    <a:pt x="3771900" y="2819400"/>
                  </a:lnTo>
                  <a:lnTo>
                    <a:pt x="3600450" y="2857500"/>
                  </a:lnTo>
                  <a:lnTo>
                    <a:pt x="3429000" y="2876550"/>
                  </a:lnTo>
                  <a:lnTo>
                    <a:pt x="3219450" y="2838450"/>
                  </a:lnTo>
                  <a:lnTo>
                    <a:pt x="3067050" y="2686050"/>
                  </a:lnTo>
                  <a:lnTo>
                    <a:pt x="3009900" y="2552700"/>
                  </a:lnTo>
                  <a:lnTo>
                    <a:pt x="3048000" y="2457450"/>
                  </a:lnTo>
                  <a:lnTo>
                    <a:pt x="3219450" y="2343150"/>
                  </a:lnTo>
                  <a:lnTo>
                    <a:pt x="3390900" y="2362200"/>
                  </a:lnTo>
                  <a:lnTo>
                    <a:pt x="3467100" y="2305050"/>
                  </a:lnTo>
                  <a:lnTo>
                    <a:pt x="3390900" y="2019300"/>
                  </a:lnTo>
                  <a:lnTo>
                    <a:pt x="3276600" y="1943100"/>
                  </a:lnTo>
                  <a:lnTo>
                    <a:pt x="3143250" y="1847850"/>
                  </a:lnTo>
                  <a:lnTo>
                    <a:pt x="3067050" y="1638300"/>
                  </a:lnTo>
                  <a:lnTo>
                    <a:pt x="3028950" y="1543050"/>
                  </a:lnTo>
                  <a:lnTo>
                    <a:pt x="2895600" y="1409700"/>
                  </a:lnTo>
                  <a:lnTo>
                    <a:pt x="2838450" y="1295400"/>
                  </a:lnTo>
                  <a:lnTo>
                    <a:pt x="2743200" y="1219200"/>
                  </a:lnTo>
                  <a:lnTo>
                    <a:pt x="2667000" y="1162050"/>
                  </a:lnTo>
                  <a:lnTo>
                    <a:pt x="2552700" y="1085850"/>
                  </a:lnTo>
                  <a:lnTo>
                    <a:pt x="2476500" y="895350"/>
                  </a:lnTo>
                  <a:lnTo>
                    <a:pt x="2438400" y="742950"/>
                  </a:lnTo>
                  <a:lnTo>
                    <a:pt x="2362200" y="704850"/>
                  </a:lnTo>
                  <a:lnTo>
                    <a:pt x="2209800" y="609600"/>
                  </a:lnTo>
                  <a:lnTo>
                    <a:pt x="2095500" y="533400"/>
                  </a:lnTo>
                  <a:lnTo>
                    <a:pt x="1981200" y="400050"/>
                  </a:lnTo>
                  <a:lnTo>
                    <a:pt x="1866900" y="304800"/>
                  </a:lnTo>
                  <a:lnTo>
                    <a:pt x="1752600" y="171450"/>
                  </a:lnTo>
                  <a:lnTo>
                    <a:pt x="1676400" y="95250"/>
                  </a:lnTo>
                  <a:lnTo>
                    <a:pt x="1466850" y="76200"/>
                  </a:lnTo>
                  <a:lnTo>
                    <a:pt x="1352550" y="19050"/>
                  </a:lnTo>
                  <a:lnTo>
                    <a:pt x="1257300" y="0"/>
                  </a:lnTo>
                  <a:lnTo>
                    <a:pt x="1200150" y="38100"/>
                  </a:lnTo>
                  <a:lnTo>
                    <a:pt x="1276350" y="114300"/>
                  </a:lnTo>
                  <a:lnTo>
                    <a:pt x="1314450" y="285750"/>
                  </a:lnTo>
                  <a:lnTo>
                    <a:pt x="1352550" y="381000"/>
                  </a:lnTo>
                  <a:lnTo>
                    <a:pt x="1447800" y="552450"/>
                  </a:lnTo>
                  <a:lnTo>
                    <a:pt x="1600200" y="742950"/>
                  </a:lnTo>
                  <a:lnTo>
                    <a:pt x="1638300" y="895350"/>
                  </a:lnTo>
                  <a:lnTo>
                    <a:pt x="1600200" y="971550"/>
                  </a:lnTo>
                  <a:lnTo>
                    <a:pt x="1524000" y="1009650"/>
                  </a:lnTo>
                  <a:lnTo>
                    <a:pt x="1466850" y="1047750"/>
                  </a:lnTo>
                  <a:lnTo>
                    <a:pt x="1447800" y="1009650"/>
                  </a:lnTo>
                  <a:lnTo>
                    <a:pt x="1447800" y="857250"/>
                  </a:lnTo>
                  <a:lnTo>
                    <a:pt x="1371600" y="838200"/>
                  </a:lnTo>
                  <a:lnTo>
                    <a:pt x="1257300" y="990600"/>
                  </a:lnTo>
                  <a:lnTo>
                    <a:pt x="1181100" y="1085850"/>
                  </a:lnTo>
                  <a:lnTo>
                    <a:pt x="1085850" y="1047750"/>
                  </a:lnTo>
                  <a:lnTo>
                    <a:pt x="1009650" y="1123950"/>
                  </a:lnTo>
                  <a:lnTo>
                    <a:pt x="933450" y="1257300"/>
                  </a:lnTo>
                  <a:lnTo>
                    <a:pt x="819150" y="1352550"/>
                  </a:lnTo>
                  <a:lnTo>
                    <a:pt x="647700" y="1371600"/>
                  </a:lnTo>
                  <a:lnTo>
                    <a:pt x="533400" y="1352550"/>
                  </a:lnTo>
                  <a:lnTo>
                    <a:pt x="457200" y="1409700"/>
                  </a:lnTo>
                  <a:lnTo>
                    <a:pt x="514350" y="1581150"/>
                  </a:lnTo>
                  <a:lnTo>
                    <a:pt x="514350" y="1790700"/>
                  </a:lnTo>
                  <a:lnTo>
                    <a:pt x="323850" y="1790700"/>
                  </a:lnTo>
                  <a:lnTo>
                    <a:pt x="152400" y="1771650"/>
                  </a:lnTo>
                  <a:lnTo>
                    <a:pt x="0" y="1733550"/>
                  </a:lnTo>
                  <a:lnTo>
                    <a:pt x="171450" y="2228850"/>
                  </a:lnTo>
                  <a:lnTo>
                    <a:pt x="228600" y="2552700"/>
                  </a:lnTo>
                  <a:lnTo>
                    <a:pt x="266700" y="2971800"/>
                  </a:lnTo>
                  <a:lnTo>
                    <a:pt x="190500" y="3467100"/>
                  </a:lnTo>
                  <a:lnTo>
                    <a:pt x="133350" y="3848100"/>
                  </a:lnTo>
                  <a:lnTo>
                    <a:pt x="171450" y="4095750"/>
                  </a:lnTo>
                  <a:lnTo>
                    <a:pt x="285750" y="4248150"/>
                  </a:lnTo>
                  <a:close/>
                </a:path>
              </a:pathLst>
            </a:custGeom>
            <a:ln>
              <a:solidFill>
                <a:schemeClr val="accent4">
                  <a:lumMod val="50000"/>
                </a:schemeClr>
              </a:solidFill>
            </a:ln>
          </p:spPr>
          <p:txBody>
            <a:bodyPr wrap="none" anchor="ctr">
              <a:spAutoFit/>
            </a:bodyPr>
            <a:lstStyle/>
            <a:p>
              <a:pPr algn="ctr" eaLnBrk="1" hangingPunct="1">
                <a:defRPr/>
              </a:pPr>
              <a:endParaRPr lang="en-US"/>
            </a:p>
          </p:txBody>
        </p:sp>
        <p:sp>
          <p:nvSpPr>
            <p:cNvPr id="149587" name="Oval 21"/>
            <p:cNvSpPr>
              <a:spLocks noChangeArrowheads="1"/>
            </p:cNvSpPr>
            <p:nvPr/>
          </p:nvSpPr>
          <p:spPr bwMode="auto">
            <a:xfrm>
              <a:off x="6654800" y="2027238"/>
              <a:ext cx="152400" cy="152400"/>
            </a:xfrm>
            <a:prstGeom prst="ellipse">
              <a:avLst/>
            </a:prstGeom>
            <a:solidFill>
              <a:srgbClr val="FFC000"/>
            </a:solidFill>
            <a:ln w="9525">
              <a:solidFill>
                <a:schemeClr val="bg2"/>
              </a:solidFill>
              <a:round/>
              <a:headEnd/>
              <a:tailEnd/>
            </a:ln>
          </p:spPr>
          <p:txBody>
            <a:bodyPr wrap="none" anchor="ctr">
              <a:spAutoFit/>
            </a:bodyPr>
            <a:lstStyle>
              <a:lvl1pPr>
                <a:spcBef>
                  <a:spcPct val="20000"/>
                </a:spcBef>
                <a:buClr>
                  <a:srgbClr val="FFFF99"/>
                </a:buClr>
                <a:buSzPct val="70000"/>
                <a:buFont typeface="Wingdings" pitchFamily="2" charset="2"/>
                <a:buChar char="l"/>
                <a:defRPr sz="2800">
                  <a:solidFill>
                    <a:schemeClr val="tx1"/>
                  </a:solidFill>
                  <a:latin typeface="Arial" charset="0"/>
                </a:defRPr>
              </a:lvl1pPr>
              <a:lvl2pPr marL="742950" indent="-285750">
                <a:spcBef>
                  <a:spcPct val="20000"/>
                </a:spcBef>
                <a:buClr>
                  <a:schemeClr val="accent2"/>
                </a:buClr>
                <a:buSzPct val="70000"/>
                <a:buFont typeface="Wingdings" pitchFamily="2" charset="2"/>
                <a:buChar char="l"/>
                <a:defRPr sz="2400">
                  <a:solidFill>
                    <a:srgbClr val="B9F1F5"/>
                  </a:solidFill>
                  <a:latin typeface="Arial" charset="0"/>
                </a:defRPr>
              </a:lvl2pPr>
              <a:lvl3pPr marL="1143000" indent="-228600">
                <a:spcBef>
                  <a:spcPct val="20000"/>
                </a:spcBef>
                <a:buClr>
                  <a:schemeClr val="folHlink"/>
                </a:buClr>
                <a:buSzPct val="70000"/>
                <a:buFont typeface="Wingdings" pitchFamily="2" charset="2"/>
                <a:buChar char="l"/>
                <a:defRPr sz="2000">
                  <a:solidFill>
                    <a:srgbClr val="B9F1F5"/>
                  </a:solidFill>
                  <a:latin typeface="Arial" charset="0"/>
                </a:defRPr>
              </a:lvl3pPr>
              <a:lvl4pPr marL="1600200" indent="-228600">
                <a:spcBef>
                  <a:spcPct val="20000"/>
                </a:spcBef>
                <a:buClr>
                  <a:schemeClr val="tx1"/>
                </a:buClr>
                <a:buSzPct val="70000"/>
                <a:buFont typeface="Wingdings" pitchFamily="2" charset="2"/>
                <a:buChar char="l"/>
                <a:defRPr sz="2000">
                  <a:solidFill>
                    <a:srgbClr val="B9F1F5"/>
                  </a:solidFill>
                  <a:latin typeface="Arial" charset="0"/>
                </a:defRPr>
              </a:lvl4pPr>
              <a:lvl5pPr marL="2057400" indent="-228600">
                <a:spcBef>
                  <a:spcPct val="20000"/>
                </a:spcBef>
                <a:buClr>
                  <a:schemeClr val="tx1"/>
                </a:buClr>
                <a:buSzPct val="70000"/>
                <a:buFont typeface="Wingdings" pitchFamily="2" charset="2"/>
                <a:buChar char="l"/>
                <a:defRPr sz="2000">
                  <a:solidFill>
                    <a:srgbClr val="B9F1F5"/>
                  </a:solidFill>
                  <a:latin typeface="Arial" charset="0"/>
                </a:defRPr>
              </a:lvl5pPr>
              <a:lvl6pPr marL="25146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6pPr>
              <a:lvl7pPr marL="29718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7pPr>
              <a:lvl8pPr marL="34290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8pPr>
              <a:lvl9pPr marL="38862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9pPr>
            </a:lstStyle>
            <a:p>
              <a:pPr algn="ctr" eaLnBrk="1" hangingPunct="1">
                <a:spcBef>
                  <a:spcPct val="0"/>
                </a:spcBef>
                <a:buClrTx/>
                <a:buSzTx/>
                <a:buFontTx/>
                <a:buNone/>
              </a:pPr>
              <a:endParaRPr lang="en-US" altLang="en-US" sz="4000">
                <a:solidFill>
                  <a:srgbClr val="FFCC99"/>
                </a:solidFill>
              </a:endParaRPr>
            </a:p>
          </p:txBody>
        </p:sp>
        <p:sp>
          <p:nvSpPr>
            <p:cNvPr id="201750" name="Text Box 22" descr="COHOJUV1"/>
            <p:cNvSpPr txBox="1">
              <a:spLocks noChangeArrowheads="1"/>
            </p:cNvSpPr>
            <p:nvPr/>
          </p:nvSpPr>
          <p:spPr bwMode="auto">
            <a:xfrm>
              <a:off x="6767513" y="1981200"/>
              <a:ext cx="573087" cy="274638"/>
            </a:xfrm>
            <a:prstGeom prst="rect">
              <a:avLst/>
            </a:prstGeom>
            <a:noFill/>
            <a:ln w="9525">
              <a:noFill/>
              <a:miter lim="800000"/>
              <a:headEnd/>
              <a:tailEnd/>
            </a:ln>
            <a:effectLst/>
          </p:spPr>
          <p:txBody>
            <a:bodyPr wrap="none">
              <a:spAutoFit/>
            </a:bodyPr>
            <a:lstStyle/>
            <a:p>
              <a:pPr eaLnBrk="1" hangingPunct="1">
                <a:defRPr/>
              </a:pPr>
              <a:r>
                <a:rPr lang="en-US" sz="1200" b="1">
                  <a:solidFill>
                    <a:srgbClr val="000514"/>
                  </a:solidFill>
                  <a:effectLst>
                    <a:outerShdw blurRad="38100" dist="38100" dir="2700000" algn="tl">
                      <a:srgbClr val="FFFFFF"/>
                    </a:outerShdw>
                  </a:effectLst>
                </a:rPr>
                <a:t>Banff</a:t>
              </a:r>
            </a:p>
          </p:txBody>
        </p:sp>
        <p:sp>
          <p:nvSpPr>
            <p:cNvPr id="147" name="Text Box 8"/>
            <p:cNvSpPr txBox="1">
              <a:spLocks noChangeArrowheads="1"/>
            </p:cNvSpPr>
            <p:nvPr/>
          </p:nvSpPr>
          <p:spPr bwMode="auto">
            <a:xfrm>
              <a:off x="5701354" y="5199885"/>
              <a:ext cx="865943" cy="338554"/>
            </a:xfrm>
            <a:prstGeom prst="rect">
              <a:avLst/>
            </a:prstGeom>
            <a:solidFill>
              <a:schemeClr val="bg1">
                <a:lumMod val="60000"/>
                <a:lumOff val="40000"/>
              </a:schemeClr>
            </a:solidFill>
            <a:ln/>
            <a:extLst/>
          </p:spPr>
          <p:style>
            <a:lnRef idx="0">
              <a:schemeClr val="accent1"/>
            </a:lnRef>
            <a:fillRef idx="3">
              <a:schemeClr val="accent1"/>
            </a:fillRef>
            <a:effectRef idx="3">
              <a:schemeClr val="accent1"/>
            </a:effectRef>
            <a:fontRef idx="minor">
              <a:schemeClr val="lt1"/>
            </a:fontRef>
          </p:style>
          <p:txBody>
            <a:bodyPr wrap="none">
              <a:spAutoFit/>
            </a:bodyPr>
            <a:lstStyle>
              <a:lvl1pPr eaLnBrk="0" hangingPunct="0">
                <a:defRPr sz="4000">
                  <a:solidFill>
                    <a:srgbClr val="FFCC99"/>
                  </a:solidFill>
                  <a:latin typeface="Arial" charset="0"/>
                </a:defRPr>
              </a:lvl1pPr>
              <a:lvl2pPr marL="742950" indent="-285750" eaLnBrk="0" hangingPunct="0">
                <a:defRPr sz="4000">
                  <a:solidFill>
                    <a:srgbClr val="FFCC99"/>
                  </a:solidFill>
                  <a:latin typeface="Arial" charset="0"/>
                </a:defRPr>
              </a:lvl2pPr>
              <a:lvl3pPr marL="1143000" indent="-228600" eaLnBrk="0" hangingPunct="0">
                <a:defRPr sz="4000">
                  <a:solidFill>
                    <a:srgbClr val="FFCC99"/>
                  </a:solidFill>
                  <a:latin typeface="Arial" charset="0"/>
                </a:defRPr>
              </a:lvl3pPr>
              <a:lvl4pPr marL="1600200" indent="-228600" eaLnBrk="0" hangingPunct="0">
                <a:defRPr sz="4000">
                  <a:solidFill>
                    <a:srgbClr val="FFCC99"/>
                  </a:solidFill>
                  <a:latin typeface="Arial" charset="0"/>
                </a:defRPr>
              </a:lvl4pPr>
              <a:lvl5pPr marL="2057400" indent="-228600" eaLnBrk="0" hangingPunct="0">
                <a:defRPr sz="4000">
                  <a:solidFill>
                    <a:srgbClr val="FFCC99"/>
                  </a:solidFill>
                  <a:latin typeface="Arial" charset="0"/>
                </a:defRPr>
              </a:lvl5pPr>
              <a:lvl6pPr marL="2514600" indent="-228600" algn="ctr" eaLnBrk="0" fontAlgn="base" hangingPunct="0">
                <a:spcBef>
                  <a:spcPct val="0"/>
                </a:spcBef>
                <a:spcAft>
                  <a:spcPct val="0"/>
                </a:spcAft>
                <a:defRPr sz="4000">
                  <a:solidFill>
                    <a:srgbClr val="FFCC99"/>
                  </a:solidFill>
                  <a:latin typeface="Arial" charset="0"/>
                </a:defRPr>
              </a:lvl6pPr>
              <a:lvl7pPr marL="2971800" indent="-228600" algn="ctr" eaLnBrk="0" fontAlgn="base" hangingPunct="0">
                <a:spcBef>
                  <a:spcPct val="0"/>
                </a:spcBef>
                <a:spcAft>
                  <a:spcPct val="0"/>
                </a:spcAft>
                <a:defRPr sz="4000">
                  <a:solidFill>
                    <a:srgbClr val="FFCC99"/>
                  </a:solidFill>
                  <a:latin typeface="Arial" charset="0"/>
                </a:defRPr>
              </a:lvl7pPr>
              <a:lvl8pPr marL="3429000" indent="-228600" algn="ctr" eaLnBrk="0" fontAlgn="base" hangingPunct="0">
                <a:spcBef>
                  <a:spcPct val="0"/>
                </a:spcBef>
                <a:spcAft>
                  <a:spcPct val="0"/>
                </a:spcAft>
                <a:defRPr sz="4000">
                  <a:solidFill>
                    <a:srgbClr val="FFCC99"/>
                  </a:solidFill>
                  <a:latin typeface="Arial" charset="0"/>
                </a:defRPr>
              </a:lvl8pPr>
              <a:lvl9pPr marL="3886200" indent="-228600" algn="ctr" eaLnBrk="0" fontAlgn="base" hangingPunct="0">
                <a:spcBef>
                  <a:spcPct val="0"/>
                </a:spcBef>
                <a:spcAft>
                  <a:spcPct val="0"/>
                </a:spcAft>
                <a:defRPr sz="4000">
                  <a:solidFill>
                    <a:srgbClr val="FFCC99"/>
                  </a:solidFill>
                  <a:latin typeface="Arial" charset="0"/>
                </a:defRPr>
              </a:lvl9pPr>
            </a:lstStyle>
            <a:p>
              <a:pPr algn="ctr">
                <a:buFont typeface="Webdings" pitchFamily="18" charset="2"/>
                <a:buNone/>
                <a:defRPr/>
              </a:pPr>
              <a:r>
                <a:rPr lang="en-US" sz="1600" dirty="0" smtClean="0">
                  <a:solidFill>
                    <a:schemeClr val="accent5">
                      <a:lumMod val="75000"/>
                    </a:schemeClr>
                  </a:solidFill>
                </a:rPr>
                <a:t>Rainfall</a:t>
              </a:r>
            </a:p>
          </p:txBody>
        </p:sp>
        <p:sp>
          <p:nvSpPr>
            <p:cNvPr id="150" name="Text Box 6"/>
            <p:cNvSpPr txBox="1">
              <a:spLocks noChangeArrowheads="1"/>
            </p:cNvSpPr>
            <p:nvPr/>
          </p:nvSpPr>
          <p:spPr bwMode="auto">
            <a:xfrm>
              <a:off x="7162800" y="2290763"/>
              <a:ext cx="1083951" cy="338554"/>
            </a:xfrm>
            <a:prstGeom prst="rect">
              <a:avLst/>
            </a:prstGeom>
            <a:solidFill>
              <a:schemeClr val="accent1">
                <a:lumMod val="40000"/>
                <a:lumOff val="60000"/>
              </a:schemeClr>
            </a:solidFill>
            <a:ln/>
            <a:extLst/>
          </p:spPr>
          <p:style>
            <a:lnRef idx="0">
              <a:schemeClr val="accent1"/>
            </a:lnRef>
            <a:fillRef idx="3">
              <a:schemeClr val="accent1"/>
            </a:fillRef>
            <a:effectRef idx="3">
              <a:schemeClr val="accent1"/>
            </a:effectRef>
            <a:fontRef idx="minor">
              <a:schemeClr val="lt1"/>
            </a:fontRef>
          </p:style>
          <p:txBody>
            <a:bodyPr wrap="none">
              <a:spAutoFit/>
            </a:bodyPr>
            <a:lstStyle>
              <a:lvl1pPr eaLnBrk="0" hangingPunct="0">
                <a:defRPr sz="4000">
                  <a:solidFill>
                    <a:srgbClr val="FFCC99"/>
                  </a:solidFill>
                  <a:latin typeface="Arial" charset="0"/>
                </a:defRPr>
              </a:lvl1pPr>
              <a:lvl2pPr marL="742950" indent="-285750" eaLnBrk="0" hangingPunct="0">
                <a:defRPr sz="4000">
                  <a:solidFill>
                    <a:srgbClr val="FFCC99"/>
                  </a:solidFill>
                  <a:latin typeface="Arial" charset="0"/>
                </a:defRPr>
              </a:lvl2pPr>
              <a:lvl3pPr marL="1143000" indent="-228600" eaLnBrk="0" hangingPunct="0">
                <a:defRPr sz="4000">
                  <a:solidFill>
                    <a:srgbClr val="FFCC99"/>
                  </a:solidFill>
                  <a:latin typeface="Arial" charset="0"/>
                </a:defRPr>
              </a:lvl3pPr>
              <a:lvl4pPr marL="1600200" indent="-228600" eaLnBrk="0" hangingPunct="0">
                <a:defRPr sz="4000">
                  <a:solidFill>
                    <a:srgbClr val="FFCC99"/>
                  </a:solidFill>
                  <a:latin typeface="Arial" charset="0"/>
                </a:defRPr>
              </a:lvl4pPr>
              <a:lvl5pPr marL="2057400" indent="-228600" eaLnBrk="0" hangingPunct="0">
                <a:defRPr sz="4000">
                  <a:solidFill>
                    <a:srgbClr val="FFCC99"/>
                  </a:solidFill>
                  <a:latin typeface="Arial" charset="0"/>
                </a:defRPr>
              </a:lvl5pPr>
              <a:lvl6pPr marL="2514600" indent="-228600" algn="ctr" eaLnBrk="0" fontAlgn="base" hangingPunct="0">
                <a:spcBef>
                  <a:spcPct val="0"/>
                </a:spcBef>
                <a:spcAft>
                  <a:spcPct val="0"/>
                </a:spcAft>
                <a:defRPr sz="4000">
                  <a:solidFill>
                    <a:srgbClr val="FFCC99"/>
                  </a:solidFill>
                  <a:latin typeface="Arial" charset="0"/>
                </a:defRPr>
              </a:lvl6pPr>
              <a:lvl7pPr marL="2971800" indent="-228600" algn="ctr" eaLnBrk="0" fontAlgn="base" hangingPunct="0">
                <a:spcBef>
                  <a:spcPct val="0"/>
                </a:spcBef>
                <a:spcAft>
                  <a:spcPct val="0"/>
                </a:spcAft>
                <a:defRPr sz="4000">
                  <a:solidFill>
                    <a:srgbClr val="FFCC99"/>
                  </a:solidFill>
                  <a:latin typeface="Arial" charset="0"/>
                </a:defRPr>
              </a:lvl7pPr>
              <a:lvl8pPr marL="3429000" indent="-228600" algn="ctr" eaLnBrk="0" fontAlgn="base" hangingPunct="0">
                <a:spcBef>
                  <a:spcPct val="0"/>
                </a:spcBef>
                <a:spcAft>
                  <a:spcPct val="0"/>
                </a:spcAft>
                <a:defRPr sz="4000">
                  <a:solidFill>
                    <a:srgbClr val="FFCC99"/>
                  </a:solidFill>
                  <a:latin typeface="Arial" charset="0"/>
                </a:defRPr>
              </a:lvl8pPr>
              <a:lvl9pPr marL="3886200" indent="-228600" algn="ctr" eaLnBrk="0" fontAlgn="base" hangingPunct="0">
                <a:spcBef>
                  <a:spcPct val="0"/>
                </a:spcBef>
                <a:spcAft>
                  <a:spcPct val="0"/>
                </a:spcAft>
                <a:defRPr sz="4000">
                  <a:solidFill>
                    <a:srgbClr val="FFCC99"/>
                  </a:solidFill>
                  <a:latin typeface="Arial" charset="0"/>
                </a:defRPr>
              </a:lvl9pPr>
            </a:lstStyle>
            <a:p>
              <a:pPr algn="ctr">
                <a:buFont typeface="Webdings" pitchFamily="18" charset="2"/>
                <a:buNone/>
                <a:defRPr/>
              </a:pPr>
              <a:r>
                <a:rPr lang="en-US" sz="1600" dirty="0" smtClean="0">
                  <a:solidFill>
                    <a:srgbClr val="000514"/>
                  </a:solidFill>
                </a:rPr>
                <a:t>Snowmelt</a:t>
              </a:r>
            </a:p>
          </p:txBody>
        </p:sp>
        <p:sp>
          <p:nvSpPr>
            <p:cNvPr id="169" name="Text Box 7"/>
            <p:cNvSpPr txBox="1">
              <a:spLocks noChangeArrowheads="1"/>
            </p:cNvSpPr>
            <p:nvPr/>
          </p:nvSpPr>
          <p:spPr bwMode="auto">
            <a:xfrm>
              <a:off x="7775632" y="4143961"/>
              <a:ext cx="1235018" cy="338554"/>
            </a:xfrm>
            <a:prstGeom prst="rect">
              <a:avLst/>
            </a:prstGeom>
            <a:ln/>
          </p:spPr>
          <p:style>
            <a:lnRef idx="0">
              <a:schemeClr val="accent4"/>
            </a:lnRef>
            <a:fillRef idx="3">
              <a:schemeClr val="accent4"/>
            </a:fillRef>
            <a:effectRef idx="3">
              <a:schemeClr val="accent4"/>
            </a:effectRef>
            <a:fontRef idx="minor">
              <a:schemeClr val="lt1"/>
            </a:fontRef>
          </p:style>
          <p:txBody>
            <a:bodyPr wrap="none">
              <a:spAutoFit/>
            </a:bodyPr>
            <a:lstStyle>
              <a:lvl1pPr eaLnBrk="0" hangingPunct="0">
                <a:defRPr sz="4000">
                  <a:solidFill>
                    <a:srgbClr val="FFCC99"/>
                  </a:solidFill>
                  <a:latin typeface="Arial" charset="0"/>
                </a:defRPr>
              </a:lvl1pPr>
              <a:lvl2pPr marL="742950" indent="-285750" eaLnBrk="0" hangingPunct="0">
                <a:defRPr sz="4000">
                  <a:solidFill>
                    <a:srgbClr val="FFCC99"/>
                  </a:solidFill>
                  <a:latin typeface="Arial" charset="0"/>
                </a:defRPr>
              </a:lvl2pPr>
              <a:lvl3pPr marL="1143000" indent="-228600" eaLnBrk="0" hangingPunct="0">
                <a:defRPr sz="4000">
                  <a:solidFill>
                    <a:srgbClr val="FFCC99"/>
                  </a:solidFill>
                  <a:latin typeface="Arial" charset="0"/>
                </a:defRPr>
              </a:lvl3pPr>
              <a:lvl4pPr marL="1600200" indent="-228600" eaLnBrk="0" hangingPunct="0">
                <a:defRPr sz="4000">
                  <a:solidFill>
                    <a:srgbClr val="FFCC99"/>
                  </a:solidFill>
                  <a:latin typeface="Arial" charset="0"/>
                </a:defRPr>
              </a:lvl4pPr>
              <a:lvl5pPr marL="2057400" indent="-228600" eaLnBrk="0" hangingPunct="0">
                <a:defRPr sz="4000">
                  <a:solidFill>
                    <a:srgbClr val="FFCC99"/>
                  </a:solidFill>
                  <a:latin typeface="Arial" charset="0"/>
                </a:defRPr>
              </a:lvl5pPr>
              <a:lvl6pPr marL="2514600" indent="-228600" algn="ctr" eaLnBrk="0" fontAlgn="base" hangingPunct="0">
                <a:spcBef>
                  <a:spcPct val="0"/>
                </a:spcBef>
                <a:spcAft>
                  <a:spcPct val="0"/>
                </a:spcAft>
                <a:defRPr sz="4000">
                  <a:solidFill>
                    <a:srgbClr val="FFCC99"/>
                  </a:solidFill>
                  <a:latin typeface="Arial" charset="0"/>
                </a:defRPr>
              </a:lvl6pPr>
              <a:lvl7pPr marL="2971800" indent="-228600" algn="ctr" eaLnBrk="0" fontAlgn="base" hangingPunct="0">
                <a:spcBef>
                  <a:spcPct val="0"/>
                </a:spcBef>
                <a:spcAft>
                  <a:spcPct val="0"/>
                </a:spcAft>
                <a:defRPr sz="4000">
                  <a:solidFill>
                    <a:srgbClr val="FFCC99"/>
                  </a:solidFill>
                  <a:latin typeface="Arial" charset="0"/>
                </a:defRPr>
              </a:lvl7pPr>
              <a:lvl8pPr marL="3429000" indent="-228600" algn="ctr" eaLnBrk="0" fontAlgn="base" hangingPunct="0">
                <a:spcBef>
                  <a:spcPct val="0"/>
                </a:spcBef>
                <a:spcAft>
                  <a:spcPct val="0"/>
                </a:spcAft>
                <a:defRPr sz="4000">
                  <a:solidFill>
                    <a:srgbClr val="FFCC99"/>
                  </a:solidFill>
                  <a:latin typeface="Arial" charset="0"/>
                </a:defRPr>
              </a:lvl8pPr>
              <a:lvl9pPr marL="3886200" indent="-228600" algn="ctr" eaLnBrk="0" fontAlgn="base" hangingPunct="0">
                <a:spcBef>
                  <a:spcPct val="0"/>
                </a:spcBef>
                <a:spcAft>
                  <a:spcPct val="0"/>
                </a:spcAft>
                <a:defRPr sz="4000">
                  <a:solidFill>
                    <a:srgbClr val="FFCC99"/>
                  </a:solidFill>
                  <a:latin typeface="Arial" charset="0"/>
                </a:defRPr>
              </a:lvl9pPr>
            </a:lstStyle>
            <a:p>
              <a:pPr algn="ctr">
                <a:buFont typeface="Webdings" pitchFamily="18" charset="2"/>
                <a:buNone/>
                <a:defRPr/>
              </a:pPr>
              <a:r>
                <a:rPr lang="en-US" sz="1600" dirty="0" smtClean="0">
                  <a:solidFill>
                    <a:srgbClr val="000514"/>
                  </a:solidFill>
                </a:rPr>
                <a:t>Transitional</a:t>
              </a:r>
            </a:p>
          </p:txBody>
        </p:sp>
      </p:grpSp>
      <p:sp>
        <p:nvSpPr>
          <p:cNvPr id="170" name="Text Box 7"/>
          <p:cNvSpPr txBox="1">
            <a:spLocks noChangeArrowheads="1"/>
          </p:cNvSpPr>
          <p:nvPr/>
        </p:nvSpPr>
        <p:spPr bwMode="auto">
          <a:xfrm>
            <a:off x="2790825" y="3539332"/>
            <a:ext cx="1235018" cy="338554"/>
          </a:xfrm>
          <a:prstGeom prst="rect">
            <a:avLst/>
          </a:prstGeom>
          <a:ln/>
        </p:spPr>
        <p:style>
          <a:lnRef idx="0">
            <a:schemeClr val="accent4"/>
          </a:lnRef>
          <a:fillRef idx="3">
            <a:schemeClr val="accent4"/>
          </a:fillRef>
          <a:effectRef idx="3">
            <a:schemeClr val="accent4"/>
          </a:effectRef>
          <a:fontRef idx="minor">
            <a:schemeClr val="lt1"/>
          </a:fontRef>
        </p:style>
        <p:txBody>
          <a:bodyPr wrap="none">
            <a:spAutoFit/>
          </a:bodyPr>
          <a:lstStyle>
            <a:lvl1pPr eaLnBrk="0" hangingPunct="0">
              <a:defRPr sz="4000">
                <a:solidFill>
                  <a:srgbClr val="FFCC99"/>
                </a:solidFill>
                <a:latin typeface="Arial" charset="0"/>
              </a:defRPr>
            </a:lvl1pPr>
            <a:lvl2pPr marL="742950" indent="-285750" eaLnBrk="0" hangingPunct="0">
              <a:defRPr sz="4000">
                <a:solidFill>
                  <a:srgbClr val="FFCC99"/>
                </a:solidFill>
                <a:latin typeface="Arial" charset="0"/>
              </a:defRPr>
            </a:lvl2pPr>
            <a:lvl3pPr marL="1143000" indent="-228600" eaLnBrk="0" hangingPunct="0">
              <a:defRPr sz="4000">
                <a:solidFill>
                  <a:srgbClr val="FFCC99"/>
                </a:solidFill>
                <a:latin typeface="Arial" charset="0"/>
              </a:defRPr>
            </a:lvl3pPr>
            <a:lvl4pPr marL="1600200" indent="-228600" eaLnBrk="0" hangingPunct="0">
              <a:defRPr sz="4000">
                <a:solidFill>
                  <a:srgbClr val="FFCC99"/>
                </a:solidFill>
                <a:latin typeface="Arial" charset="0"/>
              </a:defRPr>
            </a:lvl4pPr>
            <a:lvl5pPr marL="2057400" indent="-228600" eaLnBrk="0" hangingPunct="0">
              <a:defRPr sz="4000">
                <a:solidFill>
                  <a:srgbClr val="FFCC99"/>
                </a:solidFill>
                <a:latin typeface="Arial" charset="0"/>
              </a:defRPr>
            </a:lvl5pPr>
            <a:lvl6pPr marL="2514600" indent="-228600" algn="ctr" eaLnBrk="0" fontAlgn="base" hangingPunct="0">
              <a:spcBef>
                <a:spcPct val="0"/>
              </a:spcBef>
              <a:spcAft>
                <a:spcPct val="0"/>
              </a:spcAft>
              <a:defRPr sz="4000">
                <a:solidFill>
                  <a:srgbClr val="FFCC99"/>
                </a:solidFill>
                <a:latin typeface="Arial" charset="0"/>
              </a:defRPr>
            </a:lvl6pPr>
            <a:lvl7pPr marL="2971800" indent="-228600" algn="ctr" eaLnBrk="0" fontAlgn="base" hangingPunct="0">
              <a:spcBef>
                <a:spcPct val="0"/>
              </a:spcBef>
              <a:spcAft>
                <a:spcPct val="0"/>
              </a:spcAft>
              <a:defRPr sz="4000">
                <a:solidFill>
                  <a:srgbClr val="FFCC99"/>
                </a:solidFill>
                <a:latin typeface="Arial" charset="0"/>
              </a:defRPr>
            </a:lvl7pPr>
            <a:lvl8pPr marL="3429000" indent="-228600" algn="ctr" eaLnBrk="0" fontAlgn="base" hangingPunct="0">
              <a:spcBef>
                <a:spcPct val="0"/>
              </a:spcBef>
              <a:spcAft>
                <a:spcPct val="0"/>
              </a:spcAft>
              <a:defRPr sz="4000">
                <a:solidFill>
                  <a:srgbClr val="FFCC99"/>
                </a:solidFill>
                <a:latin typeface="Arial" charset="0"/>
              </a:defRPr>
            </a:lvl8pPr>
            <a:lvl9pPr marL="3886200" indent="-228600" algn="ctr" eaLnBrk="0" fontAlgn="base" hangingPunct="0">
              <a:spcBef>
                <a:spcPct val="0"/>
              </a:spcBef>
              <a:spcAft>
                <a:spcPct val="0"/>
              </a:spcAft>
              <a:defRPr sz="4000">
                <a:solidFill>
                  <a:srgbClr val="FFCC99"/>
                </a:solidFill>
                <a:latin typeface="Arial" charset="0"/>
              </a:defRPr>
            </a:lvl9pPr>
          </a:lstStyle>
          <a:p>
            <a:pPr algn="ctr">
              <a:buFont typeface="Webdings" pitchFamily="18" charset="2"/>
              <a:buNone/>
              <a:defRPr/>
            </a:pPr>
            <a:r>
              <a:rPr lang="en-US" sz="1600" dirty="0" smtClean="0">
                <a:solidFill>
                  <a:srgbClr val="000514"/>
                </a:solidFill>
              </a:rPr>
              <a:t>Transitional</a:t>
            </a:r>
          </a:p>
        </p:txBody>
      </p:sp>
      <p:sp>
        <p:nvSpPr>
          <p:cNvPr id="33" name="Text Box 5" descr="COHOJUV1"/>
          <p:cNvSpPr txBox="1">
            <a:spLocks noChangeArrowheads="1"/>
          </p:cNvSpPr>
          <p:nvPr/>
        </p:nvSpPr>
        <p:spPr bwMode="auto">
          <a:xfrm>
            <a:off x="4444939" y="1176317"/>
            <a:ext cx="45745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FF99"/>
              </a:buClr>
              <a:buSzPct val="70000"/>
              <a:buFont typeface="Wingdings" pitchFamily="2" charset="2"/>
              <a:buChar char="l"/>
              <a:defRPr sz="2800">
                <a:solidFill>
                  <a:schemeClr val="tx1"/>
                </a:solidFill>
                <a:latin typeface="Arial" charset="0"/>
              </a:defRPr>
            </a:lvl1pPr>
            <a:lvl2pPr marL="742950" indent="-285750">
              <a:spcBef>
                <a:spcPct val="20000"/>
              </a:spcBef>
              <a:buClr>
                <a:schemeClr val="accent2"/>
              </a:buClr>
              <a:buSzPct val="70000"/>
              <a:buFont typeface="Wingdings" pitchFamily="2" charset="2"/>
              <a:buChar char="l"/>
              <a:defRPr sz="2400">
                <a:solidFill>
                  <a:srgbClr val="B9F1F5"/>
                </a:solidFill>
                <a:latin typeface="Arial" charset="0"/>
              </a:defRPr>
            </a:lvl2pPr>
            <a:lvl3pPr marL="1143000" indent="-228600">
              <a:spcBef>
                <a:spcPct val="20000"/>
              </a:spcBef>
              <a:buClr>
                <a:schemeClr val="folHlink"/>
              </a:buClr>
              <a:buSzPct val="70000"/>
              <a:buFont typeface="Wingdings" pitchFamily="2" charset="2"/>
              <a:buChar char="l"/>
              <a:defRPr sz="2000">
                <a:solidFill>
                  <a:srgbClr val="B9F1F5"/>
                </a:solidFill>
                <a:latin typeface="Arial" charset="0"/>
              </a:defRPr>
            </a:lvl3pPr>
            <a:lvl4pPr marL="1600200" indent="-228600">
              <a:spcBef>
                <a:spcPct val="20000"/>
              </a:spcBef>
              <a:buClr>
                <a:schemeClr val="tx1"/>
              </a:buClr>
              <a:buSzPct val="70000"/>
              <a:buFont typeface="Wingdings" pitchFamily="2" charset="2"/>
              <a:buChar char="l"/>
              <a:defRPr sz="2000">
                <a:solidFill>
                  <a:srgbClr val="B9F1F5"/>
                </a:solidFill>
                <a:latin typeface="Arial" charset="0"/>
              </a:defRPr>
            </a:lvl4pPr>
            <a:lvl5pPr marL="2057400" indent="-228600">
              <a:spcBef>
                <a:spcPct val="20000"/>
              </a:spcBef>
              <a:buClr>
                <a:schemeClr val="tx1"/>
              </a:buClr>
              <a:buSzPct val="70000"/>
              <a:buFont typeface="Wingdings" pitchFamily="2" charset="2"/>
              <a:buChar char="l"/>
              <a:defRPr sz="2000">
                <a:solidFill>
                  <a:srgbClr val="B9F1F5"/>
                </a:solidFill>
                <a:latin typeface="Arial" charset="0"/>
              </a:defRPr>
            </a:lvl5pPr>
            <a:lvl6pPr marL="25146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6pPr>
            <a:lvl7pPr marL="29718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7pPr>
            <a:lvl8pPr marL="34290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8pPr>
            <a:lvl9pPr marL="3886200" indent="-228600" eaLnBrk="0" fontAlgn="base" hangingPunct="0">
              <a:spcBef>
                <a:spcPct val="20000"/>
              </a:spcBef>
              <a:spcAft>
                <a:spcPct val="0"/>
              </a:spcAft>
              <a:buClr>
                <a:schemeClr val="tx1"/>
              </a:buClr>
              <a:buSzPct val="70000"/>
              <a:buFont typeface="Wingdings" pitchFamily="2" charset="2"/>
              <a:buChar char="l"/>
              <a:defRPr sz="2000">
                <a:solidFill>
                  <a:srgbClr val="B9F1F5"/>
                </a:solidFill>
                <a:latin typeface="Arial" charset="0"/>
              </a:defRPr>
            </a:lvl9pPr>
          </a:lstStyle>
          <a:p>
            <a:pPr algn="ctr" eaLnBrk="1" hangingPunct="1">
              <a:spcBef>
                <a:spcPct val="0"/>
              </a:spcBef>
              <a:buClrTx/>
              <a:buSzTx/>
              <a:buFontTx/>
              <a:buNone/>
            </a:pPr>
            <a:r>
              <a:rPr lang="en-US" altLang="en-US" sz="2000" dirty="0" smtClean="0">
                <a:solidFill>
                  <a:srgbClr val="000514"/>
                </a:solidFill>
              </a:rPr>
              <a:t>Dominant flow regime 2070-2099</a:t>
            </a:r>
            <a:endParaRPr lang="en-US" altLang="en-US" sz="2000" dirty="0">
              <a:solidFill>
                <a:srgbClr val="000514"/>
              </a:solidFill>
            </a:endParaRPr>
          </a:p>
        </p:txBody>
      </p:sp>
      <p:sp>
        <p:nvSpPr>
          <p:cNvPr id="34" name="TextBox 33"/>
          <p:cNvSpPr txBox="1"/>
          <p:nvPr/>
        </p:nvSpPr>
        <p:spPr>
          <a:xfrm>
            <a:off x="1405306" y="5588863"/>
            <a:ext cx="6834188" cy="646331"/>
          </a:xfrm>
          <a:prstGeom prst="rect">
            <a:avLst/>
          </a:prstGeom>
          <a:solidFill>
            <a:schemeClr val="accent4">
              <a:lumMod val="40000"/>
              <a:lumOff val="60000"/>
            </a:schemeClr>
          </a:solidFill>
          <a:ln>
            <a:solidFill>
              <a:schemeClr val="tx1"/>
            </a:solidFill>
          </a:ln>
        </p:spPr>
        <p:txBody>
          <a:bodyPr wrap="square" rtlCol="0">
            <a:spAutoFit/>
          </a:bodyPr>
          <a:lstStyle/>
          <a:p>
            <a:pPr algn="ctr"/>
            <a:r>
              <a:rPr lang="en-US" b="1" dirty="0" smtClean="0"/>
              <a:t>Changes to flow regimes could have severe effects on egg and fry survival and water availability in summer.</a:t>
            </a:r>
            <a:endParaRPr lang="en-US" b="1" dirty="0" smtClean="0"/>
          </a:p>
        </p:txBody>
      </p:sp>
    </p:spTree>
    <p:extLst>
      <p:ext uri="{BB962C8B-B14F-4D97-AF65-F5344CB8AC3E}">
        <p14:creationId xmlns:p14="http://schemas.microsoft.com/office/powerpoint/2010/main" val="3449038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314325" y="1690689"/>
            <a:ext cx="8515350" cy="4351338"/>
          </a:xfrm>
        </p:spPr>
        <p:txBody>
          <a:bodyPr>
            <a:normAutofit/>
          </a:bodyPr>
          <a:lstStyle/>
          <a:p>
            <a:r>
              <a:rPr lang="en-US" dirty="0" smtClean="0"/>
              <a:t>Observed relationships between high temperature and:</a:t>
            </a:r>
          </a:p>
          <a:p>
            <a:pPr lvl="1"/>
            <a:r>
              <a:rPr lang="en-US" dirty="0" smtClean="0"/>
              <a:t>Slowed migration rates</a:t>
            </a:r>
          </a:p>
          <a:p>
            <a:pPr lvl="1"/>
            <a:r>
              <a:rPr lang="en-US" dirty="0" smtClean="0"/>
              <a:t>Migration mortality</a:t>
            </a:r>
          </a:p>
          <a:p>
            <a:pPr lvl="1"/>
            <a:r>
              <a:rPr lang="en-US" dirty="0" smtClean="0"/>
              <a:t>Prespawn mortality on spawning grounds</a:t>
            </a:r>
          </a:p>
          <a:p>
            <a:pPr lvl="1"/>
            <a:r>
              <a:rPr lang="en-US" dirty="0" smtClean="0"/>
              <a:t>Increased hybridization in trout</a:t>
            </a:r>
          </a:p>
          <a:p>
            <a:r>
              <a:rPr lang="en-US" dirty="0" smtClean="0"/>
              <a:t>Response to temperature depends on species and timing of life-history events</a:t>
            </a:r>
          </a:p>
          <a:p>
            <a:r>
              <a:rPr lang="en-US" dirty="0" smtClean="0"/>
              <a:t>Thermal refuges critical (migration, spawning grounds)</a:t>
            </a:r>
          </a:p>
          <a:p>
            <a:r>
              <a:rPr lang="en-US" dirty="0" smtClean="0"/>
              <a:t>Mortality during migration and prespawn period predicted to increase</a:t>
            </a:r>
          </a:p>
          <a:p>
            <a:endParaRPr lang="en-US" dirty="0" smtClean="0"/>
          </a:p>
          <a:p>
            <a:endParaRPr lang="en-US" dirty="0" smtClean="0"/>
          </a:p>
          <a:p>
            <a:pPr lvl="1"/>
            <a:endParaRPr lang="en-US" dirty="0" smtClean="0"/>
          </a:p>
          <a:p>
            <a:endParaRPr lang="en-US" dirty="0" smtClean="0"/>
          </a:p>
          <a:p>
            <a:pPr lvl="1"/>
            <a:endParaRPr lang="en-US" dirty="0"/>
          </a:p>
        </p:txBody>
      </p:sp>
    </p:spTree>
    <p:extLst>
      <p:ext uri="{BB962C8B-B14F-4D97-AF65-F5344CB8AC3E}">
        <p14:creationId xmlns:p14="http://schemas.microsoft.com/office/powerpoint/2010/main" val="16936029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Thinking ahead: climate resiliency</a:t>
            </a:r>
            <a:endParaRPr lang="en-US" dirty="0"/>
          </a:p>
        </p:txBody>
      </p:sp>
      <p:sp>
        <p:nvSpPr>
          <p:cNvPr id="3" name="Content Placeholder 2"/>
          <p:cNvSpPr>
            <a:spLocks noGrp="1"/>
          </p:cNvSpPr>
          <p:nvPr>
            <p:ph idx="1"/>
          </p:nvPr>
        </p:nvSpPr>
        <p:spPr>
          <a:xfrm>
            <a:off x="628650" y="1524066"/>
            <a:ext cx="8242976" cy="5119925"/>
          </a:xfrm>
        </p:spPr>
        <p:txBody>
          <a:bodyPr>
            <a:normAutofit/>
          </a:bodyPr>
          <a:lstStyle/>
          <a:p>
            <a:r>
              <a:rPr lang="en-US" dirty="0" smtClean="0"/>
              <a:t>Maintain thermally suitable habitat </a:t>
            </a:r>
          </a:p>
          <a:p>
            <a:pPr lvl="1"/>
            <a:r>
              <a:rPr lang="en-US" dirty="0" smtClean="0"/>
              <a:t>Considerations for all life stages</a:t>
            </a:r>
          </a:p>
          <a:p>
            <a:pPr lvl="1"/>
            <a:r>
              <a:rPr lang="en-US" dirty="0" smtClean="0"/>
              <a:t>Dam </a:t>
            </a:r>
            <a:r>
              <a:rPr lang="en-US" dirty="0"/>
              <a:t>operations: maintain </a:t>
            </a:r>
            <a:r>
              <a:rPr lang="en-US" dirty="0" smtClean="0"/>
              <a:t>adequate flow </a:t>
            </a:r>
            <a:r>
              <a:rPr lang="en-US" dirty="0"/>
              <a:t>during hottest </a:t>
            </a:r>
            <a:r>
              <a:rPr lang="en-US" dirty="0" smtClean="0"/>
              <a:t>times</a:t>
            </a:r>
          </a:p>
          <a:p>
            <a:pPr lvl="1"/>
            <a:r>
              <a:rPr lang="en-US" dirty="0"/>
              <a:t>Targeted restoration in tributaries</a:t>
            </a:r>
          </a:p>
          <a:p>
            <a:pPr lvl="1"/>
            <a:r>
              <a:rPr lang="en-US" dirty="0" smtClean="0"/>
              <a:t>Protect large habitats, maintain connectivity</a:t>
            </a:r>
            <a:endParaRPr lang="en-US" dirty="0"/>
          </a:p>
          <a:p>
            <a:r>
              <a:rPr lang="en-US" dirty="0"/>
              <a:t>Improve adaptive fisheries management</a:t>
            </a:r>
          </a:p>
          <a:p>
            <a:pPr lvl="1"/>
            <a:r>
              <a:rPr lang="en-US" dirty="0"/>
              <a:t>Limit fisheries in thermal refuges </a:t>
            </a:r>
          </a:p>
          <a:p>
            <a:pPr lvl="1"/>
            <a:r>
              <a:rPr lang="en-US" dirty="0"/>
              <a:t>Anticipate hot stream </a:t>
            </a:r>
            <a:r>
              <a:rPr lang="en-US" dirty="0" smtClean="0"/>
              <a:t>temperatures before they occur</a:t>
            </a:r>
            <a:endParaRPr lang="en-US" dirty="0"/>
          </a:p>
          <a:p>
            <a:r>
              <a:rPr lang="en-US" dirty="0" smtClean="0"/>
              <a:t>Consider alternative </a:t>
            </a:r>
            <a:r>
              <a:rPr lang="en-US" dirty="0"/>
              <a:t>actions </a:t>
            </a:r>
            <a:endParaRPr lang="en-US" dirty="0" smtClean="0"/>
          </a:p>
          <a:p>
            <a:pPr lvl="1"/>
            <a:r>
              <a:rPr lang="en-US" dirty="0" smtClean="0"/>
              <a:t>Transporting adults</a:t>
            </a:r>
          </a:p>
          <a:p>
            <a:pPr lvl="1"/>
            <a:r>
              <a:rPr lang="en-US" dirty="0" smtClean="0"/>
              <a:t>Managing for non-natives</a:t>
            </a:r>
            <a:endParaRPr lang="en-US" dirty="0"/>
          </a:p>
          <a:p>
            <a:pPr marL="457200" lvl="1" indent="0">
              <a:buNone/>
            </a:pPr>
            <a:endParaRPr lang="en-US" dirty="0" smtClean="0"/>
          </a:p>
          <a:p>
            <a:pPr lvl="1"/>
            <a:endParaRPr lang="en-US" dirty="0" smtClean="0"/>
          </a:p>
          <a:p>
            <a:endParaRPr lang="en-US" dirty="0" smtClean="0"/>
          </a:p>
          <a:p>
            <a:pPr lvl="1"/>
            <a:endParaRPr lang="en-US" dirty="0"/>
          </a:p>
        </p:txBody>
      </p:sp>
    </p:spTree>
    <p:extLst>
      <p:ext uri="{BB962C8B-B14F-4D97-AF65-F5344CB8AC3E}">
        <p14:creationId xmlns:p14="http://schemas.microsoft.com/office/powerpoint/2010/main" val="244590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Salmon and trout: cold water species</a:t>
            </a:r>
            <a:endParaRPr lang="en-US" sz="4000" dirty="0"/>
          </a:p>
        </p:txBody>
      </p:sp>
      <p:sp>
        <p:nvSpPr>
          <p:cNvPr id="3" name="Content Placeholder 2"/>
          <p:cNvSpPr>
            <a:spLocks noGrp="1"/>
          </p:cNvSpPr>
          <p:nvPr>
            <p:ph idx="1"/>
          </p:nvPr>
        </p:nvSpPr>
        <p:spPr>
          <a:xfrm>
            <a:off x="628650" y="1592161"/>
            <a:ext cx="7886700" cy="4351338"/>
          </a:xfrm>
        </p:spPr>
        <p:txBody>
          <a:bodyPr>
            <a:normAutofit/>
          </a:bodyPr>
          <a:lstStyle/>
          <a:p>
            <a:r>
              <a:rPr lang="en-US" dirty="0"/>
              <a:t>Climate predictions:</a:t>
            </a:r>
          </a:p>
          <a:p>
            <a:pPr lvl="1"/>
            <a:r>
              <a:rPr lang="en-US" dirty="0"/>
              <a:t>Increased summer temperatures</a:t>
            </a:r>
          </a:p>
          <a:p>
            <a:pPr lvl="1"/>
            <a:r>
              <a:rPr lang="en-US" dirty="0"/>
              <a:t>Less water available in </a:t>
            </a:r>
            <a:r>
              <a:rPr lang="en-US" dirty="0" smtClean="0"/>
              <a:t>summer (decreased snowmelt)</a:t>
            </a:r>
          </a:p>
          <a:p>
            <a:r>
              <a:rPr lang="en-US" dirty="0" smtClean="0"/>
              <a:t>Negative </a:t>
            </a:r>
            <a:r>
              <a:rPr lang="en-US" dirty="0"/>
              <a:t>effects of warm water</a:t>
            </a:r>
            <a:r>
              <a:rPr lang="en-US" dirty="0" smtClean="0"/>
              <a:t>:</a:t>
            </a:r>
          </a:p>
          <a:p>
            <a:pPr lvl="1"/>
            <a:r>
              <a:rPr lang="en-US" dirty="0" smtClean="0"/>
              <a:t>Thermal barriers to migration </a:t>
            </a:r>
          </a:p>
          <a:p>
            <a:pPr lvl="1"/>
            <a:r>
              <a:rPr lang="en-US" dirty="0" smtClean="0"/>
              <a:t> Disease susceptibility</a:t>
            </a:r>
          </a:p>
          <a:p>
            <a:pPr lvl="1"/>
            <a:r>
              <a:rPr lang="en-US" dirty="0" smtClean="0"/>
              <a:t>Physiological stress</a:t>
            </a:r>
          </a:p>
          <a:p>
            <a:pPr lvl="1"/>
            <a:r>
              <a:rPr lang="en-US" dirty="0" smtClean="0"/>
              <a:t>Competitive disadvantages</a:t>
            </a:r>
            <a:endParaRPr lang="en-US" dirty="0"/>
          </a:p>
        </p:txBody>
      </p:sp>
      <p:pic>
        <p:nvPicPr>
          <p:cNvPr id="10244" name="Picture 4" descr="Image result for salmon trout cold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190" y="3767830"/>
            <a:ext cx="3765346" cy="2505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8517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051" y="337263"/>
            <a:ext cx="7886700" cy="994172"/>
          </a:xfrm>
        </p:spPr>
        <p:txBody>
          <a:bodyPr>
            <a:normAutofit/>
          </a:bodyPr>
          <a:lstStyle/>
          <a:p>
            <a:r>
              <a:rPr lang="en-US" sz="4000" dirty="0"/>
              <a:t>Salmon life cycle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6529" y="1096830"/>
            <a:ext cx="6154602" cy="4632449"/>
          </a:xfrm>
        </p:spPr>
      </p:pic>
      <p:sp>
        <p:nvSpPr>
          <p:cNvPr id="12" name="Rectangle 11"/>
          <p:cNvSpPr/>
          <p:nvPr/>
        </p:nvSpPr>
        <p:spPr>
          <a:xfrm>
            <a:off x="354990" y="2712322"/>
            <a:ext cx="828675" cy="182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7" name="Group 16"/>
          <p:cNvGrpSpPr/>
          <p:nvPr/>
        </p:nvGrpSpPr>
        <p:grpSpPr>
          <a:xfrm>
            <a:off x="243249" y="1096830"/>
            <a:ext cx="5586076" cy="4569712"/>
            <a:chOff x="2792615" y="489239"/>
            <a:chExt cx="6220533" cy="5785384"/>
          </a:xfrm>
        </p:grpSpPr>
        <p:sp>
          <p:nvSpPr>
            <p:cNvPr id="6" name="Rectangle 5"/>
            <p:cNvSpPr/>
            <p:nvPr/>
          </p:nvSpPr>
          <p:spPr>
            <a:xfrm>
              <a:off x="7475036" y="5276544"/>
              <a:ext cx="1419225" cy="976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4567236" y="489239"/>
              <a:ext cx="1355837" cy="934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2792615" y="5374510"/>
              <a:ext cx="1500337" cy="900113"/>
            </a:xfrm>
            <a:custGeom>
              <a:avLst/>
              <a:gdLst>
                <a:gd name="connsiteX0" fmla="*/ 114300 w 1371600"/>
                <a:gd name="connsiteY0" fmla="*/ 28575 h 771525"/>
                <a:gd name="connsiteX1" fmla="*/ 952500 w 1371600"/>
                <a:gd name="connsiteY1" fmla="*/ 0 h 771525"/>
                <a:gd name="connsiteX2" fmla="*/ 1371600 w 1371600"/>
                <a:gd name="connsiteY2" fmla="*/ 533400 h 771525"/>
                <a:gd name="connsiteX3" fmla="*/ 1362075 w 1371600"/>
                <a:gd name="connsiteY3" fmla="*/ 695325 h 771525"/>
                <a:gd name="connsiteX4" fmla="*/ 0 w 1371600"/>
                <a:gd name="connsiteY4" fmla="*/ 771525 h 771525"/>
                <a:gd name="connsiteX5" fmla="*/ 114300 w 1371600"/>
                <a:gd name="connsiteY5" fmla="*/ 28575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0" h="771525">
                  <a:moveTo>
                    <a:pt x="114300" y="28575"/>
                  </a:moveTo>
                  <a:lnTo>
                    <a:pt x="952500" y="0"/>
                  </a:lnTo>
                  <a:lnTo>
                    <a:pt x="1371600" y="533400"/>
                  </a:lnTo>
                  <a:lnTo>
                    <a:pt x="1362075" y="695325"/>
                  </a:lnTo>
                  <a:lnTo>
                    <a:pt x="0" y="771525"/>
                  </a:lnTo>
                  <a:lnTo>
                    <a:pt x="114300" y="28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reeform 9"/>
            <p:cNvSpPr/>
            <p:nvPr/>
          </p:nvSpPr>
          <p:spPr>
            <a:xfrm>
              <a:off x="5923073" y="720716"/>
              <a:ext cx="1257300" cy="666750"/>
            </a:xfrm>
            <a:custGeom>
              <a:avLst/>
              <a:gdLst>
                <a:gd name="connsiteX0" fmla="*/ 19050 w 1257300"/>
                <a:gd name="connsiteY0" fmla="*/ 0 h 666750"/>
                <a:gd name="connsiteX1" fmla="*/ 0 w 1257300"/>
                <a:gd name="connsiteY1" fmla="*/ 666750 h 666750"/>
                <a:gd name="connsiteX2" fmla="*/ 257175 w 1257300"/>
                <a:gd name="connsiteY2" fmla="*/ 638175 h 666750"/>
                <a:gd name="connsiteX3" fmla="*/ 285750 w 1257300"/>
                <a:gd name="connsiteY3" fmla="*/ 257175 h 666750"/>
                <a:gd name="connsiteX4" fmla="*/ 1247775 w 1257300"/>
                <a:gd name="connsiteY4" fmla="*/ 228600 h 666750"/>
                <a:gd name="connsiteX5" fmla="*/ 1257300 w 1257300"/>
                <a:gd name="connsiteY5" fmla="*/ 38100 h 666750"/>
                <a:gd name="connsiteX6" fmla="*/ 19050 w 1257300"/>
                <a:gd name="connsiteY6"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7300" h="666750">
                  <a:moveTo>
                    <a:pt x="19050" y="0"/>
                  </a:moveTo>
                  <a:lnTo>
                    <a:pt x="0" y="666750"/>
                  </a:lnTo>
                  <a:lnTo>
                    <a:pt x="257175" y="638175"/>
                  </a:lnTo>
                  <a:lnTo>
                    <a:pt x="285750" y="257175"/>
                  </a:lnTo>
                  <a:lnTo>
                    <a:pt x="1247775" y="228600"/>
                  </a:lnTo>
                  <a:lnTo>
                    <a:pt x="1257300" y="38100"/>
                  </a:lnTo>
                  <a:lnTo>
                    <a:pt x="1905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a:off x="6018145" y="677286"/>
              <a:ext cx="1104900" cy="242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4595723" y="6021929"/>
              <a:ext cx="1511575" cy="20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p:nvSpPr>
          <p:spPr>
            <a:xfrm>
              <a:off x="7617736" y="5018090"/>
              <a:ext cx="1395412" cy="352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8" name="Rounded Rectangle 17"/>
          <p:cNvSpPr/>
          <p:nvPr/>
        </p:nvSpPr>
        <p:spPr>
          <a:xfrm>
            <a:off x="1157591" y="4095345"/>
            <a:ext cx="3290501" cy="1571197"/>
          </a:xfrm>
          <a:prstGeom prst="roundRect">
            <a:avLst/>
          </a:prstGeom>
          <a:solidFill>
            <a:schemeClr val="accent1">
              <a:alpha val="2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p:cNvSpPr txBox="1"/>
          <p:nvPr/>
        </p:nvSpPr>
        <p:spPr>
          <a:xfrm>
            <a:off x="1768872" y="5782949"/>
            <a:ext cx="4407745" cy="707886"/>
          </a:xfrm>
          <a:prstGeom prst="rect">
            <a:avLst/>
          </a:prstGeom>
          <a:noFill/>
        </p:spPr>
        <p:txBody>
          <a:bodyPr wrap="none" rtlCol="0">
            <a:spAutoFit/>
          </a:bodyPr>
          <a:lstStyle/>
          <a:p>
            <a:r>
              <a:rPr lang="en-US" sz="2000" dirty="0" smtClean="0"/>
              <a:t>Salmon: 1-7 </a:t>
            </a:r>
            <a:r>
              <a:rPr lang="en-US" sz="2000" dirty="0"/>
              <a:t>years in </a:t>
            </a:r>
            <a:r>
              <a:rPr lang="en-US" sz="2000" dirty="0" smtClean="0"/>
              <a:t>ocean</a:t>
            </a:r>
          </a:p>
          <a:p>
            <a:r>
              <a:rPr lang="en-US" sz="2000" dirty="0" smtClean="0"/>
              <a:t>Native trout: migrate within river system</a:t>
            </a:r>
            <a:endParaRPr lang="en-US" sz="2000" dirty="0"/>
          </a:p>
        </p:txBody>
      </p:sp>
      <p:sp>
        <p:nvSpPr>
          <p:cNvPr id="20" name="Freeform 19"/>
          <p:cNvSpPr/>
          <p:nvPr/>
        </p:nvSpPr>
        <p:spPr>
          <a:xfrm>
            <a:off x="410051" y="1888706"/>
            <a:ext cx="1547229" cy="587976"/>
          </a:xfrm>
          <a:custGeom>
            <a:avLst/>
            <a:gdLst>
              <a:gd name="connsiteX0" fmla="*/ 0 w 952500"/>
              <a:gd name="connsiteY0" fmla="*/ 0 h 695325"/>
              <a:gd name="connsiteX1" fmla="*/ 9525 w 952500"/>
              <a:gd name="connsiteY1" fmla="*/ 657225 h 695325"/>
              <a:gd name="connsiteX2" fmla="*/ 952500 w 952500"/>
              <a:gd name="connsiteY2" fmla="*/ 695325 h 695325"/>
              <a:gd name="connsiteX3" fmla="*/ 904875 w 952500"/>
              <a:gd name="connsiteY3" fmla="*/ 257175 h 695325"/>
              <a:gd name="connsiteX4" fmla="*/ 695325 w 952500"/>
              <a:gd name="connsiteY4" fmla="*/ 38100 h 695325"/>
              <a:gd name="connsiteX5" fmla="*/ 0 w 952500"/>
              <a:gd name="connsiteY5"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0" h="695325">
                <a:moveTo>
                  <a:pt x="0" y="0"/>
                </a:moveTo>
                <a:lnTo>
                  <a:pt x="9525" y="657225"/>
                </a:lnTo>
                <a:lnTo>
                  <a:pt x="952500" y="695325"/>
                </a:lnTo>
                <a:lnTo>
                  <a:pt x="904875" y="257175"/>
                </a:lnTo>
                <a:lnTo>
                  <a:pt x="695325" y="381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p:cNvSpPr/>
          <p:nvPr/>
        </p:nvSpPr>
        <p:spPr>
          <a:xfrm>
            <a:off x="4788053" y="1632856"/>
            <a:ext cx="1225960" cy="332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p:cNvSpPr txBox="1"/>
          <p:nvPr/>
        </p:nvSpPr>
        <p:spPr>
          <a:xfrm>
            <a:off x="6702357" y="3772179"/>
            <a:ext cx="2046138" cy="707886"/>
          </a:xfrm>
          <a:prstGeom prst="rect">
            <a:avLst/>
          </a:prstGeom>
          <a:solidFill>
            <a:schemeClr val="accent4">
              <a:lumMod val="40000"/>
              <a:lumOff val="60000"/>
            </a:schemeClr>
          </a:solidFill>
          <a:ln>
            <a:solidFill>
              <a:schemeClr val="tx1"/>
            </a:solidFill>
          </a:ln>
        </p:spPr>
        <p:txBody>
          <a:bodyPr wrap="none" rtlCol="0">
            <a:spAutoFit/>
          </a:bodyPr>
          <a:lstStyle/>
          <a:p>
            <a:r>
              <a:rPr lang="en-US" sz="2000" dirty="0" smtClean="0"/>
              <a:t>Migration rate</a:t>
            </a:r>
          </a:p>
          <a:p>
            <a:r>
              <a:rPr lang="en-US" sz="2000" dirty="0" smtClean="0"/>
              <a:t>Migration success</a:t>
            </a:r>
            <a:endParaRPr lang="en-US" sz="2000" dirty="0"/>
          </a:p>
        </p:txBody>
      </p:sp>
      <p:sp>
        <p:nvSpPr>
          <p:cNvPr id="22" name="TextBox 21"/>
          <p:cNvSpPr txBox="1"/>
          <p:nvPr/>
        </p:nvSpPr>
        <p:spPr>
          <a:xfrm>
            <a:off x="6564653" y="2495772"/>
            <a:ext cx="2221827" cy="400110"/>
          </a:xfrm>
          <a:prstGeom prst="rect">
            <a:avLst/>
          </a:prstGeom>
          <a:solidFill>
            <a:schemeClr val="accent4">
              <a:lumMod val="40000"/>
              <a:lumOff val="60000"/>
            </a:schemeClr>
          </a:solidFill>
          <a:ln>
            <a:solidFill>
              <a:schemeClr val="tx1"/>
            </a:solidFill>
          </a:ln>
        </p:spPr>
        <p:txBody>
          <a:bodyPr wrap="none" rtlCol="0">
            <a:spAutoFit/>
          </a:bodyPr>
          <a:lstStyle/>
          <a:p>
            <a:r>
              <a:rPr lang="en-US" sz="2000" dirty="0" smtClean="0"/>
              <a:t>Prespawn mortality</a:t>
            </a:r>
            <a:endParaRPr lang="en-US" sz="2000" dirty="0"/>
          </a:p>
        </p:txBody>
      </p:sp>
      <p:cxnSp>
        <p:nvCxnSpPr>
          <p:cNvPr id="9" name="Straight Arrow Connector 8"/>
          <p:cNvCxnSpPr/>
          <p:nvPr/>
        </p:nvCxnSpPr>
        <p:spPr>
          <a:xfrm flipH="1">
            <a:off x="5553157" y="4095344"/>
            <a:ext cx="1011496"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5553157" y="2679700"/>
            <a:ext cx="797974" cy="738"/>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542942" y="1921574"/>
            <a:ext cx="828675" cy="182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6078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3"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clark fork and columbia river"/>
          <p:cNvPicPr>
            <a:picLocks noChangeAspect="1" noChangeArrowheads="1"/>
          </p:cNvPicPr>
          <p:nvPr/>
        </p:nvPicPr>
        <p:blipFill rotWithShape="1">
          <a:blip r:embed="rId2">
            <a:extLst>
              <a:ext uri="{28A0092B-C50C-407E-A947-70E740481C1C}">
                <a14:useLocalDpi xmlns:a14="http://schemas.microsoft.com/office/drawing/2010/main" val="0"/>
              </a:ext>
            </a:extLst>
          </a:blip>
          <a:srcRect l="1362" t="2309" r="973" b="7082"/>
          <a:stretch/>
        </p:blipFill>
        <p:spPr bwMode="auto">
          <a:xfrm>
            <a:off x="2120629" y="260216"/>
            <a:ext cx="5711072" cy="632541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
          <p:cNvSpPr/>
          <p:nvPr/>
        </p:nvSpPr>
        <p:spPr>
          <a:xfrm>
            <a:off x="2451371" y="2878931"/>
            <a:ext cx="1942036" cy="1372055"/>
          </a:xfrm>
          <a:custGeom>
            <a:avLst/>
            <a:gdLst>
              <a:gd name="connsiteX0" fmla="*/ 0 w 1614368"/>
              <a:gd name="connsiteY0" fmla="*/ 800100 h 1162273"/>
              <a:gd name="connsiteX1" fmla="*/ 85725 w 1614368"/>
              <a:gd name="connsiteY1" fmla="*/ 819150 h 1162273"/>
              <a:gd name="connsiteX2" fmla="*/ 238125 w 1614368"/>
              <a:gd name="connsiteY2" fmla="*/ 857250 h 1162273"/>
              <a:gd name="connsiteX3" fmla="*/ 352425 w 1614368"/>
              <a:gd name="connsiteY3" fmla="*/ 904875 h 1162273"/>
              <a:gd name="connsiteX4" fmla="*/ 409575 w 1614368"/>
              <a:gd name="connsiteY4" fmla="*/ 942975 h 1162273"/>
              <a:gd name="connsiteX5" fmla="*/ 419100 w 1614368"/>
              <a:gd name="connsiteY5" fmla="*/ 990600 h 1162273"/>
              <a:gd name="connsiteX6" fmla="*/ 419100 w 1614368"/>
              <a:gd name="connsiteY6" fmla="*/ 1104900 h 1162273"/>
              <a:gd name="connsiteX7" fmla="*/ 438150 w 1614368"/>
              <a:gd name="connsiteY7" fmla="*/ 1114425 h 1162273"/>
              <a:gd name="connsiteX8" fmla="*/ 523875 w 1614368"/>
              <a:gd name="connsiteY8" fmla="*/ 1162050 h 1162273"/>
              <a:gd name="connsiteX9" fmla="*/ 657225 w 1614368"/>
              <a:gd name="connsiteY9" fmla="*/ 1133475 h 1162273"/>
              <a:gd name="connsiteX10" fmla="*/ 781050 w 1614368"/>
              <a:gd name="connsiteY10" fmla="*/ 1104900 h 1162273"/>
              <a:gd name="connsiteX11" fmla="*/ 952500 w 1614368"/>
              <a:gd name="connsiteY11" fmla="*/ 1123950 h 1162273"/>
              <a:gd name="connsiteX12" fmla="*/ 1019175 w 1614368"/>
              <a:gd name="connsiteY12" fmla="*/ 1133475 h 1162273"/>
              <a:gd name="connsiteX13" fmla="*/ 1104900 w 1614368"/>
              <a:gd name="connsiteY13" fmla="*/ 1104900 h 1162273"/>
              <a:gd name="connsiteX14" fmla="*/ 1323975 w 1614368"/>
              <a:gd name="connsiteY14" fmla="*/ 1076325 h 1162273"/>
              <a:gd name="connsiteX15" fmla="*/ 1457325 w 1614368"/>
              <a:gd name="connsiteY15" fmla="*/ 1000125 h 1162273"/>
              <a:gd name="connsiteX16" fmla="*/ 1552575 w 1614368"/>
              <a:gd name="connsiteY16" fmla="*/ 990600 h 1162273"/>
              <a:gd name="connsiteX17" fmla="*/ 1600200 w 1614368"/>
              <a:gd name="connsiteY17" fmla="*/ 923925 h 1162273"/>
              <a:gd name="connsiteX18" fmla="*/ 1609725 w 1614368"/>
              <a:gd name="connsiteY18" fmla="*/ 895350 h 1162273"/>
              <a:gd name="connsiteX19" fmla="*/ 1533525 w 1614368"/>
              <a:gd name="connsiteY19" fmla="*/ 838200 h 1162273"/>
              <a:gd name="connsiteX20" fmla="*/ 1495425 w 1614368"/>
              <a:gd name="connsiteY20" fmla="*/ 800100 h 1162273"/>
              <a:gd name="connsiteX21" fmla="*/ 1466850 w 1614368"/>
              <a:gd name="connsiteY21" fmla="*/ 676275 h 1162273"/>
              <a:gd name="connsiteX22" fmla="*/ 1381125 w 1614368"/>
              <a:gd name="connsiteY22" fmla="*/ 666750 h 1162273"/>
              <a:gd name="connsiteX23" fmla="*/ 1323975 w 1614368"/>
              <a:gd name="connsiteY23" fmla="*/ 657225 h 1162273"/>
              <a:gd name="connsiteX24" fmla="*/ 1276350 w 1614368"/>
              <a:gd name="connsiteY24" fmla="*/ 571500 h 1162273"/>
              <a:gd name="connsiteX25" fmla="*/ 1247775 w 1614368"/>
              <a:gd name="connsiteY25" fmla="*/ 390525 h 1162273"/>
              <a:gd name="connsiteX26" fmla="*/ 1200150 w 1614368"/>
              <a:gd name="connsiteY26" fmla="*/ 247650 h 1162273"/>
              <a:gd name="connsiteX27" fmla="*/ 1209675 w 1614368"/>
              <a:gd name="connsiteY27" fmla="*/ 190500 h 1162273"/>
              <a:gd name="connsiteX28" fmla="*/ 1276350 w 1614368"/>
              <a:gd name="connsiteY28" fmla="*/ 114300 h 1162273"/>
              <a:gd name="connsiteX29" fmla="*/ 1333500 w 1614368"/>
              <a:gd name="connsiteY29" fmla="*/ 66675 h 1162273"/>
              <a:gd name="connsiteX30" fmla="*/ 1400175 w 1614368"/>
              <a:gd name="connsiteY30" fmla="*/ 0 h 116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14368" h="1162273">
                <a:moveTo>
                  <a:pt x="0" y="800100"/>
                </a:moveTo>
                <a:cubicBezTo>
                  <a:pt x="23019" y="804862"/>
                  <a:pt x="46038" y="809625"/>
                  <a:pt x="85725" y="819150"/>
                </a:cubicBezTo>
                <a:cubicBezTo>
                  <a:pt x="125413" y="828675"/>
                  <a:pt x="193675" y="842963"/>
                  <a:pt x="238125" y="857250"/>
                </a:cubicBezTo>
                <a:cubicBezTo>
                  <a:pt x="282575" y="871537"/>
                  <a:pt x="323850" y="890588"/>
                  <a:pt x="352425" y="904875"/>
                </a:cubicBezTo>
                <a:cubicBezTo>
                  <a:pt x="381000" y="919162"/>
                  <a:pt x="398463" y="928688"/>
                  <a:pt x="409575" y="942975"/>
                </a:cubicBezTo>
                <a:cubicBezTo>
                  <a:pt x="420688" y="957263"/>
                  <a:pt x="417513" y="963613"/>
                  <a:pt x="419100" y="990600"/>
                </a:cubicBezTo>
                <a:cubicBezTo>
                  <a:pt x="420687" y="1017587"/>
                  <a:pt x="415925" y="1084263"/>
                  <a:pt x="419100" y="1104900"/>
                </a:cubicBezTo>
                <a:cubicBezTo>
                  <a:pt x="422275" y="1125538"/>
                  <a:pt x="420688" y="1104900"/>
                  <a:pt x="438150" y="1114425"/>
                </a:cubicBezTo>
                <a:cubicBezTo>
                  <a:pt x="455613" y="1123950"/>
                  <a:pt x="487363" y="1158875"/>
                  <a:pt x="523875" y="1162050"/>
                </a:cubicBezTo>
                <a:cubicBezTo>
                  <a:pt x="560387" y="1165225"/>
                  <a:pt x="657225" y="1133475"/>
                  <a:pt x="657225" y="1133475"/>
                </a:cubicBezTo>
                <a:cubicBezTo>
                  <a:pt x="700087" y="1123950"/>
                  <a:pt x="731838" y="1106487"/>
                  <a:pt x="781050" y="1104900"/>
                </a:cubicBezTo>
                <a:cubicBezTo>
                  <a:pt x="830262" y="1103313"/>
                  <a:pt x="912813" y="1119188"/>
                  <a:pt x="952500" y="1123950"/>
                </a:cubicBezTo>
                <a:cubicBezTo>
                  <a:pt x="992188" y="1128713"/>
                  <a:pt x="993775" y="1136650"/>
                  <a:pt x="1019175" y="1133475"/>
                </a:cubicBezTo>
                <a:cubicBezTo>
                  <a:pt x="1044575" y="1130300"/>
                  <a:pt x="1054100" y="1114425"/>
                  <a:pt x="1104900" y="1104900"/>
                </a:cubicBezTo>
                <a:cubicBezTo>
                  <a:pt x="1155700" y="1095375"/>
                  <a:pt x="1265238" y="1093787"/>
                  <a:pt x="1323975" y="1076325"/>
                </a:cubicBezTo>
                <a:cubicBezTo>
                  <a:pt x="1382712" y="1058863"/>
                  <a:pt x="1419225" y="1014412"/>
                  <a:pt x="1457325" y="1000125"/>
                </a:cubicBezTo>
                <a:cubicBezTo>
                  <a:pt x="1495425" y="985838"/>
                  <a:pt x="1528763" y="1003300"/>
                  <a:pt x="1552575" y="990600"/>
                </a:cubicBezTo>
                <a:cubicBezTo>
                  <a:pt x="1576388" y="977900"/>
                  <a:pt x="1590675" y="939800"/>
                  <a:pt x="1600200" y="923925"/>
                </a:cubicBezTo>
                <a:cubicBezTo>
                  <a:pt x="1609725" y="908050"/>
                  <a:pt x="1620838" y="909638"/>
                  <a:pt x="1609725" y="895350"/>
                </a:cubicBezTo>
                <a:cubicBezTo>
                  <a:pt x="1598613" y="881063"/>
                  <a:pt x="1552575" y="854075"/>
                  <a:pt x="1533525" y="838200"/>
                </a:cubicBezTo>
                <a:cubicBezTo>
                  <a:pt x="1514475" y="822325"/>
                  <a:pt x="1506537" y="827087"/>
                  <a:pt x="1495425" y="800100"/>
                </a:cubicBezTo>
                <a:cubicBezTo>
                  <a:pt x="1484313" y="773113"/>
                  <a:pt x="1485900" y="698500"/>
                  <a:pt x="1466850" y="676275"/>
                </a:cubicBezTo>
                <a:cubicBezTo>
                  <a:pt x="1447800" y="654050"/>
                  <a:pt x="1404938" y="669925"/>
                  <a:pt x="1381125" y="666750"/>
                </a:cubicBezTo>
                <a:cubicBezTo>
                  <a:pt x="1357313" y="663575"/>
                  <a:pt x="1341437" y="673100"/>
                  <a:pt x="1323975" y="657225"/>
                </a:cubicBezTo>
                <a:cubicBezTo>
                  <a:pt x="1306513" y="641350"/>
                  <a:pt x="1289050" y="615950"/>
                  <a:pt x="1276350" y="571500"/>
                </a:cubicBezTo>
                <a:cubicBezTo>
                  <a:pt x="1263650" y="527050"/>
                  <a:pt x="1260475" y="444500"/>
                  <a:pt x="1247775" y="390525"/>
                </a:cubicBezTo>
                <a:cubicBezTo>
                  <a:pt x="1235075" y="336550"/>
                  <a:pt x="1206500" y="280987"/>
                  <a:pt x="1200150" y="247650"/>
                </a:cubicBezTo>
                <a:cubicBezTo>
                  <a:pt x="1193800" y="214312"/>
                  <a:pt x="1196975" y="212725"/>
                  <a:pt x="1209675" y="190500"/>
                </a:cubicBezTo>
                <a:cubicBezTo>
                  <a:pt x="1222375" y="168275"/>
                  <a:pt x="1255713" y="134937"/>
                  <a:pt x="1276350" y="114300"/>
                </a:cubicBezTo>
                <a:cubicBezTo>
                  <a:pt x="1296987" y="93663"/>
                  <a:pt x="1312863" y="85725"/>
                  <a:pt x="1333500" y="66675"/>
                </a:cubicBezTo>
                <a:cubicBezTo>
                  <a:pt x="1354137" y="47625"/>
                  <a:pt x="1377156" y="23812"/>
                  <a:pt x="1400175" y="0"/>
                </a:cubicBezTo>
              </a:path>
            </a:pathLst>
          </a:custGeom>
          <a:noFill/>
          <a:ln w="63500">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8" name="Straight Connector 7"/>
          <p:cNvCxnSpPr/>
          <p:nvPr/>
        </p:nvCxnSpPr>
        <p:spPr>
          <a:xfrm>
            <a:off x="4082121" y="2821781"/>
            <a:ext cx="100013" cy="11430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rot="968793">
            <a:off x="4314316" y="2178996"/>
            <a:ext cx="2558374" cy="1673157"/>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929742" y="1671594"/>
            <a:ext cx="1316322" cy="369332"/>
          </a:xfrm>
          <a:prstGeom prst="rect">
            <a:avLst/>
          </a:prstGeom>
          <a:noFill/>
        </p:spPr>
        <p:txBody>
          <a:bodyPr wrap="none" rtlCol="0">
            <a:spAutoFit/>
          </a:bodyPr>
          <a:lstStyle/>
          <a:p>
            <a:r>
              <a:rPr lang="en-US" dirty="0" smtClean="0">
                <a:solidFill>
                  <a:srgbClr val="C00000"/>
                </a:solidFill>
              </a:rPr>
              <a:t>Native trout</a:t>
            </a:r>
          </a:p>
        </p:txBody>
      </p:sp>
      <p:sp>
        <p:nvSpPr>
          <p:cNvPr id="7" name="TextBox 6"/>
          <p:cNvSpPr txBox="1"/>
          <p:nvPr/>
        </p:nvSpPr>
        <p:spPr>
          <a:xfrm>
            <a:off x="274568" y="2378731"/>
            <a:ext cx="1766830" cy="646331"/>
          </a:xfrm>
          <a:prstGeom prst="rect">
            <a:avLst/>
          </a:prstGeom>
          <a:noFill/>
        </p:spPr>
        <p:txBody>
          <a:bodyPr wrap="none" rtlCol="0">
            <a:spAutoFit/>
          </a:bodyPr>
          <a:lstStyle/>
          <a:p>
            <a:r>
              <a:rPr lang="en-US" dirty="0" smtClean="0"/>
              <a:t>Upper Columbia </a:t>
            </a:r>
          </a:p>
          <a:p>
            <a:r>
              <a:rPr lang="en-US" dirty="0" smtClean="0"/>
              <a:t>Salmon migrate</a:t>
            </a:r>
          </a:p>
        </p:txBody>
      </p:sp>
      <p:sp>
        <p:nvSpPr>
          <p:cNvPr id="4" name="Freeform 3"/>
          <p:cNvSpPr/>
          <p:nvPr/>
        </p:nvSpPr>
        <p:spPr>
          <a:xfrm>
            <a:off x="3498281" y="3501957"/>
            <a:ext cx="762434" cy="359924"/>
          </a:xfrm>
          <a:custGeom>
            <a:avLst/>
            <a:gdLst>
              <a:gd name="connsiteX0" fmla="*/ 762434 w 762434"/>
              <a:gd name="connsiteY0" fmla="*/ 359924 h 359924"/>
              <a:gd name="connsiteX1" fmla="*/ 635974 w 762434"/>
              <a:gd name="connsiteY1" fmla="*/ 301558 h 359924"/>
              <a:gd name="connsiteX2" fmla="*/ 460876 w 762434"/>
              <a:gd name="connsiteY2" fmla="*/ 282103 h 359924"/>
              <a:gd name="connsiteX3" fmla="*/ 266323 w 762434"/>
              <a:gd name="connsiteY3" fmla="*/ 282103 h 359924"/>
              <a:gd name="connsiteX4" fmla="*/ 266323 w 762434"/>
              <a:gd name="connsiteY4" fmla="*/ 184826 h 359924"/>
              <a:gd name="connsiteX5" fmla="*/ 178774 w 762434"/>
              <a:gd name="connsiteY5" fmla="*/ 87549 h 359924"/>
              <a:gd name="connsiteX6" fmla="*/ 23132 w 762434"/>
              <a:gd name="connsiteY6" fmla="*/ 19456 h 359924"/>
              <a:gd name="connsiteX7" fmla="*/ 3676 w 762434"/>
              <a:gd name="connsiteY7" fmla="*/ 0 h 3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434" h="359924">
                <a:moveTo>
                  <a:pt x="762434" y="359924"/>
                </a:moveTo>
                <a:cubicBezTo>
                  <a:pt x="724334" y="337226"/>
                  <a:pt x="686234" y="314528"/>
                  <a:pt x="635974" y="301558"/>
                </a:cubicBezTo>
                <a:cubicBezTo>
                  <a:pt x="585714" y="288588"/>
                  <a:pt x="522484" y="285345"/>
                  <a:pt x="460876" y="282103"/>
                </a:cubicBezTo>
                <a:cubicBezTo>
                  <a:pt x="399267" y="278860"/>
                  <a:pt x="298748" y="298316"/>
                  <a:pt x="266323" y="282103"/>
                </a:cubicBezTo>
                <a:cubicBezTo>
                  <a:pt x="233898" y="265890"/>
                  <a:pt x="280914" y="217252"/>
                  <a:pt x="266323" y="184826"/>
                </a:cubicBezTo>
                <a:cubicBezTo>
                  <a:pt x="251731" y="152400"/>
                  <a:pt x="219306" y="115111"/>
                  <a:pt x="178774" y="87549"/>
                </a:cubicBezTo>
                <a:cubicBezTo>
                  <a:pt x="138242" y="59987"/>
                  <a:pt x="52315" y="34047"/>
                  <a:pt x="23132" y="19456"/>
                </a:cubicBezTo>
                <a:cubicBezTo>
                  <a:pt x="-6051" y="4865"/>
                  <a:pt x="-1188" y="2432"/>
                  <a:pt x="3676" y="0"/>
                </a:cubicBezTo>
              </a:path>
            </a:pathLst>
          </a:custGeom>
          <a:noFill/>
          <a:ln w="38100">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735421" y="2908152"/>
            <a:ext cx="184826" cy="175516"/>
          </a:xfrm>
          <a:custGeom>
            <a:avLst/>
            <a:gdLst>
              <a:gd name="connsiteX0" fmla="*/ 184826 w 184826"/>
              <a:gd name="connsiteY0" fmla="*/ 175516 h 175516"/>
              <a:gd name="connsiteX1" fmla="*/ 77822 w 184826"/>
              <a:gd name="connsiteY1" fmla="*/ 126878 h 175516"/>
              <a:gd name="connsiteX2" fmla="*/ 77822 w 184826"/>
              <a:gd name="connsiteY2" fmla="*/ 68512 h 175516"/>
              <a:gd name="connsiteX3" fmla="*/ 48639 w 184826"/>
              <a:gd name="connsiteY3" fmla="*/ 10146 h 175516"/>
              <a:gd name="connsiteX4" fmla="*/ 0 w 184826"/>
              <a:gd name="connsiteY4" fmla="*/ 418 h 175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826" h="175516">
                <a:moveTo>
                  <a:pt x="184826" y="175516"/>
                </a:moveTo>
                <a:cubicBezTo>
                  <a:pt x="140241" y="160114"/>
                  <a:pt x="95656" y="144712"/>
                  <a:pt x="77822" y="126878"/>
                </a:cubicBezTo>
                <a:cubicBezTo>
                  <a:pt x="59988" y="109044"/>
                  <a:pt x="82686" y="87967"/>
                  <a:pt x="77822" y="68512"/>
                </a:cubicBezTo>
                <a:cubicBezTo>
                  <a:pt x="72958" y="49057"/>
                  <a:pt x="61609" y="21495"/>
                  <a:pt x="48639" y="10146"/>
                </a:cubicBezTo>
                <a:cubicBezTo>
                  <a:pt x="35669" y="-1203"/>
                  <a:pt x="17834" y="-393"/>
                  <a:pt x="0" y="418"/>
                </a:cubicBezTo>
              </a:path>
            </a:pathLst>
          </a:custGeom>
          <a:noFill/>
          <a:ln w="38100">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797374" y="2529191"/>
            <a:ext cx="268788" cy="437745"/>
          </a:xfrm>
          <a:custGeom>
            <a:avLst/>
            <a:gdLst>
              <a:gd name="connsiteX0" fmla="*/ 268788 w 268788"/>
              <a:gd name="connsiteY0" fmla="*/ 437745 h 437745"/>
              <a:gd name="connsiteX1" fmla="*/ 161783 w 268788"/>
              <a:gd name="connsiteY1" fmla="*/ 350196 h 437745"/>
              <a:gd name="connsiteX2" fmla="*/ 152056 w 268788"/>
              <a:gd name="connsiteY2" fmla="*/ 262647 h 437745"/>
              <a:gd name="connsiteX3" fmla="*/ 83962 w 268788"/>
              <a:gd name="connsiteY3" fmla="*/ 233464 h 437745"/>
              <a:gd name="connsiteX4" fmla="*/ 6141 w 268788"/>
              <a:gd name="connsiteY4" fmla="*/ 223737 h 437745"/>
              <a:gd name="connsiteX5" fmla="*/ 6141 w 268788"/>
              <a:gd name="connsiteY5" fmla="*/ 175098 h 437745"/>
              <a:gd name="connsiteX6" fmla="*/ 15869 w 268788"/>
              <a:gd name="connsiteY6" fmla="*/ 87549 h 437745"/>
              <a:gd name="connsiteX7" fmla="*/ 25596 w 268788"/>
              <a:gd name="connsiteY7" fmla="*/ 0 h 43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788" h="437745">
                <a:moveTo>
                  <a:pt x="268788" y="437745"/>
                </a:moveTo>
                <a:cubicBezTo>
                  <a:pt x="225013" y="408562"/>
                  <a:pt x="181238" y="379379"/>
                  <a:pt x="161783" y="350196"/>
                </a:cubicBezTo>
                <a:cubicBezTo>
                  <a:pt x="142328" y="321013"/>
                  <a:pt x="165026" y="282102"/>
                  <a:pt x="152056" y="262647"/>
                </a:cubicBezTo>
                <a:cubicBezTo>
                  <a:pt x="139086" y="243192"/>
                  <a:pt x="108281" y="239949"/>
                  <a:pt x="83962" y="233464"/>
                </a:cubicBezTo>
                <a:cubicBezTo>
                  <a:pt x="59643" y="226979"/>
                  <a:pt x="19111" y="233465"/>
                  <a:pt x="6141" y="223737"/>
                </a:cubicBezTo>
                <a:cubicBezTo>
                  <a:pt x="-6829" y="214009"/>
                  <a:pt x="4520" y="197796"/>
                  <a:pt x="6141" y="175098"/>
                </a:cubicBezTo>
                <a:cubicBezTo>
                  <a:pt x="7762" y="152400"/>
                  <a:pt x="15869" y="87549"/>
                  <a:pt x="15869" y="87549"/>
                </a:cubicBezTo>
                <a:lnTo>
                  <a:pt x="25596" y="0"/>
                </a:lnTo>
              </a:path>
            </a:pathLst>
          </a:custGeom>
          <a:noFill/>
          <a:ln w="38100">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31654" y="2966936"/>
            <a:ext cx="1566454" cy="369332"/>
          </a:xfrm>
          <a:prstGeom prst="rect">
            <a:avLst/>
          </a:prstGeom>
          <a:noFill/>
        </p:spPr>
        <p:txBody>
          <a:bodyPr wrap="none" rtlCol="0">
            <a:spAutoFit/>
          </a:bodyPr>
          <a:lstStyle/>
          <a:p>
            <a:r>
              <a:rPr lang="en-US" dirty="0" smtClean="0"/>
              <a:t>500 – 1000 km</a:t>
            </a:r>
            <a:endParaRPr lang="en-US" dirty="0"/>
          </a:p>
        </p:txBody>
      </p:sp>
    </p:spTree>
    <p:extLst>
      <p:ext uri="{BB962C8B-B14F-4D97-AF65-F5344CB8AC3E}">
        <p14:creationId xmlns:p14="http://schemas.microsoft.com/office/powerpoint/2010/main" val="358979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p:bldP spid="4"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9553"/>
            <a:ext cx="7886700" cy="1325563"/>
          </a:xfrm>
        </p:spPr>
        <p:txBody>
          <a:bodyPr>
            <a:normAutofit/>
          </a:bodyPr>
          <a:lstStyle/>
          <a:p>
            <a:r>
              <a:rPr lang="en-US" sz="3600" dirty="0" smtClean="0"/>
              <a:t>Projected summer temperature change</a:t>
            </a:r>
            <a:endParaRPr lang="en-US" sz="3600"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14386" y="1282127"/>
            <a:ext cx="4176010" cy="4486274"/>
          </a:xfrm>
          <a:prstGeom prst="rect">
            <a:avLst/>
          </a:prstGeom>
        </p:spPr>
      </p:pic>
      <p:pic>
        <p:nvPicPr>
          <p:cNvPr id="5" name="Picture 4"/>
          <p:cNvPicPr>
            <a:picLocks noChangeAspect="1"/>
          </p:cNvPicPr>
          <p:nvPr/>
        </p:nvPicPr>
        <p:blipFill>
          <a:blip r:embed="rId3"/>
          <a:stretch>
            <a:fillRect/>
          </a:stretch>
        </p:blipFill>
        <p:spPr>
          <a:xfrm>
            <a:off x="4647481" y="1282127"/>
            <a:ext cx="4162677" cy="4471950"/>
          </a:xfrm>
          <a:prstGeom prst="rect">
            <a:avLst/>
          </a:prstGeom>
        </p:spPr>
      </p:pic>
      <p:pic>
        <p:nvPicPr>
          <p:cNvPr id="6" name="Picture 5"/>
          <p:cNvPicPr>
            <a:picLocks noChangeAspect="1"/>
          </p:cNvPicPr>
          <p:nvPr/>
        </p:nvPicPr>
        <p:blipFill>
          <a:blip r:embed="rId4"/>
          <a:stretch>
            <a:fillRect/>
          </a:stretch>
        </p:blipFill>
        <p:spPr>
          <a:xfrm>
            <a:off x="3308829" y="1302220"/>
            <a:ext cx="1186384" cy="1861710"/>
          </a:xfrm>
          <a:prstGeom prst="rect">
            <a:avLst/>
          </a:prstGeom>
        </p:spPr>
      </p:pic>
      <p:sp>
        <p:nvSpPr>
          <p:cNvPr id="7" name="TextBox 6"/>
          <p:cNvSpPr txBox="1"/>
          <p:nvPr/>
        </p:nvSpPr>
        <p:spPr>
          <a:xfrm>
            <a:off x="2119697" y="1291478"/>
            <a:ext cx="1191352" cy="369332"/>
          </a:xfrm>
          <a:prstGeom prst="rect">
            <a:avLst/>
          </a:prstGeom>
          <a:noFill/>
        </p:spPr>
        <p:txBody>
          <a:bodyPr wrap="none" rtlCol="0">
            <a:spAutoFit/>
          </a:bodyPr>
          <a:lstStyle/>
          <a:p>
            <a:r>
              <a:rPr lang="en-US" dirty="0" smtClean="0"/>
              <a:t>1970-1999</a:t>
            </a:r>
            <a:endParaRPr lang="en-US" dirty="0"/>
          </a:p>
        </p:txBody>
      </p:sp>
      <p:sp>
        <p:nvSpPr>
          <p:cNvPr id="8" name="TextBox 7"/>
          <p:cNvSpPr txBox="1"/>
          <p:nvPr/>
        </p:nvSpPr>
        <p:spPr>
          <a:xfrm>
            <a:off x="6432422" y="1291478"/>
            <a:ext cx="1191352" cy="369332"/>
          </a:xfrm>
          <a:prstGeom prst="rect">
            <a:avLst/>
          </a:prstGeom>
          <a:noFill/>
        </p:spPr>
        <p:txBody>
          <a:bodyPr wrap="none" rtlCol="0">
            <a:spAutoFit/>
          </a:bodyPr>
          <a:lstStyle/>
          <a:p>
            <a:r>
              <a:rPr lang="en-US" dirty="0" smtClean="0"/>
              <a:t>2070-2099</a:t>
            </a:r>
            <a:endParaRPr lang="en-US" dirty="0"/>
          </a:p>
        </p:txBody>
      </p:sp>
      <p:sp>
        <p:nvSpPr>
          <p:cNvPr id="14" name="Oval 13"/>
          <p:cNvSpPr/>
          <p:nvPr/>
        </p:nvSpPr>
        <p:spPr>
          <a:xfrm>
            <a:off x="3308829" y="1820600"/>
            <a:ext cx="1243928" cy="293499"/>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585120" y="1782683"/>
            <a:ext cx="1865639" cy="646331"/>
          </a:xfrm>
          <a:prstGeom prst="rect">
            <a:avLst/>
          </a:prstGeom>
          <a:noFill/>
        </p:spPr>
        <p:txBody>
          <a:bodyPr wrap="none" rtlCol="0">
            <a:spAutoFit/>
          </a:bodyPr>
          <a:lstStyle/>
          <a:p>
            <a:r>
              <a:rPr lang="en-US" dirty="0" smtClean="0">
                <a:solidFill>
                  <a:srgbClr val="C00000"/>
                </a:solidFill>
              </a:rPr>
              <a:t>Upper limit </a:t>
            </a:r>
          </a:p>
          <a:p>
            <a:r>
              <a:rPr lang="en-US" dirty="0" smtClean="0">
                <a:solidFill>
                  <a:srgbClr val="C00000"/>
                </a:solidFill>
              </a:rPr>
              <a:t>thermal tolerance</a:t>
            </a:r>
            <a:endParaRPr lang="en-US" dirty="0">
              <a:solidFill>
                <a:srgbClr val="C00000"/>
              </a:solidFill>
            </a:endParaRPr>
          </a:p>
        </p:txBody>
      </p:sp>
      <p:sp>
        <p:nvSpPr>
          <p:cNvPr id="18" name="TextBox 17"/>
          <p:cNvSpPr txBox="1"/>
          <p:nvPr/>
        </p:nvSpPr>
        <p:spPr>
          <a:xfrm>
            <a:off x="4572000" y="6402806"/>
            <a:ext cx="4557243" cy="369332"/>
          </a:xfrm>
          <a:prstGeom prst="rect">
            <a:avLst/>
          </a:prstGeom>
          <a:noFill/>
        </p:spPr>
        <p:txBody>
          <a:bodyPr wrap="square" rtlCol="0">
            <a:spAutoFit/>
          </a:bodyPr>
          <a:lstStyle/>
          <a:p>
            <a:r>
              <a:rPr lang="en-US" dirty="0" err="1" smtClean="0"/>
              <a:t>Beechie</a:t>
            </a:r>
            <a:r>
              <a:rPr lang="en-US" dirty="0" smtClean="0"/>
              <a:t> et al. 2013 </a:t>
            </a:r>
            <a:r>
              <a:rPr lang="en-US" dirty="0"/>
              <a:t>Riv. Res. </a:t>
            </a:r>
            <a:r>
              <a:rPr lang="en-US" dirty="0" smtClean="0"/>
              <a:t>App. 29: 939-960</a:t>
            </a:r>
            <a:endParaRPr lang="en-US" dirty="0"/>
          </a:p>
        </p:txBody>
      </p:sp>
      <p:sp>
        <p:nvSpPr>
          <p:cNvPr id="19" name="TextBox 18"/>
          <p:cNvSpPr txBox="1"/>
          <p:nvPr/>
        </p:nvSpPr>
        <p:spPr>
          <a:xfrm>
            <a:off x="636085" y="5849557"/>
            <a:ext cx="7871835" cy="369332"/>
          </a:xfrm>
          <a:prstGeom prst="rect">
            <a:avLst/>
          </a:prstGeom>
          <a:solidFill>
            <a:schemeClr val="accent4">
              <a:lumMod val="40000"/>
              <a:lumOff val="60000"/>
            </a:schemeClr>
          </a:solidFill>
          <a:ln>
            <a:solidFill>
              <a:schemeClr val="tx1"/>
            </a:solidFill>
          </a:ln>
        </p:spPr>
        <p:txBody>
          <a:bodyPr wrap="none" rtlCol="0">
            <a:spAutoFit/>
          </a:bodyPr>
          <a:lstStyle/>
          <a:p>
            <a:pPr algn="ctr"/>
            <a:r>
              <a:rPr lang="en-US" b="1" dirty="0" smtClean="0"/>
              <a:t>Average summer temperatures predicted to increase </a:t>
            </a:r>
            <a:r>
              <a:rPr lang="en-US" b="1" dirty="0" smtClean="0"/>
              <a:t>throughout Columbia Basin</a:t>
            </a:r>
            <a:endParaRPr lang="en-US" b="1" dirty="0" smtClean="0"/>
          </a:p>
        </p:txBody>
      </p:sp>
    </p:spTree>
    <p:extLst>
      <p:ext uri="{BB962C8B-B14F-4D97-AF65-F5344CB8AC3E}">
        <p14:creationId xmlns:p14="http://schemas.microsoft.com/office/powerpoint/2010/main" val="198679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08614" y="3595021"/>
            <a:ext cx="897490" cy="300082"/>
          </a:xfrm>
          <a:prstGeom prst="rect">
            <a:avLst/>
          </a:prstGeom>
          <a:noFill/>
        </p:spPr>
        <p:txBody>
          <a:bodyPr wrap="none" rtlCol="0">
            <a:spAutoFit/>
          </a:bodyPr>
          <a:lstStyle/>
          <a:p>
            <a:r>
              <a:rPr lang="en-US" sz="1350" b="1" dirty="0">
                <a:solidFill>
                  <a:srgbClr val="0000FF"/>
                </a:solidFill>
              </a:rPr>
              <a:t>Steelhead</a:t>
            </a:r>
          </a:p>
        </p:txBody>
      </p:sp>
      <p:graphicFrame>
        <p:nvGraphicFramePr>
          <p:cNvPr id="5" name="Object 4"/>
          <p:cNvGraphicFramePr>
            <a:graphicFrameLocks noChangeAspect="1"/>
          </p:cNvGraphicFramePr>
          <p:nvPr>
            <p:extLst>
              <p:ext uri="{D42A27DB-BD31-4B8C-83A1-F6EECF244321}">
                <p14:modId xmlns:p14="http://schemas.microsoft.com/office/powerpoint/2010/main" val="485483817"/>
              </p:ext>
            </p:extLst>
          </p:nvPr>
        </p:nvGraphicFramePr>
        <p:xfrm>
          <a:off x="861552" y="866166"/>
          <a:ext cx="7382543" cy="5032155"/>
        </p:xfrm>
        <a:graphic>
          <a:graphicData uri="http://schemas.openxmlformats.org/presentationml/2006/ole">
            <mc:AlternateContent xmlns:mc="http://schemas.openxmlformats.org/markup-compatibility/2006">
              <mc:Choice xmlns:v="urn:schemas-microsoft-com:vml" Requires="v">
                <p:oleObj spid="_x0000_s5182" name="SPW 12.0 Graph" r:id="rId4" imgW="5965200" imgH="4066920" progId="SigmaPlotGraphicObject.11">
                  <p:embed/>
                </p:oleObj>
              </mc:Choice>
              <mc:Fallback>
                <p:oleObj name="SPW 12.0 Graph" r:id="rId4" imgW="5965200" imgH="4066920" progId="SigmaPlotGraphicObject.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552" y="866166"/>
                        <a:ext cx="7382543" cy="5032155"/>
                      </a:xfrm>
                      <a:prstGeom prst="rect">
                        <a:avLst/>
                      </a:prstGeom>
                      <a:noFill/>
                      <a:ln>
                        <a:noFill/>
                      </a:ln>
                      <a:extLst/>
                    </p:spPr>
                  </p:pic>
                </p:oleObj>
              </mc:Fallback>
            </mc:AlternateContent>
          </a:graphicData>
        </a:graphic>
      </p:graphicFrame>
      <p:sp>
        <p:nvSpPr>
          <p:cNvPr id="10" name="TextBox 9"/>
          <p:cNvSpPr txBox="1"/>
          <p:nvPr/>
        </p:nvSpPr>
        <p:spPr>
          <a:xfrm>
            <a:off x="67473" y="5127499"/>
            <a:ext cx="1324145" cy="300082"/>
          </a:xfrm>
          <a:prstGeom prst="rect">
            <a:avLst/>
          </a:prstGeom>
          <a:noFill/>
        </p:spPr>
        <p:txBody>
          <a:bodyPr wrap="none" rtlCol="0">
            <a:spAutoFit/>
          </a:bodyPr>
          <a:lstStyle/>
          <a:p>
            <a:r>
              <a:rPr lang="en-US" sz="1350" b="1" dirty="0"/>
              <a:t>Sockeye salmon</a:t>
            </a:r>
          </a:p>
        </p:txBody>
      </p:sp>
      <p:sp>
        <p:nvSpPr>
          <p:cNvPr id="11" name="TextBox 10"/>
          <p:cNvSpPr txBox="1"/>
          <p:nvPr/>
        </p:nvSpPr>
        <p:spPr>
          <a:xfrm>
            <a:off x="5295899" y="1864179"/>
            <a:ext cx="1059970" cy="300082"/>
          </a:xfrm>
          <a:prstGeom prst="rect">
            <a:avLst/>
          </a:prstGeom>
          <a:noFill/>
        </p:spPr>
        <p:txBody>
          <a:bodyPr wrap="none" rtlCol="0">
            <a:spAutoFit/>
          </a:bodyPr>
          <a:lstStyle/>
          <a:p>
            <a:r>
              <a:rPr lang="en-US" sz="1350" b="1" dirty="0">
                <a:solidFill>
                  <a:srgbClr val="008000"/>
                </a:solidFill>
              </a:rPr>
              <a:t>Fall Chinook</a:t>
            </a:r>
          </a:p>
        </p:txBody>
      </p:sp>
      <p:cxnSp>
        <p:nvCxnSpPr>
          <p:cNvPr id="12" name="Straight Arrow Connector 11"/>
          <p:cNvCxnSpPr/>
          <p:nvPr/>
        </p:nvCxnSpPr>
        <p:spPr>
          <a:xfrm flipV="1">
            <a:off x="1156297" y="4780723"/>
            <a:ext cx="971362" cy="34677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530806" y="6041491"/>
            <a:ext cx="1417376" cy="300082"/>
          </a:xfrm>
          <a:prstGeom prst="rect">
            <a:avLst/>
          </a:prstGeom>
          <a:noFill/>
        </p:spPr>
        <p:txBody>
          <a:bodyPr wrap="none" rtlCol="0">
            <a:spAutoFit/>
          </a:bodyPr>
          <a:lstStyle/>
          <a:p>
            <a:r>
              <a:rPr lang="en-US" sz="1350" b="1" dirty="0">
                <a:solidFill>
                  <a:schemeClr val="accent2">
                    <a:lumMod val="50000"/>
                  </a:schemeClr>
                </a:solidFill>
              </a:rPr>
              <a:t>Summer Chinook</a:t>
            </a:r>
          </a:p>
        </p:txBody>
      </p:sp>
      <p:cxnSp>
        <p:nvCxnSpPr>
          <p:cNvPr id="14" name="Straight Arrow Connector 13"/>
          <p:cNvCxnSpPr/>
          <p:nvPr/>
        </p:nvCxnSpPr>
        <p:spPr>
          <a:xfrm flipH="1" flipV="1">
            <a:off x="2723485" y="5200653"/>
            <a:ext cx="29443" cy="633567"/>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14" descr="lrgsockeyemale"/>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1973" y="4909044"/>
            <a:ext cx="858473" cy="331340"/>
          </a:xfrm>
          <a:prstGeom prst="rect">
            <a:avLst/>
          </a:prstGeom>
          <a:noFill/>
          <a:scene3d>
            <a:camera prst="orthographicFront">
              <a:rot lat="10800000" lon="0" rev="10800000"/>
            </a:camera>
            <a:lightRig rig="threePt" dir="t"/>
          </a:scene3d>
        </p:spPr>
      </p:pic>
      <p:pic>
        <p:nvPicPr>
          <p:cNvPr id="16" name="Picture 5" descr="Picture4"/>
          <p:cNvPicPr>
            <a:picLocks noChangeAspect="1" noChangeArrowheads="1"/>
          </p:cNvPicPr>
          <p:nvPr/>
        </p:nvPicPr>
        <p:blipFill>
          <a:blip r:embed="rId7" cstate="print"/>
          <a:srcRect/>
          <a:stretch>
            <a:fillRect/>
          </a:stretch>
        </p:blipFill>
        <p:spPr bwMode="auto">
          <a:xfrm>
            <a:off x="3376219" y="3276497"/>
            <a:ext cx="1121231" cy="433810"/>
          </a:xfrm>
          <a:prstGeom prst="rect">
            <a:avLst/>
          </a:prstGeom>
          <a:noFill/>
        </p:spPr>
      </p:pic>
      <p:pic>
        <p:nvPicPr>
          <p:cNvPr id="17" name="Picture 7" descr="Picture3"/>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493210" y="6035461"/>
            <a:ext cx="985843" cy="371334"/>
          </a:xfrm>
          <a:prstGeom prst="rect">
            <a:avLst/>
          </a:prstGeom>
          <a:solidFill>
            <a:srgbClr val="DEEAF0"/>
          </a:solidFill>
          <a:scene3d>
            <a:camera prst="orthographicFront">
              <a:rot lat="10800000" lon="0" rev="10800000"/>
            </a:camera>
            <a:lightRig rig="threePt" dir="t"/>
          </a:scene3d>
        </p:spPr>
      </p:pic>
      <p:pic>
        <p:nvPicPr>
          <p:cNvPr id="18" name="Picture 7" descr="Picture3"/>
          <p:cNvPicPr>
            <a:picLocks noChangeAspect="1" noChangeArrowheads="1"/>
          </p:cNvPicPr>
          <p:nvPr/>
        </p:nvPicPr>
        <p:blipFill>
          <a:blip r:embed="rId9" cstate="print"/>
          <a:srcRect/>
          <a:stretch>
            <a:fillRect/>
          </a:stretch>
        </p:blipFill>
        <p:spPr bwMode="auto">
          <a:xfrm>
            <a:off x="5525824" y="2098785"/>
            <a:ext cx="1354415" cy="510163"/>
          </a:xfrm>
          <a:prstGeom prst="rect">
            <a:avLst/>
          </a:prstGeom>
          <a:noFill/>
          <a:scene3d>
            <a:camera prst="orthographicFront">
              <a:rot lat="10800000" lon="0" rev="10800000"/>
            </a:camera>
            <a:lightRig rig="threePt" dir="t"/>
          </a:scene3d>
        </p:spPr>
      </p:pic>
      <p:sp>
        <p:nvSpPr>
          <p:cNvPr id="21" name="Title 1"/>
          <p:cNvSpPr>
            <a:spLocks noGrp="1"/>
          </p:cNvSpPr>
          <p:nvPr>
            <p:ph type="title"/>
          </p:nvPr>
        </p:nvSpPr>
        <p:spPr>
          <a:xfrm>
            <a:off x="701209" y="472580"/>
            <a:ext cx="7744522" cy="755073"/>
          </a:xfrm>
          <a:noFill/>
        </p:spPr>
        <p:txBody>
          <a:bodyPr>
            <a:normAutofit fontScale="90000"/>
          </a:bodyPr>
          <a:lstStyle/>
          <a:p>
            <a:pPr algn="l"/>
            <a:r>
              <a:rPr lang="en-US" sz="4000" dirty="0" smtClean="0"/>
              <a:t>Typical adult </a:t>
            </a:r>
            <a:r>
              <a:rPr lang="en-US" sz="4000" dirty="0"/>
              <a:t>salmon migration </a:t>
            </a:r>
            <a:r>
              <a:rPr lang="en-US" sz="4000" dirty="0" smtClean="0"/>
              <a:t>timing</a:t>
            </a:r>
            <a:endParaRPr lang="en-US" sz="4000" dirty="0"/>
          </a:p>
        </p:txBody>
      </p:sp>
      <p:sp>
        <p:nvSpPr>
          <p:cNvPr id="2" name="Freeform 1"/>
          <p:cNvSpPr/>
          <p:nvPr/>
        </p:nvSpPr>
        <p:spPr>
          <a:xfrm>
            <a:off x="4239494" y="4223908"/>
            <a:ext cx="2701636" cy="976745"/>
          </a:xfrm>
          <a:custGeom>
            <a:avLst/>
            <a:gdLst>
              <a:gd name="connsiteX0" fmla="*/ 0 w 3602181"/>
              <a:gd name="connsiteY0" fmla="*/ 1302327 h 1302327"/>
              <a:gd name="connsiteX1" fmla="*/ 249381 w 3602181"/>
              <a:gd name="connsiteY1" fmla="*/ 1293091 h 1302327"/>
              <a:gd name="connsiteX2" fmla="*/ 341745 w 3602181"/>
              <a:gd name="connsiteY2" fmla="*/ 1274618 h 1302327"/>
              <a:gd name="connsiteX3" fmla="*/ 424872 w 3602181"/>
              <a:gd name="connsiteY3" fmla="*/ 1228436 h 1302327"/>
              <a:gd name="connsiteX4" fmla="*/ 461818 w 3602181"/>
              <a:gd name="connsiteY4" fmla="*/ 1173018 h 1302327"/>
              <a:gd name="connsiteX5" fmla="*/ 489527 w 3602181"/>
              <a:gd name="connsiteY5" fmla="*/ 1145309 h 1302327"/>
              <a:gd name="connsiteX6" fmla="*/ 508000 w 3602181"/>
              <a:gd name="connsiteY6" fmla="*/ 1117600 h 1302327"/>
              <a:gd name="connsiteX7" fmla="*/ 535709 w 3602181"/>
              <a:gd name="connsiteY7" fmla="*/ 1089891 h 1302327"/>
              <a:gd name="connsiteX8" fmla="*/ 554181 w 3602181"/>
              <a:gd name="connsiteY8" fmla="*/ 1062182 h 1302327"/>
              <a:gd name="connsiteX9" fmla="*/ 600363 w 3602181"/>
              <a:gd name="connsiteY9" fmla="*/ 1006763 h 1302327"/>
              <a:gd name="connsiteX10" fmla="*/ 618836 w 3602181"/>
              <a:gd name="connsiteY10" fmla="*/ 951345 h 1302327"/>
              <a:gd name="connsiteX11" fmla="*/ 628072 w 3602181"/>
              <a:gd name="connsiteY11" fmla="*/ 923636 h 1302327"/>
              <a:gd name="connsiteX12" fmla="*/ 637309 w 3602181"/>
              <a:gd name="connsiteY12" fmla="*/ 877454 h 1302327"/>
              <a:gd name="connsiteX13" fmla="*/ 655781 w 3602181"/>
              <a:gd name="connsiteY13" fmla="*/ 822036 h 1302327"/>
              <a:gd name="connsiteX14" fmla="*/ 665018 w 3602181"/>
              <a:gd name="connsiteY14" fmla="*/ 766618 h 1302327"/>
              <a:gd name="connsiteX15" fmla="*/ 683490 w 3602181"/>
              <a:gd name="connsiteY15" fmla="*/ 711200 h 1302327"/>
              <a:gd name="connsiteX16" fmla="*/ 803563 w 3602181"/>
              <a:gd name="connsiteY16" fmla="*/ 692727 h 1302327"/>
              <a:gd name="connsiteX17" fmla="*/ 840509 w 3602181"/>
              <a:gd name="connsiteY17" fmla="*/ 683491 h 1302327"/>
              <a:gd name="connsiteX18" fmla="*/ 868218 w 3602181"/>
              <a:gd name="connsiteY18" fmla="*/ 655782 h 1302327"/>
              <a:gd name="connsiteX19" fmla="*/ 895927 w 3602181"/>
              <a:gd name="connsiteY19" fmla="*/ 637309 h 1302327"/>
              <a:gd name="connsiteX20" fmla="*/ 932872 w 3602181"/>
              <a:gd name="connsiteY20" fmla="*/ 581891 h 1302327"/>
              <a:gd name="connsiteX21" fmla="*/ 951345 w 3602181"/>
              <a:gd name="connsiteY21" fmla="*/ 554182 h 1302327"/>
              <a:gd name="connsiteX22" fmla="*/ 979054 w 3602181"/>
              <a:gd name="connsiteY22" fmla="*/ 443345 h 1302327"/>
              <a:gd name="connsiteX23" fmla="*/ 988290 w 3602181"/>
              <a:gd name="connsiteY23" fmla="*/ 415636 h 1302327"/>
              <a:gd name="connsiteX24" fmla="*/ 1006763 w 3602181"/>
              <a:gd name="connsiteY24" fmla="*/ 387927 h 1302327"/>
              <a:gd name="connsiteX25" fmla="*/ 1025236 w 3602181"/>
              <a:gd name="connsiteY25" fmla="*/ 332509 h 1302327"/>
              <a:gd name="connsiteX26" fmla="*/ 1034472 w 3602181"/>
              <a:gd name="connsiteY26" fmla="*/ 304800 h 1302327"/>
              <a:gd name="connsiteX27" fmla="*/ 1089890 w 3602181"/>
              <a:gd name="connsiteY27" fmla="*/ 258618 h 1302327"/>
              <a:gd name="connsiteX28" fmla="*/ 1136072 w 3602181"/>
              <a:gd name="connsiteY28" fmla="*/ 212436 h 1302327"/>
              <a:gd name="connsiteX29" fmla="*/ 1154545 w 3602181"/>
              <a:gd name="connsiteY29" fmla="*/ 157018 h 1302327"/>
              <a:gd name="connsiteX30" fmla="*/ 1163781 w 3602181"/>
              <a:gd name="connsiteY30" fmla="*/ 129309 h 1302327"/>
              <a:gd name="connsiteX31" fmla="*/ 1191490 w 3602181"/>
              <a:gd name="connsiteY31" fmla="*/ 101600 h 1302327"/>
              <a:gd name="connsiteX32" fmla="*/ 1256145 w 3602181"/>
              <a:gd name="connsiteY32" fmla="*/ 18472 h 1302327"/>
              <a:gd name="connsiteX33" fmla="*/ 1320800 w 3602181"/>
              <a:gd name="connsiteY33" fmla="*/ 9236 h 1302327"/>
              <a:gd name="connsiteX34" fmla="*/ 1366981 w 3602181"/>
              <a:gd name="connsiteY34" fmla="*/ 0 h 1302327"/>
              <a:gd name="connsiteX35" fmla="*/ 1477818 w 3602181"/>
              <a:gd name="connsiteY35" fmla="*/ 9236 h 1302327"/>
              <a:gd name="connsiteX36" fmla="*/ 1524000 w 3602181"/>
              <a:gd name="connsiteY36" fmla="*/ 18472 h 1302327"/>
              <a:gd name="connsiteX37" fmla="*/ 1782618 w 3602181"/>
              <a:gd name="connsiteY37" fmla="*/ 9236 h 1302327"/>
              <a:gd name="connsiteX38" fmla="*/ 1884218 w 3602181"/>
              <a:gd name="connsiteY38" fmla="*/ 18472 h 1302327"/>
              <a:gd name="connsiteX39" fmla="*/ 1985818 w 3602181"/>
              <a:gd name="connsiteY39" fmla="*/ 36945 h 1302327"/>
              <a:gd name="connsiteX40" fmla="*/ 2004290 w 3602181"/>
              <a:gd name="connsiteY40" fmla="*/ 64654 h 1302327"/>
              <a:gd name="connsiteX41" fmla="*/ 2013527 w 3602181"/>
              <a:gd name="connsiteY41" fmla="*/ 120072 h 1302327"/>
              <a:gd name="connsiteX42" fmla="*/ 2068945 w 3602181"/>
              <a:gd name="connsiteY42" fmla="*/ 138545 h 1302327"/>
              <a:gd name="connsiteX43" fmla="*/ 2096654 w 3602181"/>
              <a:gd name="connsiteY43" fmla="*/ 147782 h 1302327"/>
              <a:gd name="connsiteX44" fmla="*/ 2124363 w 3602181"/>
              <a:gd name="connsiteY44" fmla="*/ 157018 h 1302327"/>
              <a:gd name="connsiteX45" fmla="*/ 2152072 w 3602181"/>
              <a:gd name="connsiteY45" fmla="*/ 175491 h 1302327"/>
              <a:gd name="connsiteX46" fmla="*/ 2179781 w 3602181"/>
              <a:gd name="connsiteY46" fmla="*/ 267854 h 1302327"/>
              <a:gd name="connsiteX47" fmla="*/ 2189018 w 3602181"/>
              <a:gd name="connsiteY47" fmla="*/ 314036 h 1302327"/>
              <a:gd name="connsiteX48" fmla="*/ 2216727 w 3602181"/>
              <a:gd name="connsiteY48" fmla="*/ 369454 h 1302327"/>
              <a:gd name="connsiteX49" fmla="*/ 2235200 w 3602181"/>
              <a:gd name="connsiteY49" fmla="*/ 406400 h 1302327"/>
              <a:gd name="connsiteX50" fmla="*/ 2262909 w 3602181"/>
              <a:gd name="connsiteY50" fmla="*/ 424872 h 1302327"/>
              <a:gd name="connsiteX51" fmla="*/ 2318327 w 3602181"/>
              <a:gd name="connsiteY51" fmla="*/ 461818 h 1302327"/>
              <a:gd name="connsiteX52" fmla="*/ 2419927 w 3602181"/>
              <a:gd name="connsiteY52" fmla="*/ 508000 h 1302327"/>
              <a:gd name="connsiteX53" fmla="*/ 2456872 w 3602181"/>
              <a:gd name="connsiteY53" fmla="*/ 526472 h 1302327"/>
              <a:gd name="connsiteX54" fmla="*/ 2484581 w 3602181"/>
              <a:gd name="connsiteY54" fmla="*/ 544945 h 1302327"/>
              <a:gd name="connsiteX55" fmla="*/ 2521527 w 3602181"/>
              <a:gd name="connsiteY55" fmla="*/ 554182 h 1302327"/>
              <a:gd name="connsiteX56" fmla="*/ 2576945 w 3602181"/>
              <a:gd name="connsiteY56" fmla="*/ 581891 h 1302327"/>
              <a:gd name="connsiteX57" fmla="*/ 2604654 w 3602181"/>
              <a:gd name="connsiteY57" fmla="*/ 600363 h 1302327"/>
              <a:gd name="connsiteX58" fmla="*/ 2650836 w 3602181"/>
              <a:gd name="connsiteY58" fmla="*/ 609600 h 1302327"/>
              <a:gd name="connsiteX59" fmla="*/ 2678545 w 3602181"/>
              <a:gd name="connsiteY59" fmla="*/ 618836 h 1302327"/>
              <a:gd name="connsiteX60" fmla="*/ 2706254 w 3602181"/>
              <a:gd name="connsiteY60" fmla="*/ 637309 h 1302327"/>
              <a:gd name="connsiteX61" fmla="*/ 2733963 w 3602181"/>
              <a:gd name="connsiteY61" fmla="*/ 646545 h 1302327"/>
              <a:gd name="connsiteX62" fmla="*/ 2743200 w 3602181"/>
              <a:gd name="connsiteY62" fmla="*/ 674254 h 1302327"/>
              <a:gd name="connsiteX63" fmla="*/ 2789381 w 3602181"/>
              <a:gd name="connsiteY63" fmla="*/ 683491 h 1302327"/>
              <a:gd name="connsiteX64" fmla="*/ 2854036 w 3602181"/>
              <a:gd name="connsiteY64" fmla="*/ 711200 h 1302327"/>
              <a:gd name="connsiteX65" fmla="*/ 2881745 w 3602181"/>
              <a:gd name="connsiteY65" fmla="*/ 849745 h 1302327"/>
              <a:gd name="connsiteX66" fmla="*/ 2900218 w 3602181"/>
              <a:gd name="connsiteY66" fmla="*/ 905163 h 1302327"/>
              <a:gd name="connsiteX67" fmla="*/ 2927927 w 3602181"/>
              <a:gd name="connsiteY67" fmla="*/ 923636 h 1302327"/>
              <a:gd name="connsiteX68" fmla="*/ 2964872 w 3602181"/>
              <a:gd name="connsiteY68" fmla="*/ 979054 h 1302327"/>
              <a:gd name="connsiteX69" fmla="*/ 3011054 w 3602181"/>
              <a:gd name="connsiteY69" fmla="*/ 1025236 h 1302327"/>
              <a:gd name="connsiteX70" fmla="*/ 3038763 w 3602181"/>
              <a:gd name="connsiteY70" fmla="*/ 1034472 h 1302327"/>
              <a:gd name="connsiteX71" fmla="*/ 3121890 w 3602181"/>
              <a:gd name="connsiteY71" fmla="*/ 1099127 h 1302327"/>
              <a:gd name="connsiteX72" fmla="*/ 3149600 w 3602181"/>
              <a:gd name="connsiteY72" fmla="*/ 1108363 h 1302327"/>
              <a:gd name="connsiteX73" fmla="*/ 3223490 w 3602181"/>
              <a:gd name="connsiteY73" fmla="*/ 1154545 h 1302327"/>
              <a:gd name="connsiteX74" fmla="*/ 3315854 w 3602181"/>
              <a:gd name="connsiteY74" fmla="*/ 1182254 h 1302327"/>
              <a:gd name="connsiteX75" fmla="*/ 3343563 w 3602181"/>
              <a:gd name="connsiteY75" fmla="*/ 1191491 h 1302327"/>
              <a:gd name="connsiteX76" fmla="*/ 3398981 w 3602181"/>
              <a:gd name="connsiteY76" fmla="*/ 1200727 h 1302327"/>
              <a:gd name="connsiteX77" fmla="*/ 3426690 w 3602181"/>
              <a:gd name="connsiteY77" fmla="*/ 1209963 h 1302327"/>
              <a:gd name="connsiteX78" fmla="*/ 3463636 w 3602181"/>
              <a:gd name="connsiteY78" fmla="*/ 1219200 h 1302327"/>
              <a:gd name="connsiteX79" fmla="*/ 3556000 w 3602181"/>
              <a:gd name="connsiteY79" fmla="*/ 1246909 h 1302327"/>
              <a:gd name="connsiteX80" fmla="*/ 3602181 w 3602181"/>
              <a:gd name="connsiteY80" fmla="*/ 1256145 h 130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602181" h="1302327">
                <a:moveTo>
                  <a:pt x="0" y="1302327"/>
                </a:moveTo>
                <a:cubicBezTo>
                  <a:pt x="83127" y="1299248"/>
                  <a:pt x="166469" y="1299814"/>
                  <a:pt x="249381" y="1293091"/>
                </a:cubicBezTo>
                <a:cubicBezTo>
                  <a:pt x="280676" y="1290554"/>
                  <a:pt x="341745" y="1274618"/>
                  <a:pt x="341745" y="1274618"/>
                </a:cubicBezTo>
                <a:cubicBezTo>
                  <a:pt x="405264" y="1232271"/>
                  <a:pt x="376101" y="1244693"/>
                  <a:pt x="424872" y="1228436"/>
                </a:cubicBezTo>
                <a:cubicBezTo>
                  <a:pt x="484808" y="1188478"/>
                  <a:pt x="425114" y="1237249"/>
                  <a:pt x="461818" y="1173018"/>
                </a:cubicBezTo>
                <a:cubicBezTo>
                  <a:pt x="468299" y="1161677"/>
                  <a:pt x="481165" y="1155344"/>
                  <a:pt x="489527" y="1145309"/>
                </a:cubicBezTo>
                <a:cubicBezTo>
                  <a:pt x="496634" y="1136781"/>
                  <a:pt x="500893" y="1126128"/>
                  <a:pt x="508000" y="1117600"/>
                </a:cubicBezTo>
                <a:cubicBezTo>
                  <a:pt x="516362" y="1107565"/>
                  <a:pt x="527347" y="1099926"/>
                  <a:pt x="535709" y="1089891"/>
                </a:cubicBezTo>
                <a:cubicBezTo>
                  <a:pt x="542815" y="1081363"/>
                  <a:pt x="547075" y="1070710"/>
                  <a:pt x="554181" y="1062182"/>
                </a:cubicBezTo>
                <a:cubicBezTo>
                  <a:pt x="574895" y="1037325"/>
                  <a:pt x="587259" y="1036245"/>
                  <a:pt x="600363" y="1006763"/>
                </a:cubicBezTo>
                <a:cubicBezTo>
                  <a:pt x="608271" y="988969"/>
                  <a:pt x="612678" y="969818"/>
                  <a:pt x="618836" y="951345"/>
                </a:cubicBezTo>
                <a:cubicBezTo>
                  <a:pt x="621915" y="942109"/>
                  <a:pt x="626163" y="933183"/>
                  <a:pt x="628072" y="923636"/>
                </a:cubicBezTo>
                <a:cubicBezTo>
                  <a:pt x="631151" y="908242"/>
                  <a:pt x="633178" y="892600"/>
                  <a:pt x="637309" y="877454"/>
                </a:cubicBezTo>
                <a:cubicBezTo>
                  <a:pt x="642432" y="858668"/>
                  <a:pt x="652580" y="841243"/>
                  <a:pt x="655781" y="822036"/>
                </a:cubicBezTo>
                <a:cubicBezTo>
                  <a:pt x="658860" y="803563"/>
                  <a:pt x="660476" y="784786"/>
                  <a:pt x="665018" y="766618"/>
                </a:cubicBezTo>
                <a:cubicBezTo>
                  <a:pt x="669741" y="747728"/>
                  <a:pt x="665017" y="717358"/>
                  <a:pt x="683490" y="711200"/>
                </a:cubicBezTo>
                <a:cubicBezTo>
                  <a:pt x="740553" y="692178"/>
                  <a:pt x="701512" y="702932"/>
                  <a:pt x="803563" y="692727"/>
                </a:cubicBezTo>
                <a:cubicBezTo>
                  <a:pt x="815878" y="689648"/>
                  <a:pt x="829487" y="689789"/>
                  <a:pt x="840509" y="683491"/>
                </a:cubicBezTo>
                <a:cubicBezTo>
                  <a:pt x="851850" y="677010"/>
                  <a:pt x="858183" y="664144"/>
                  <a:pt x="868218" y="655782"/>
                </a:cubicBezTo>
                <a:cubicBezTo>
                  <a:pt x="876746" y="648675"/>
                  <a:pt x="886691" y="643467"/>
                  <a:pt x="895927" y="637309"/>
                </a:cubicBezTo>
                <a:lnTo>
                  <a:pt x="932872" y="581891"/>
                </a:lnTo>
                <a:lnTo>
                  <a:pt x="951345" y="554182"/>
                </a:lnTo>
                <a:cubicBezTo>
                  <a:pt x="963782" y="479553"/>
                  <a:pt x="954658" y="516532"/>
                  <a:pt x="979054" y="443345"/>
                </a:cubicBezTo>
                <a:cubicBezTo>
                  <a:pt x="982133" y="434109"/>
                  <a:pt x="982889" y="423737"/>
                  <a:pt x="988290" y="415636"/>
                </a:cubicBezTo>
                <a:cubicBezTo>
                  <a:pt x="994448" y="406400"/>
                  <a:pt x="1002254" y="398071"/>
                  <a:pt x="1006763" y="387927"/>
                </a:cubicBezTo>
                <a:cubicBezTo>
                  <a:pt x="1014671" y="370133"/>
                  <a:pt x="1019078" y="350982"/>
                  <a:pt x="1025236" y="332509"/>
                </a:cubicBezTo>
                <a:cubicBezTo>
                  <a:pt x="1028315" y="323273"/>
                  <a:pt x="1026371" y="310201"/>
                  <a:pt x="1034472" y="304800"/>
                </a:cubicBezTo>
                <a:cubicBezTo>
                  <a:pt x="1056566" y="290070"/>
                  <a:pt x="1073727" y="281246"/>
                  <a:pt x="1089890" y="258618"/>
                </a:cubicBezTo>
                <a:cubicBezTo>
                  <a:pt x="1125557" y="208684"/>
                  <a:pt x="1086222" y="229052"/>
                  <a:pt x="1136072" y="212436"/>
                </a:cubicBezTo>
                <a:lnTo>
                  <a:pt x="1154545" y="157018"/>
                </a:lnTo>
                <a:cubicBezTo>
                  <a:pt x="1157624" y="147782"/>
                  <a:pt x="1156897" y="136193"/>
                  <a:pt x="1163781" y="129309"/>
                </a:cubicBezTo>
                <a:cubicBezTo>
                  <a:pt x="1173017" y="120073"/>
                  <a:pt x="1183471" y="111911"/>
                  <a:pt x="1191490" y="101600"/>
                </a:cubicBezTo>
                <a:cubicBezTo>
                  <a:pt x="1196391" y="95299"/>
                  <a:pt x="1235855" y="26588"/>
                  <a:pt x="1256145" y="18472"/>
                </a:cubicBezTo>
                <a:cubicBezTo>
                  <a:pt x="1276358" y="10387"/>
                  <a:pt x="1299326" y="12815"/>
                  <a:pt x="1320800" y="9236"/>
                </a:cubicBezTo>
                <a:cubicBezTo>
                  <a:pt x="1336285" y="6655"/>
                  <a:pt x="1351587" y="3079"/>
                  <a:pt x="1366981" y="0"/>
                </a:cubicBezTo>
                <a:cubicBezTo>
                  <a:pt x="1403927" y="3079"/>
                  <a:pt x="1440998" y="4904"/>
                  <a:pt x="1477818" y="9236"/>
                </a:cubicBezTo>
                <a:cubicBezTo>
                  <a:pt x="1493409" y="11070"/>
                  <a:pt x="1508301" y="18472"/>
                  <a:pt x="1524000" y="18472"/>
                </a:cubicBezTo>
                <a:cubicBezTo>
                  <a:pt x="1610261" y="18472"/>
                  <a:pt x="1696412" y="12315"/>
                  <a:pt x="1782618" y="9236"/>
                </a:cubicBezTo>
                <a:cubicBezTo>
                  <a:pt x="1816485" y="12315"/>
                  <a:pt x="1850445" y="14499"/>
                  <a:pt x="1884218" y="18472"/>
                </a:cubicBezTo>
                <a:cubicBezTo>
                  <a:pt x="1912903" y="21847"/>
                  <a:pt x="1956663" y="31114"/>
                  <a:pt x="1985818" y="36945"/>
                </a:cubicBezTo>
                <a:cubicBezTo>
                  <a:pt x="1991975" y="46181"/>
                  <a:pt x="2000780" y="54123"/>
                  <a:pt x="2004290" y="64654"/>
                </a:cubicBezTo>
                <a:cubicBezTo>
                  <a:pt x="2010212" y="82420"/>
                  <a:pt x="2001195" y="105978"/>
                  <a:pt x="2013527" y="120072"/>
                </a:cubicBezTo>
                <a:cubicBezTo>
                  <a:pt x="2026349" y="134726"/>
                  <a:pt x="2050472" y="132387"/>
                  <a:pt x="2068945" y="138545"/>
                </a:cubicBezTo>
                <a:lnTo>
                  <a:pt x="2096654" y="147782"/>
                </a:lnTo>
                <a:lnTo>
                  <a:pt x="2124363" y="157018"/>
                </a:lnTo>
                <a:cubicBezTo>
                  <a:pt x="2133599" y="163176"/>
                  <a:pt x="2144223" y="167642"/>
                  <a:pt x="2152072" y="175491"/>
                </a:cubicBezTo>
                <a:cubicBezTo>
                  <a:pt x="2180669" y="204088"/>
                  <a:pt x="2172804" y="225994"/>
                  <a:pt x="2179781" y="267854"/>
                </a:cubicBezTo>
                <a:cubicBezTo>
                  <a:pt x="2182362" y="283339"/>
                  <a:pt x="2185210" y="298806"/>
                  <a:pt x="2189018" y="314036"/>
                </a:cubicBezTo>
                <a:cubicBezTo>
                  <a:pt x="2198427" y="351670"/>
                  <a:pt x="2196659" y="334335"/>
                  <a:pt x="2216727" y="369454"/>
                </a:cubicBezTo>
                <a:cubicBezTo>
                  <a:pt x="2223558" y="381409"/>
                  <a:pt x="2226385" y="395822"/>
                  <a:pt x="2235200" y="406400"/>
                </a:cubicBezTo>
                <a:cubicBezTo>
                  <a:pt x="2242306" y="414928"/>
                  <a:pt x="2253673" y="418715"/>
                  <a:pt x="2262909" y="424872"/>
                </a:cubicBezTo>
                <a:cubicBezTo>
                  <a:pt x="2298853" y="478791"/>
                  <a:pt x="2258684" y="431997"/>
                  <a:pt x="2318327" y="461818"/>
                </a:cubicBezTo>
                <a:cubicBezTo>
                  <a:pt x="2424856" y="515081"/>
                  <a:pt x="2325070" y="489027"/>
                  <a:pt x="2419927" y="508000"/>
                </a:cubicBezTo>
                <a:cubicBezTo>
                  <a:pt x="2432242" y="514157"/>
                  <a:pt x="2444918" y="519641"/>
                  <a:pt x="2456872" y="526472"/>
                </a:cubicBezTo>
                <a:cubicBezTo>
                  <a:pt x="2466510" y="531979"/>
                  <a:pt x="2474378" y="540572"/>
                  <a:pt x="2484581" y="544945"/>
                </a:cubicBezTo>
                <a:cubicBezTo>
                  <a:pt x="2496249" y="549946"/>
                  <a:pt x="2509212" y="551103"/>
                  <a:pt x="2521527" y="554182"/>
                </a:cubicBezTo>
                <a:cubicBezTo>
                  <a:pt x="2600936" y="607120"/>
                  <a:pt x="2500465" y="543651"/>
                  <a:pt x="2576945" y="581891"/>
                </a:cubicBezTo>
                <a:cubicBezTo>
                  <a:pt x="2586874" y="586855"/>
                  <a:pt x="2594260" y="596465"/>
                  <a:pt x="2604654" y="600363"/>
                </a:cubicBezTo>
                <a:cubicBezTo>
                  <a:pt x="2619353" y="605875"/>
                  <a:pt x="2635606" y="605792"/>
                  <a:pt x="2650836" y="609600"/>
                </a:cubicBezTo>
                <a:cubicBezTo>
                  <a:pt x="2660281" y="611961"/>
                  <a:pt x="2669309" y="615757"/>
                  <a:pt x="2678545" y="618836"/>
                </a:cubicBezTo>
                <a:cubicBezTo>
                  <a:pt x="2687781" y="624994"/>
                  <a:pt x="2696325" y="632345"/>
                  <a:pt x="2706254" y="637309"/>
                </a:cubicBezTo>
                <a:cubicBezTo>
                  <a:pt x="2714962" y="641663"/>
                  <a:pt x="2727079" y="639661"/>
                  <a:pt x="2733963" y="646545"/>
                </a:cubicBezTo>
                <a:cubicBezTo>
                  <a:pt x="2740847" y="653429"/>
                  <a:pt x="2735099" y="668853"/>
                  <a:pt x="2743200" y="674254"/>
                </a:cubicBezTo>
                <a:cubicBezTo>
                  <a:pt x="2756262" y="682962"/>
                  <a:pt x="2774151" y="679683"/>
                  <a:pt x="2789381" y="683491"/>
                </a:cubicBezTo>
                <a:cubicBezTo>
                  <a:pt x="2816565" y="690287"/>
                  <a:pt x="2827598" y="697981"/>
                  <a:pt x="2854036" y="711200"/>
                </a:cubicBezTo>
                <a:cubicBezTo>
                  <a:pt x="2897130" y="775839"/>
                  <a:pt x="2858042" y="707530"/>
                  <a:pt x="2881745" y="849745"/>
                </a:cubicBezTo>
                <a:cubicBezTo>
                  <a:pt x="2884946" y="868952"/>
                  <a:pt x="2884016" y="894362"/>
                  <a:pt x="2900218" y="905163"/>
                </a:cubicBezTo>
                <a:lnTo>
                  <a:pt x="2927927" y="923636"/>
                </a:lnTo>
                <a:lnTo>
                  <a:pt x="2964872" y="979054"/>
                </a:lnTo>
                <a:cubicBezTo>
                  <a:pt x="2983344" y="1006762"/>
                  <a:pt x="2980267" y="1009843"/>
                  <a:pt x="3011054" y="1025236"/>
                </a:cubicBezTo>
                <a:cubicBezTo>
                  <a:pt x="3019762" y="1029590"/>
                  <a:pt x="3029527" y="1031393"/>
                  <a:pt x="3038763" y="1034472"/>
                </a:cubicBezTo>
                <a:cubicBezTo>
                  <a:pt x="3062671" y="1058381"/>
                  <a:pt x="3088746" y="1088080"/>
                  <a:pt x="3121890" y="1099127"/>
                </a:cubicBezTo>
                <a:lnTo>
                  <a:pt x="3149600" y="1108363"/>
                </a:lnTo>
                <a:cubicBezTo>
                  <a:pt x="3181359" y="1132182"/>
                  <a:pt x="3187267" y="1140056"/>
                  <a:pt x="3223490" y="1154545"/>
                </a:cubicBezTo>
                <a:cubicBezTo>
                  <a:pt x="3278372" y="1176498"/>
                  <a:pt x="3268219" y="1168644"/>
                  <a:pt x="3315854" y="1182254"/>
                </a:cubicBezTo>
                <a:cubicBezTo>
                  <a:pt x="3325215" y="1184929"/>
                  <a:pt x="3334059" y="1189379"/>
                  <a:pt x="3343563" y="1191491"/>
                </a:cubicBezTo>
                <a:cubicBezTo>
                  <a:pt x="3361844" y="1195554"/>
                  <a:pt x="3380699" y="1196665"/>
                  <a:pt x="3398981" y="1200727"/>
                </a:cubicBezTo>
                <a:cubicBezTo>
                  <a:pt x="3408485" y="1202839"/>
                  <a:pt x="3417329" y="1207288"/>
                  <a:pt x="3426690" y="1209963"/>
                </a:cubicBezTo>
                <a:cubicBezTo>
                  <a:pt x="3438896" y="1213450"/>
                  <a:pt x="3451477" y="1215552"/>
                  <a:pt x="3463636" y="1219200"/>
                </a:cubicBezTo>
                <a:cubicBezTo>
                  <a:pt x="3529401" y="1238930"/>
                  <a:pt x="3501269" y="1234746"/>
                  <a:pt x="3556000" y="1246909"/>
                </a:cubicBezTo>
                <a:cubicBezTo>
                  <a:pt x="3571325" y="1250315"/>
                  <a:pt x="3602181" y="1256145"/>
                  <a:pt x="3602181" y="1256145"/>
                </a:cubicBezTo>
              </a:path>
            </a:pathLst>
          </a:cu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0" name="TextBox 19"/>
          <p:cNvSpPr txBox="1"/>
          <p:nvPr/>
        </p:nvSpPr>
        <p:spPr>
          <a:xfrm>
            <a:off x="5525822" y="3930697"/>
            <a:ext cx="554960" cy="300082"/>
          </a:xfrm>
          <a:prstGeom prst="rect">
            <a:avLst/>
          </a:prstGeom>
          <a:noFill/>
        </p:spPr>
        <p:txBody>
          <a:bodyPr wrap="none" rtlCol="0">
            <a:spAutoFit/>
          </a:bodyPr>
          <a:lstStyle/>
          <a:p>
            <a:r>
              <a:rPr lang="en-US" sz="1350" b="1" dirty="0">
                <a:solidFill>
                  <a:schemeClr val="accent4">
                    <a:lumMod val="75000"/>
                  </a:schemeClr>
                </a:solidFill>
              </a:rPr>
              <a:t>Coho</a:t>
            </a:r>
          </a:p>
        </p:txBody>
      </p:sp>
      <p:pic>
        <p:nvPicPr>
          <p:cNvPr id="6" name="Picture 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72582" y="4197103"/>
            <a:ext cx="919304" cy="326755"/>
          </a:xfrm>
          <a:prstGeom prst="rect">
            <a:avLst/>
          </a:prstGeom>
        </p:spPr>
      </p:pic>
      <p:sp>
        <p:nvSpPr>
          <p:cNvPr id="22" name="Oval 13"/>
          <p:cNvSpPr>
            <a:spLocks noChangeArrowheads="1"/>
          </p:cNvSpPr>
          <p:nvPr/>
        </p:nvSpPr>
        <p:spPr bwMode="auto">
          <a:xfrm>
            <a:off x="3460927" y="1864179"/>
            <a:ext cx="1633336" cy="574221"/>
          </a:xfrm>
          <a:prstGeom prst="ellipse">
            <a:avLst/>
          </a:prstGeom>
          <a:gradFill>
            <a:gsLst>
              <a:gs pos="100000">
                <a:srgbClr val="FFF200">
                  <a:alpha val="19000"/>
                </a:srgbClr>
              </a:gs>
              <a:gs pos="12000">
                <a:srgbClr val="FF7A00">
                  <a:alpha val="79000"/>
                </a:srgbClr>
              </a:gs>
              <a:gs pos="70000">
                <a:srgbClr val="FF0300">
                  <a:alpha val="40000"/>
                </a:srgbClr>
              </a:gs>
              <a:gs pos="100000">
                <a:srgbClr val="4D0808"/>
              </a:gs>
            </a:gsLst>
            <a:lin ang="0" scaled="1"/>
          </a:gradFill>
          <a:ln w="11176" algn="ctr">
            <a:solidFill>
              <a:srgbClr val="FF6600"/>
            </a:solidFill>
            <a:round/>
            <a:headEnd/>
            <a:tailEnd/>
          </a:ln>
          <a:effectLst/>
        </p:spPr>
        <p:txBody>
          <a:bodyPr wrap="none" anchor="ctr"/>
          <a:lstStyle/>
          <a:p>
            <a:endParaRPr lang="en-US" sz="1350"/>
          </a:p>
        </p:txBody>
      </p:sp>
    </p:spTree>
    <p:extLst>
      <p:ext uri="{BB962C8B-B14F-4D97-AF65-F5344CB8AC3E}">
        <p14:creationId xmlns:p14="http://schemas.microsoft.com/office/powerpoint/2010/main" val="180958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3" grpId="0"/>
      <p:bldP spid="20"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071310416"/>
              </p:ext>
            </p:extLst>
          </p:nvPr>
        </p:nvGraphicFramePr>
        <p:xfrm>
          <a:off x="426132" y="1342705"/>
          <a:ext cx="5942584" cy="4688039"/>
        </p:xfrm>
        <a:graphic>
          <a:graphicData uri="http://schemas.openxmlformats.org/presentationml/2006/ole">
            <mc:AlternateContent xmlns:mc="http://schemas.openxmlformats.org/markup-compatibility/2006">
              <mc:Choice xmlns:v="urn:schemas-microsoft-com:vml" Requires="v">
                <p:oleObj spid="_x0000_s6157" name="SPW 9.0 Graph" r:id="rId3" imgW="5411160" imgH="4271040" progId="SigmaPlotGraphicObject.8">
                  <p:embed/>
                </p:oleObj>
              </mc:Choice>
              <mc:Fallback>
                <p:oleObj name="SPW 9.0 Graph" r:id="rId3" imgW="5411160" imgH="4271040" progId="SigmaPlotGraphicObjec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132" y="1342705"/>
                        <a:ext cx="5942584" cy="4688039"/>
                      </a:xfrm>
                      <a:prstGeom prst="rect">
                        <a:avLst/>
                      </a:prstGeom>
                      <a:noFill/>
                      <a:ln>
                        <a:noFill/>
                      </a:ln>
                      <a:effectLst/>
                      <a:extLst/>
                    </p:spPr>
                  </p:pic>
                </p:oleObj>
              </mc:Fallback>
            </mc:AlternateContent>
          </a:graphicData>
        </a:graphic>
      </p:graphicFrame>
      <p:sp>
        <p:nvSpPr>
          <p:cNvPr id="5" name="Text Box 14"/>
          <p:cNvSpPr txBox="1">
            <a:spLocks noChangeArrowheads="1"/>
          </p:cNvSpPr>
          <p:nvPr/>
        </p:nvSpPr>
        <p:spPr bwMode="auto">
          <a:xfrm>
            <a:off x="1287784" y="1368983"/>
            <a:ext cx="4861395" cy="369332"/>
          </a:xfrm>
          <a:prstGeom prst="rect">
            <a:avLst/>
          </a:prstGeom>
          <a:noFill/>
          <a:ln w="9525">
            <a:noFill/>
            <a:miter lim="800000"/>
            <a:headEnd/>
            <a:tailEnd/>
          </a:ln>
        </p:spPr>
        <p:txBody>
          <a:bodyPr wrap="none">
            <a:spAutoFit/>
          </a:bodyPr>
          <a:lstStyle/>
          <a:p>
            <a:r>
              <a:rPr lang="en-US" b="1" dirty="0" smtClean="0">
                <a:cs typeface="Arial" charset="0"/>
              </a:rPr>
              <a:t>Fall Chinook migration rates Bonneville Reservoir</a:t>
            </a:r>
            <a:endParaRPr lang="en-US" b="1" dirty="0"/>
          </a:p>
        </p:txBody>
      </p:sp>
      <p:pic>
        <p:nvPicPr>
          <p:cNvPr id="8" name="Picture 7" descr="Picture3"/>
          <p:cNvPicPr>
            <a:picLocks noChangeAspect="1" noChangeArrowheads="1"/>
          </p:cNvPicPr>
          <p:nvPr/>
        </p:nvPicPr>
        <p:blipFill>
          <a:blip r:embed="rId5" cstate="print"/>
          <a:srcRect/>
          <a:stretch>
            <a:fillRect/>
          </a:stretch>
        </p:blipFill>
        <p:spPr bwMode="auto">
          <a:xfrm>
            <a:off x="2536736" y="4529085"/>
            <a:ext cx="1863485" cy="701912"/>
          </a:xfrm>
          <a:prstGeom prst="rect">
            <a:avLst/>
          </a:prstGeom>
          <a:noFill/>
        </p:spPr>
      </p:pic>
      <p:cxnSp>
        <p:nvCxnSpPr>
          <p:cNvPr id="3" name="Straight Connector 2"/>
          <p:cNvCxnSpPr/>
          <p:nvPr/>
        </p:nvCxnSpPr>
        <p:spPr>
          <a:xfrm>
            <a:off x="4732421" y="1941095"/>
            <a:ext cx="0" cy="34761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 Box 10"/>
          <p:cNvSpPr txBox="1">
            <a:spLocks noChangeArrowheads="1"/>
          </p:cNvSpPr>
          <p:nvPr/>
        </p:nvSpPr>
        <p:spPr bwMode="auto">
          <a:xfrm>
            <a:off x="5842997" y="2575680"/>
            <a:ext cx="3051275" cy="1323439"/>
          </a:xfrm>
          <a:prstGeom prst="rect">
            <a:avLst/>
          </a:prstGeom>
          <a:solidFill>
            <a:schemeClr val="accent4">
              <a:lumMod val="40000"/>
              <a:lumOff val="60000"/>
            </a:schemeClr>
          </a:solidFill>
          <a:ln w="9525">
            <a:solidFill>
              <a:schemeClr val="tx1"/>
            </a:solidFill>
            <a:miter lim="800000"/>
            <a:headEnd/>
            <a:tailEnd/>
          </a:ln>
        </p:spPr>
        <p:txBody>
          <a:bodyPr wrap="square">
            <a:spAutoFit/>
          </a:bodyPr>
          <a:lstStyle/>
          <a:p>
            <a:r>
              <a:rPr lang="en-US" sz="2000" b="1" dirty="0" smtClean="0">
                <a:cs typeface="Arial" charset="0"/>
              </a:rPr>
              <a:t>Fall </a:t>
            </a:r>
            <a:r>
              <a:rPr lang="en-US" sz="2000" b="1" dirty="0" smtClean="0"/>
              <a:t>Chinook salmon migration rates dropped by ~50% at warmest temperatures</a:t>
            </a:r>
            <a:endParaRPr lang="en-US" sz="2000" b="1" dirty="0"/>
          </a:p>
        </p:txBody>
      </p:sp>
      <p:sp>
        <p:nvSpPr>
          <p:cNvPr id="19" name="Text Box 5"/>
          <p:cNvSpPr txBox="1">
            <a:spLocks noChangeArrowheads="1"/>
          </p:cNvSpPr>
          <p:nvPr/>
        </p:nvSpPr>
        <p:spPr bwMode="auto">
          <a:xfrm>
            <a:off x="948591" y="617342"/>
            <a:ext cx="9144000" cy="646331"/>
          </a:xfrm>
          <a:prstGeom prst="rect">
            <a:avLst/>
          </a:prstGeom>
          <a:noFill/>
          <a:ln w="9525">
            <a:noFill/>
            <a:miter lim="800000"/>
            <a:headEnd/>
            <a:tailEnd/>
          </a:ln>
        </p:spPr>
        <p:txBody>
          <a:bodyPr>
            <a:spAutoFit/>
          </a:bodyPr>
          <a:lstStyle/>
          <a:p>
            <a:r>
              <a:rPr lang="en-US" sz="3600" b="1" dirty="0" smtClean="0">
                <a:latin typeface="+mj-lt"/>
              </a:rPr>
              <a:t>Migration rates slow with temperature</a:t>
            </a:r>
            <a:endParaRPr lang="en-US" sz="3600" b="1" dirty="0">
              <a:latin typeface="+mj-lt"/>
            </a:endParaRPr>
          </a:p>
        </p:txBody>
      </p:sp>
      <p:sp>
        <p:nvSpPr>
          <p:cNvPr id="20" name="TextBox 19"/>
          <p:cNvSpPr txBox="1"/>
          <p:nvPr/>
        </p:nvSpPr>
        <p:spPr>
          <a:xfrm>
            <a:off x="3276207" y="6437864"/>
            <a:ext cx="5365380" cy="369332"/>
          </a:xfrm>
          <a:prstGeom prst="rect">
            <a:avLst/>
          </a:prstGeom>
          <a:noFill/>
        </p:spPr>
        <p:txBody>
          <a:bodyPr wrap="none" rtlCol="0">
            <a:spAutoFit/>
          </a:bodyPr>
          <a:lstStyle/>
          <a:p>
            <a:r>
              <a:rPr lang="en-US" dirty="0" err="1" smtClean="0"/>
              <a:t>Goniea</a:t>
            </a:r>
            <a:r>
              <a:rPr lang="en-US" dirty="0" smtClean="0"/>
              <a:t> et al. 2006. Trans. Amer. Fish. Soc. 135: 408-419</a:t>
            </a:r>
            <a:endParaRPr lang="en-US" dirty="0"/>
          </a:p>
        </p:txBody>
      </p:sp>
    </p:spTree>
    <p:extLst>
      <p:ext uri="{BB962C8B-B14F-4D97-AF65-F5344CB8AC3E}">
        <p14:creationId xmlns:p14="http://schemas.microsoft.com/office/powerpoint/2010/main" val="5312854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823" y="919560"/>
            <a:ext cx="8851392" cy="5815584"/>
          </a:xfrm>
          <a:prstGeom prst="rect">
            <a:avLst/>
          </a:prstGeom>
          <a:ln>
            <a:solidFill>
              <a:schemeClr val="tx1"/>
            </a:solidFill>
          </a:ln>
        </p:spPr>
      </p:pic>
      <p:sp>
        <p:nvSpPr>
          <p:cNvPr id="6" name="Text Box 5"/>
          <p:cNvSpPr txBox="1">
            <a:spLocks noChangeArrowheads="1"/>
          </p:cNvSpPr>
          <p:nvPr/>
        </p:nvSpPr>
        <p:spPr bwMode="auto">
          <a:xfrm>
            <a:off x="145140" y="228600"/>
            <a:ext cx="9144000" cy="584200"/>
          </a:xfrm>
          <a:prstGeom prst="rect">
            <a:avLst/>
          </a:prstGeom>
          <a:noFill/>
          <a:ln w="9525">
            <a:noFill/>
            <a:miter lim="800000"/>
            <a:headEnd/>
            <a:tailEnd/>
          </a:ln>
        </p:spPr>
        <p:txBody>
          <a:bodyPr>
            <a:spAutoFit/>
          </a:bodyPr>
          <a:lstStyle/>
          <a:p>
            <a:r>
              <a:rPr lang="en-US" sz="3200" b="1" dirty="0" smtClean="0">
                <a:latin typeface="+mj-lt"/>
              </a:rPr>
              <a:t>Cold water refuges along migration route</a:t>
            </a:r>
            <a:endParaRPr lang="en-US" sz="3200" b="1" dirty="0">
              <a:latin typeface="+mj-lt"/>
            </a:endParaRPr>
          </a:p>
        </p:txBody>
      </p:sp>
      <p:sp>
        <p:nvSpPr>
          <p:cNvPr id="7" name="TextBox 6"/>
          <p:cNvSpPr txBox="1"/>
          <p:nvPr/>
        </p:nvSpPr>
        <p:spPr>
          <a:xfrm>
            <a:off x="3931073" y="1470129"/>
            <a:ext cx="1518364" cy="369332"/>
          </a:xfrm>
          <a:prstGeom prst="rect">
            <a:avLst/>
          </a:prstGeom>
          <a:solidFill>
            <a:srgbClr val="FFFF00"/>
          </a:solidFill>
          <a:ln>
            <a:solidFill>
              <a:schemeClr val="tx1"/>
            </a:solidFill>
          </a:ln>
        </p:spPr>
        <p:txBody>
          <a:bodyPr wrap="none" rtlCol="0">
            <a:spAutoFit/>
          </a:bodyPr>
          <a:lstStyle/>
          <a:p>
            <a:r>
              <a:rPr lang="en-US" b="1" dirty="0" smtClean="0"/>
              <a:t>Cold source</a:t>
            </a:r>
            <a:endParaRPr lang="en-US" b="1" dirty="0"/>
          </a:p>
        </p:txBody>
      </p:sp>
      <p:sp>
        <p:nvSpPr>
          <p:cNvPr id="5" name="Freeform 4"/>
          <p:cNvSpPr/>
          <p:nvPr/>
        </p:nvSpPr>
        <p:spPr>
          <a:xfrm>
            <a:off x="4989705" y="1146810"/>
            <a:ext cx="1080814" cy="1581150"/>
          </a:xfrm>
          <a:custGeom>
            <a:avLst/>
            <a:gdLst>
              <a:gd name="connsiteX0" fmla="*/ 39495 w 1080814"/>
              <a:gd name="connsiteY0" fmla="*/ 167640 h 1581150"/>
              <a:gd name="connsiteX1" fmla="*/ 58545 w 1080814"/>
              <a:gd name="connsiteY1" fmla="*/ 152400 h 1581150"/>
              <a:gd name="connsiteX2" fmla="*/ 69975 w 1080814"/>
              <a:gd name="connsiteY2" fmla="*/ 137160 h 1581150"/>
              <a:gd name="connsiteX3" fmla="*/ 85215 w 1080814"/>
              <a:gd name="connsiteY3" fmla="*/ 114300 h 1581150"/>
              <a:gd name="connsiteX4" fmla="*/ 92835 w 1080814"/>
              <a:gd name="connsiteY4" fmla="*/ 102870 h 1581150"/>
              <a:gd name="connsiteX5" fmla="*/ 104265 w 1080814"/>
              <a:gd name="connsiteY5" fmla="*/ 87630 h 1581150"/>
              <a:gd name="connsiteX6" fmla="*/ 115695 w 1080814"/>
              <a:gd name="connsiteY6" fmla="*/ 80010 h 1581150"/>
              <a:gd name="connsiteX7" fmla="*/ 149985 w 1080814"/>
              <a:gd name="connsiteY7" fmla="*/ 60960 h 1581150"/>
              <a:gd name="connsiteX8" fmla="*/ 161415 w 1080814"/>
              <a:gd name="connsiteY8" fmla="*/ 53340 h 1581150"/>
              <a:gd name="connsiteX9" fmla="*/ 172845 w 1080814"/>
              <a:gd name="connsiteY9" fmla="*/ 49530 h 1581150"/>
              <a:gd name="connsiteX10" fmla="*/ 188085 w 1080814"/>
              <a:gd name="connsiteY10" fmla="*/ 38100 h 1581150"/>
              <a:gd name="connsiteX11" fmla="*/ 222375 w 1080814"/>
              <a:gd name="connsiteY11" fmla="*/ 26670 h 1581150"/>
              <a:gd name="connsiteX12" fmla="*/ 264285 w 1080814"/>
              <a:gd name="connsiteY12" fmla="*/ 3810 h 1581150"/>
              <a:gd name="connsiteX13" fmla="*/ 275715 w 1080814"/>
              <a:gd name="connsiteY13" fmla="*/ 0 h 1581150"/>
              <a:gd name="connsiteX14" fmla="*/ 313815 w 1080814"/>
              <a:gd name="connsiteY14" fmla="*/ 3810 h 1581150"/>
              <a:gd name="connsiteX15" fmla="*/ 325245 w 1080814"/>
              <a:gd name="connsiteY15" fmla="*/ 11430 h 1581150"/>
              <a:gd name="connsiteX16" fmla="*/ 359535 w 1080814"/>
              <a:gd name="connsiteY16" fmla="*/ 34290 h 1581150"/>
              <a:gd name="connsiteX17" fmla="*/ 576705 w 1080814"/>
              <a:gd name="connsiteY17" fmla="*/ 38100 h 1581150"/>
              <a:gd name="connsiteX18" fmla="*/ 595755 w 1080814"/>
              <a:gd name="connsiteY18" fmla="*/ 41910 h 1581150"/>
              <a:gd name="connsiteX19" fmla="*/ 633855 w 1080814"/>
              <a:gd name="connsiteY19" fmla="*/ 45720 h 1581150"/>
              <a:gd name="connsiteX20" fmla="*/ 649095 w 1080814"/>
              <a:gd name="connsiteY20" fmla="*/ 53340 h 1581150"/>
              <a:gd name="connsiteX21" fmla="*/ 675765 w 1080814"/>
              <a:gd name="connsiteY21" fmla="*/ 64770 h 1581150"/>
              <a:gd name="connsiteX22" fmla="*/ 744345 w 1080814"/>
              <a:gd name="connsiteY22" fmla="*/ 72390 h 1581150"/>
              <a:gd name="connsiteX23" fmla="*/ 774825 w 1080814"/>
              <a:gd name="connsiteY23" fmla="*/ 83820 h 1581150"/>
              <a:gd name="connsiteX24" fmla="*/ 790065 w 1080814"/>
              <a:gd name="connsiteY24" fmla="*/ 87630 h 1581150"/>
              <a:gd name="connsiteX25" fmla="*/ 805305 w 1080814"/>
              <a:gd name="connsiteY25" fmla="*/ 95250 h 1581150"/>
              <a:gd name="connsiteX26" fmla="*/ 847215 w 1080814"/>
              <a:gd name="connsiteY26" fmla="*/ 110490 h 1581150"/>
              <a:gd name="connsiteX27" fmla="*/ 862455 w 1080814"/>
              <a:gd name="connsiteY27" fmla="*/ 118110 h 1581150"/>
              <a:gd name="connsiteX28" fmla="*/ 885315 w 1080814"/>
              <a:gd name="connsiteY28" fmla="*/ 137160 h 1581150"/>
              <a:gd name="connsiteX29" fmla="*/ 896745 w 1080814"/>
              <a:gd name="connsiteY29" fmla="*/ 140970 h 1581150"/>
              <a:gd name="connsiteX30" fmla="*/ 927225 w 1080814"/>
              <a:gd name="connsiteY30" fmla="*/ 156210 h 1581150"/>
              <a:gd name="connsiteX31" fmla="*/ 961515 w 1080814"/>
              <a:gd name="connsiteY31" fmla="*/ 175260 h 1581150"/>
              <a:gd name="connsiteX32" fmla="*/ 972945 w 1080814"/>
              <a:gd name="connsiteY32" fmla="*/ 186690 h 1581150"/>
              <a:gd name="connsiteX33" fmla="*/ 995805 w 1080814"/>
              <a:gd name="connsiteY33" fmla="*/ 205740 h 1581150"/>
              <a:gd name="connsiteX34" fmla="*/ 1033905 w 1080814"/>
              <a:gd name="connsiteY34" fmla="*/ 240030 h 1581150"/>
              <a:gd name="connsiteX35" fmla="*/ 1052955 w 1080814"/>
              <a:gd name="connsiteY35" fmla="*/ 262890 h 1581150"/>
              <a:gd name="connsiteX36" fmla="*/ 1064385 w 1080814"/>
              <a:gd name="connsiteY36" fmla="*/ 289560 h 1581150"/>
              <a:gd name="connsiteX37" fmla="*/ 1075815 w 1080814"/>
              <a:gd name="connsiteY37" fmla="*/ 327660 h 1581150"/>
              <a:gd name="connsiteX38" fmla="*/ 1075815 w 1080814"/>
              <a:gd name="connsiteY38" fmla="*/ 472440 h 1581150"/>
              <a:gd name="connsiteX39" fmla="*/ 1068195 w 1080814"/>
              <a:gd name="connsiteY39" fmla="*/ 487680 h 1581150"/>
              <a:gd name="connsiteX40" fmla="*/ 1045335 w 1080814"/>
              <a:gd name="connsiteY40" fmla="*/ 518160 h 1581150"/>
              <a:gd name="connsiteX41" fmla="*/ 1030095 w 1080814"/>
              <a:gd name="connsiteY41" fmla="*/ 544830 h 1581150"/>
              <a:gd name="connsiteX42" fmla="*/ 1014855 w 1080814"/>
              <a:gd name="connsiteY42" fmla="*/ 560070 h 1581150"/>
              <a:gd name="connsiteX43" fmla="*/ 1003425 w 1080814"/>
              <a:gd name="connsiteY43" fmla="*/ 586740 h 1581150"/>
              <a:gd name="connsiteX44" fmla="*/ 999615 w 1080814"/>
              <a:gd name="connsiteY44" fmla="*/ 598170 h 1581150"/>
              <a:gd name="connsiteX45" fmla="*/ 995805 w 1080814"/>
              <a:gd name="connsiteY45" fmla="*/ 613410 h 1581150"/>
              <a:gd name="connsiteX46" fmla="*/ 984375 w 1080814"/>
              <a:gd name="connsiteY46" fmla="*/ 628650 h 1581150"/>
              <a:gd name="connsiteX47" fmla="*/ 980565 w 1080814"/>
              <a:gd name="connsiteY47" fmla="*/ 643890 h 1581150"/>
              <a:gd name="connsiteX48" fmla="*/ 972945 w 1080814"/>
              <a:gd name="connsiteY48" fmla="*/ 666750 h 1581150"/>
              <a:gd name="connsiteX49" fmla="*/ 969135 w 1080814"/>
              <a:gd name="connsiteY49" fmla="*/ 681990 h 1581150"/>
              <a:gd name="connsiteX50" fmla="*/ 957705 w 1080814"/>
              <a:gd name="connsiteY50" fmla="*/ 697230 h 1581150"/>
              <a:gd name="connsiteX51" fmla="*/ 938655 w 1080814"/>
              <a:gd name="connsiteY51" fmla="*/ 723900 h 1581150"/>
              <a:gd name="connsiteX52" fmla="*/ 923415 w 1080814"/>
              <a:gd name="connsiteY52" fmla="*/ 739140 h 1581150"/>
              <a:gd name="connsiteX53" fmla="*/ 900555 w 1080814"/>
              <a:gd name="connsiteY53" fmla="*/ 762000 h 1581150"/>
              <a:gd name="connsiteX54" fmla="*/ 885315 w 1080814"/>
              <a:gd name="connsiteY54" fmla="*/ 777240 h 1581150"/>
              <a:gd name="connsiteX55" fmla="*/ 866265 w 1080814"/>
              <a:gd name="connsiteY55" fmla="*/ 811530 h 1581150"/>
              <a:gd name="connsiteX56" fmla="*/ 854835 w 1080814"/>
              <a:gd name="connsiteY56" fmla="*/ 822960 h 1581150"/>
              <a:gd name="connsiteX57" fmla="*/ 843405 w 1080814"/>
              <a:gd name="connsiteY57" fmla="*/ 842010 h 1581150"/>
              <a:gd name="connsiteX58" fmla="*/ 831975 w 1080814"/>
              <a:gd name="connsiteY58" fmla="*/ 857250 h 1581150"/>
              <a:gd name="connsiteX59" fmla="*/ 824355 w 1080814"/>
              <a:gd name="connsiteY59" fmla="*/ 868680 h 1581150"/>
              <a:gd name="connsiteX60" fmla="*/ 812925 w 1080814"/>
              <a:gd name="connsiteY60" fmla="*/ 883920 h 1581150"/>
              <a:gd name="connsiteX61" fmla="*/ 801495 w 1080814"/>
              <a:gd name="connsiteY61" fmla="*/ 902970 h 1581150"/>
              <a:gd name="connsiteX62" fmla="*/ 778635 w 1080814"/>
              <a:gd name="connsiteY62" fmla="*/ 937260 h 1581150"/>
              <a:gd name="connsiteX63" fmla="*/ 771015 w 1080814"/>
              <a:gd name="connsiteY63" fmla="*/ 971550 h 1581150"/>
              <a:gd name="connsiteX64" fmla="*/ 759585 w 1080814"/>
              <a:gd name="connsiteY64" fmla="*/ 986790 h 1581150"/>
              <a:gd name="connsiteX65" fmla="*/ 755775 w 1080814"/>
              <a:gd name="connsiteY65" fmla="*/ 1005840 h 1581150"/>
              <a:gd name="connsiteX66" fmla="*/ 736725 w 1080814"/>
              <a:gd name="connsiteY66" fmla="*/ 1043940 h 1581150"/>
              <a:gd name="connsiteX67" fmla="*/ 725295 w 1080814"/>
              <a:gd name="connsiteY67" fmla="*/ 1055370 h 1581150"/>
              <a:gd name="connsiteX68" fmla="*/ 717675 w 1080814"/>
              <a:gd name="connsiteY68" fmla="*/ 1066800 h 1581150"/>
              <a:gd name="connsiteX69" fmla="*/ 706245 w 1080814"/>
              <a:gd name="connsiteY69" fmla="*/ 1082040 h 1581150"/>
              <a:gd name="connsiteX70" fmla="*/ 698625 w 1080814"/>
              <a:gd name="connsiteY70" fmla="*/ 1093470 h 1581150"/>
              <a:gd name="connsiteX71" fmla="*/ 675765 w 1080814"/>
              <a:gd name="connsiteY71" fmla="*/ 1108710 h 1581150"/>
              <a:gd name="connsiteX72" fmla="*/ 649095 w 1080814"/>
              <a:gd name="connsiteY72" fmla="*/ 1135380 h 1581150"/>
              <a:gd name="connsiteX73" fmla="*/ 637665 w 1080814"/>
              <a:gd name="connsiteY73" fmla="*/ 1146810 h 1581150"/>
              <a:gd name="connsiteX74" fmla="*/ 614805 w 1080814"/>
              <a:gd name="connsiteY74" fmla="*/ 1169670 h 1581150"/>
              <a:gd name="connsiteX75" fmla="*/ 599565 w 1080814"/>
              <a:gd name="connsiteY75" fmla="*/ 1192530 h 1581150"/>
              <a:gd name="connsiteX76" fmla="*/ 595755 w 1080814"/>
              <a:gd name="connsiteY76" fmla="*/ 1203960 h 1581150"/>
              <a:gd name="connsiteX77" fmla="*/ 572895 w 1080814"/>
              <a:gd name="connsiteY77" fmla="*/ 1226820 h 1581150"/>
              <a:gd name="connsiteX78" fmla="*/ 553845 w 1080814"/>
              <a:gd name="connsiteY78" fmla="*/ 1253490 h 1581150"/>
              <a:gd name="connsiteX79" fmla="*/ 550035 w 1080814"/>
              <a:gd name="connsiteY79" fmla="*/ 1287780 h 1581150"/>
              <a:gd name="connsiteX80" fmla="*/ 530985 w 1080814"/>
              <a:gd name="connsiteY80" fmla="*/ 1322070 h 1581150"/>
              <a:gd name="connsiteX81" fmla="*/ 527175 w 1080814"/>
              <a:gd name="connsiteY81" fmla="*/ 1333500 h 1581150"/>
              <a:gd name="connsiteX82" fmla="*/ 519555 w 1080814"/>
              <a:gd name="connsiteY82" fmla="*/ 1344930 h 1581150"/>
              <a:gd name="connsiteX83" fmla="*/ 511935 w 1080814"/>
              <a:gd name="connsiteY83" fmla="*/ 1383030 h 1581150"/>
              <a:gd name="connsiteX84" fmla="*/ 504315 w 1080814"/>
              <a:gd name="connsiteY84" fmla="*/ 1424940 h 1581150"/>
              <a:gd name="connsiteX85" fmla="*/ 489075 w 1080814"/>
              <a:gd name="connsiteY85" fmla="*/ 1459230 h 1581150"/>
              <a:gd name="connsiteX86" fmla="*/ 485265 w 1080814"/>
              <a:gd name="connsiteY86" fmla="*/ 1474470 h 1581150"/>
              <a:gd name="connsiteX87" fmla="*/ 477645 w 1080814"/>
              <a:gd name="connsiteY87" fmla="*/ 1501140 h 1581150"/>
              <a:gd name="connsiteX88" fmla="*/ 473835 w 1080814"/>
              <a:gd name="connsiteY88" fmla="*/ 1558290 h 1581150"/>
              <a:gd name="connsiteX89" fmla="*/ 450975 w 1080814"/>
              <a:gd name="connsiteY89" fmla="*/ 1569720 h 1581150"/>
              <a:gd name="connsiteX90" fmla="*/ 416685 w 1080814"/>
              <a:gd name="connsiteY90" fmla="*/ 1581150 h 1581150"/>
              <a:gd name="connsiteX91" fmla="*/ 405255 w 1080814"/>
              <a:gd name="connsiteY91" fmla="*/ 1573530 h 1581150"/>
              <a:gd name="connsiteX92" fmla="*/ 390015 w 1080814"/>
              <a:gd name="connsiteY92" fmla="*/ 1565910 h 1581150"/>
              <a:gd name="connsiteX93" fmla="*/ 359535 w 1080814"/>
              <a:gd name="connsiteY93" fmla="*/ 1539240 h 1581150"/>
              <a:gd name="connsiteX94" fmla="*/ 363345 w 1080814"/>
              <a:gd name="connsiteY94" fmla="*/ 1497330 h 1581150"/>
              <a:gd name="connsiteX95" fmla="*/ 386205 w 1080814"/>
              <a:gd name="connsiteY95" fmla="*/ 1443990 h 1581150"/>
              <a:gd name="connsiteX96" fmla="*/ 393825 w 1080814"/>
              <a:gd name="connsiteY96" fmla="*/ 1424940 h 1581150"/>
              <a:gd name="connsiteX97" fmla="*/ 416685 w 1080814"/>
              <a:gd name="connsiteY97" fmla="*/ 1398270 h 1581150"/>
              <a:gd name="connsiteX98" fmla="*/ 431925 w 1080814"/>
              <a:gd name="connsiteY98" fmla="*/ 1363980 h 1581150"/>
              <a:gd name="connsiteX99" fmla="*/ 435735 w 1080814"/>
              <a:gd name="connsiteY99" fmla="*/ 1348740 h 1581150"/>
              <a:gd name="connsiteX100" fmla="*/ 447165 w 1080814"/>
              <a:gd name="connsiteY100" fmla="*/ 1333500 h 1581150"/>
              <a:gd name="connsiteX101" fmla="*/ 450975 w 1080814"/>
              <a:gd name="connsiteY101" fmla="*/ 1314450 h 1581150"/>
              <a:gd name="connsiteX102" fmla="*/ 454785 w 1080814"/>
              <a:gd name="connsiteY102" fmla="*/ 1303020 h 1581150"/>
              <a:gd name="connsiteX103" fmla="*/ 470025 w 1080814"/>
              <a:gd name="connsiteY103" fmla="*/ 1253490 h 1581150"/>
              <a:gd name="connsiteX104" fmla="*/ 473835 w 1080814"/>
              <a:gd name="connsiteY104" fmla="*/ 1223010 h 1581150"/>
              <a:gd name="connsiteX105" fmla="*/ 481455 w 1080814"/>
              <a:gd name="connsiteY105" fmla="*/ 1158240 h 1581150"/>
              <a:gd name="connsiteX106" fmla="*/ 504315 w 1080814"/>
              <a:gd name="connsiteY106" fmla="*/ 1120140 h 1581150"/>
              <a:gd name="connsiteX107" fmla="*/ 519555 w 1080814"/>
              <a:gd name="connsiteY107" fmla="*/ 1070610 h 1581150"/>
              <a:gd name="connsiteX108" fmla="*/ 523365 w 1080814"/>
              <a:gd name="connsiteY108" fmla="*/ 1051560 h 1581150"/>
              <a:gd name="connsiteX109" fmla="*/ 530985 w 1080814"/>
              <a:gd name="connsiteY109" fmla="*/ 1024890 h 1581150"/>
              <a:gd name="connsiteX110" fmla="*/ 542415 w 1080814"/>
              <a:gd name="connsiteY110" fmla="*/ 952500 h 1581150"/>
              <a:gd name="connsiteX111" fmla="*/ 550035 w 1080814"/>
              <a:gd name="connsiteY111" fmla="*/ 922020 h 1581150"/>
              <a:gd name="connsiteX112" fmla="*/ 565275 w 1080814"/>
              <a:gd name="connsiteY112" fmla="*/ 891540 h 1581150"/>
              <a:gd name="connsiteX113" fmla="*/ 584325 w 1080814"/>
              <a:gd name="connsiteY113" fmla="*/ 864870 h 1581150"/>
              <a:gd name="connsiteX114" fmla="*/ 588135 w 1080814"/>
              <a:gd name="connsiteY114" fmla="*/ 853440 h 1581150"/>
              <a:gd name="connsiteX115" fmla="*/ 599565 w 1080814"/>
              <a:gd name="connsiteY115" fmla="*/ 845820 h 1581150"/>
              <a:gd name="connsiteX116" fmla="*/ 652905 w 1080814"/>
              <a:gd name="connsiteY116" fmla="*/ 792480 h 1581150"/>
              <a:gd name="connsiteX117" fmla="*/ 652905 w 1080814"/>
              <a:gd name="connsiteY117" fmla="*/ 792480 h 1581150"/>
              <a:gd name="connsiteX118" fmla="*/ 660525 w 1080814"/>
              <a:gd name="connsiteY118" fmla="*/ 781050 h 1581150"/>
              <a:gd name="connsiteX119" fmla="*/ 683385 w 1080814"/>
              <a:gd name="connsiteY119" fmla="*/ 758190 h 1581150"/>
              <a:gd name="connsiteX120" fmla="*/ 706245 w 1080814"/>
              <a:gd name="connsiteY120" fmla="*/ 731520 h 1581150"/>
              <a:gd name="connsiteX121" fmla="*/ 729105 w 1080814"/>
              <a:gd name="connsiteY121" fmla="*/ 701040 h 1581150"/>
              <a:gd name="connsiteX122" fmla="*/ 740535 w 1080814"/>
              <a:gd name="connsiteY122" fmla="*/ 689610 h 1581150"/>
              <a:gd name="connsiteX123" fmla="*/ 748155 w 1080814"/>
              <a:gd name="connsiteY123" fmla="*/ 678180 h 1581150"/>
              <a:gd name="connsiteX124" fmla="*/ 767205 w 1080814"/>
              <a:gd name="connsiteY124" fmla="*/ 670560 h 1581150"/>
              <a:gd name="connsiteX125" fmla="*/ 790065 w 1080814"/>
              <a:gd name="connsiteY125" fmla="*/ 655320 h 1581150"/>
              <a:gd name="connsiteX126" fmla="*/ 805305 w 1080814"/>
              <a:gd name="connsiteY126" fmla="*/ 647700 h 1581150"/>
              <a:gd name="connsiteX127" fmla="*/ 828165 w 1080814"/>
              <a:gd name="connsiteY127" fmla="*/ 632460 h 1581150"/>
              <a:gd name="connsiteX128" fmla="*/ 839595 w 1080814"/>
              <a:gd name="connsiteY128" fmla="*/ 621030 h 1581150"/>
              <a:gd name="connsiteX129" fmla="*/ 873885 w 1080814"/>
              <a:gd name="connsiteY129" fmla="*/ 605790 h 1581150"/>
              <a:gd name="connsiteX130" fmla="*/ 919605 w 1080814"/>
              <a:gd name="connsiteY130" fmla="*/ 582930 h 1581150"/>
              <a:gd name="connsiteX131" fmla="*/ 942465 w 1080814"/>
              <a:gd name="connsiteY131" fmla="*/ 548640 h 1581150"/>
              <a:gd name="connsiteX132" fmla="*/ 953895 w 1080814"/>
              <a:gd name="connsiteY132" fmla="*/ 533400 h 1581150"/>
              <a:gd name="connsiteX133" fmla="*/ 980565 w 1080814"/>
              <a:gd name="connsiteY133" fmla="*/ 483870 h 1581150"/>
              <a:gd name="connsiteX134" fmla="*/ 991995 w 1080814"/>
              <a:gd name="connsiteY134" fmla="*/ 445770 h 1581150"/>
              <a:gd name="connsiteX135" fmla="*/ 988185 w 1080814"/>
              <a:gd name="connsiteY135" fmla="*/ 369570 h 1581150"/>
              <a:gd name="connsiteX136" fmla="*/ 980565 w 1080814"/>
              <a:gd name="connsiteY136" fmla="*/ 358140 h 1581150"/>
              <a:gd name="connsiteX137" fmla="*/ 972945 w 1080814"/>
              <a:gd name="connsiteY137" fmla="*/ 339090 h 1581150"/>
              <a:gd name="connsiteX138" fmla="*/ 931035 w 1080814"/>
              <a:gd name="connsiteY138" fmla="*/ 281940 h 1581150"/>
              <a:gd name="connsiteX139" fmla="*/ 923415 w 1080814"/>
              <a:gd name="connsiteY139" fmla="*/ 270510 h 1581150"/>
              <a:gd name="connsiteX140" fmla="*/ 911985 w 1080814"/>
              <a:gd name="connsiteY140" fmla="*/ 266700 h 1581150"/>
              <a:gd name="connsiteX141" fmla="*/ 877695 w 1080814"/>
              <a:gd name="connsiteY141" fmla="*/ 247650 h 1581150"/>
              <a:gd name="connsiteX142" fmla="*/ 839595 w 1080814"/>
              <a:gd name="connsiteY142" fmla="*/ 220980 h 1581150"/>
              <a:gd name="connsiteX143" fmla="*/ 824355 w 1080814"/>
              <a:gd name="connsiteY143" fmla="*/ 217170 h 1581150"/>
              <a:gd name="connsiteX144" fmla="*/ 812925 w 1080814"/>
              <a:gd name="connsiteY144" fmla="*/ 209550 h 1581150"/>
              <a:gd name="connsiteX145" fmla="*/ 759585 w 1080814"/>
              <a:gd name="connsiteY145" fmla="*/ 194310 h 1581150"/>
              <a:gd name="connsiteX146" fmla="*/ 748155 w 1080814"/>
              <a:gd name="connsiteY146" fmla="*/ 186690 h 1581150"/>
              <a:gd name="connsiteX147" fmla="*/ 702435 w 1080814"/>
              <a:gd name="connsiteY147" fmla="*/ 171450 h 1581150"/>
              <a:gd name="connsiteX148" fmla="*/ 702435 w 1080814"/>
              <a:gd name="connsiteY148" fmla="*/ 171450 h 1581150"/>
              <a:gd name="connsiteX149" fmla="*/ 668145 w 1080814"/>
              <a:gd name="connsiteY149" fmla="*/ 163830 h 1581150"/>
              <a:gd name="connsiteX150" fmla="*/ 652905 w 1080814"/>
              <a:gd name="connsiteY150" fmla="*/ 156210 h 1581150"/>
              <a:gd name="connsiteX151" fmla="*/ 584325 w 1080814"/>
              <a:gd name="connsiteY151" fmla="*/ 148590 h 1581150"/>
              <a:gd name="connsiteX152" fmla="*/ 565275 w 1080814"/>
              <a:gd name="connsiteY152" fmla="*/ 144780 h 1581150"/>
              <a:gd name="connsiteX153" fmla="*/ 553845 w 1080814"/>
              <a:gd name="connsiteY153" fmla="*/ 140970 h 1581150"/>
              <a:gd name="connsiteX154" fmla="*/ 527175 w 1080814"/>
              <a:gd name="connsiteY154" fmla="*/ 133350 h 1581150"/>
              <a:gd name="connsiteX155" fmla="*/ 504315 w 1080814"/>
              <a:gd name="connsiteY155" fmla="*/ 129540 h 1581150"/>
              <a:gd name="connsiteX156" fmla="*/ 489075 w 1080814"/>
              <a:gd name="connsiteY156" fmla="*/ 125730 h 1581150"/>
              <a:gd name="connsiteX157" fmla="*/ 447165 w 1080814"/>
              <a:gd name="connsiteY157" fmla="*/ 129540 h 1581150"/>
              <a:gd name="connsiteX158" fmla="*/ 409065 w 1080814"/>
              <a:gd name="connsiteY158" fmla="*/ 137160 h 1581150"/>
              <a:gd name="connsiteX159" fmla="*/ 344295 w 1080814"/>
              <a:gd name="connsiteY159" fmla="*/ 144780 h 1581150"/>
              <a:gd name="connsiteX160" fmla="*/ 290955 w 1080814"/>
              <a:gd name="connsiteY160" fmla="*/ 160020 h 1581150"/>
              <a:gd name="connsiteX161" fmla="*/ 264285 w 1080814"/>
              <a:gd name="connsiteY161" fmla="*/ 167640 h 1581150"/>
              <a:gd name="connsiteX162" fmla="*/ 252855 w 1080814"/>
              <a:gd name="connsiteY162" fmla="*/ 171450 h 1581150"/>
              <a:gd name="connsiteX163" fmla="*/ 229995 w 1080814"/>
              <a:gd name="connsiteY163" fmla="*/ 182880 h 1581150"/>
              <a:gd name="connsiteX164" fmla="*/ 191895 w 1080814"/>
              <a:gd name="connsiteY164" fmla="*/ 194310 h 1581150"/>
              <a:gd name="connsiteX165" fmla="*/ 157605 w 1080814"/>
              <a:gd name="connsiteY165" fmla="*/ 205740 h 1581150"/>
              <a:gd name="connsiteX166" fmla="*/ 66165 w 1080814"/>
              <a:gd name="connsiteY166" fmla="*/ 209550 h 1581150"/>
              <a:gd name="connsiteX167" fmla="*/ 1395 w 1080814"/>
              <a:gd name="connsiteY167" fmla="*/ 205740 h 1581150"/>
              <a:gd name="connsiteX168" fmla="*/ 5205 w 1080814"/>
              <a:gd name="connsiteY168" fmla="*/ 194310 h 1581150"/>
              <a:gd name="connsiteX169" fmla="*/ 39495 w 1080814"/>
              <a:gd name="connsiteY169" fmla="*/ 167640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80814" h="1581150">
                <a:moveTo>
                  <a:pt x="39495" y="167640"/>
                </a:moveTo>
                <a:cubicBezTo>
                  <a:pt x="48385" y="160655"/>
                  <a:pt x="52795" y="158150"/>
                  <a:pt x="58545" y="152400"/>
                </a:cubicBezTo>
                <a:cubicBezTo>
                  <a:pt x="63035" y="147910"/>
                  <a:pt x="66334" y="142362"/>
                  <a:pt x="69975" y="137160"/>
                </a:cubicBezTo>
                <a:cubicBezTo>
                  <a:pt x="75227" y="129657"/>
                  <a:pt x="80135" y="121920"/>
                  <a:pt x="85215" y="114300"/>
                </a:cubicBezTo>
                <a:cubicBezTo>
                  <a:pt x="87755" y="110490"/>
                  <a:pt x="90088" y="106533"/>
                  <a:pt x="92835" y="102870"/>
                </a:cubicBezTo>
                <a:cubicBezTo>
                  <a:pt x="96645" y="97790"/>
                  <a:pt x="99775" y="92120"/>
                  <a:pt x="104265" y="87630"/>
                </a:cubicBezTo>
                <a:cubicBezTo>
                  <a:pt x="107503" y="84392"/>
                  <a:pt x="111885" y="82550"/>
                  <a:pt x="115695" y="80010"/>
                </a:cubicBezTo>
                <a:cubicBezTo>
                  <a:pt x="130042" y="58489"/>
                  <a:pt x="115684" y="74680"/>
                  <a:pt x="149985" y="60960"/>
                </a:cubicBezTo>
                <a:cubicBezTo>
                  <a:pt x="154237" y="59259"/>
                  <a:pt x="157319" y="55388"/>
                  <a:pt x="161415" y="53340"/>
                </a:cubicBezTo>
                <a:cubicBezTo>
                  <a:pt x="165007" y="51544"/>
                  <a:pt x="169035" y="50800"/>
                  <a:pt x="172845" y="49530"/>
                </a:cubicBezTo>
                <a:cubicBezTo>
                  <a:pt x="177925" y="45720"/>
                  <a:pt x="182319" y="40761"/>
                  <a:pt x="188085" y="38100"/>
                </a:cubicBezTo>
                <a:cubicBezTo>
                  <a:pt x="199024" y="33051"/>
                  <a:pt x="212350" y="33353"/>
                  <a:pt x="222375" y="26670"/>
                </a:cubicBezTo>
                <a:cubicBezTo>
                  <a:pt x="236288" y="17395"/>
                  <a:pt x="246997" y="9573"/>
                  <a:pt x="264285" y="3810"/>
                </a:cubicBezTo>
                <a:lnTo>
                  <a:pt x="275715" y="0"/>
                </a:lnTo>
                <a:cubicBezTo>
                  <a:pt x="288415" y="1270"/>
                  <a:pt x="301379" y="940"/>
                  <a:pt x="313815" y="3810"/>
                </a:cubicBezTo>
                <a:cubicBezTo>
                  <a:pt x="318277" y="4840"/>
                  <a:pt x="321727" y="8499"/>
                  <a:pt x="325245" y="11430"/>
                </a:cubicBezTo>
                <a:cubicBezTo>
                  <a:pt x="336552" y="20852"/>
                  <a:pt x="341575" y="33150"/>
                  <a:pt x="359535" y="34290"/>
                </a:cubicBezTo>
                <a:cubicBezTo>
                  <a:pt x="431791" y="38878"/>
                  <a:pt x="504315" y="36830"/>
                  <a:pt x="576705" y="38100"/>
                </a:cubicBezTo>
                <a:cubicBezTo>
                  <a:pt x="583055" y="39370"/>
                  <a:pt x="589336" y="41054"/>
                  <a:pt x="595755" y="41910"/>
                </a:cubicBezTo>
                <a:cubicBezTo>
                  <a:pt x="608406" y="43597"/>
                  <a:pt x="621375" y="43046"/>
                  <a:pt x="633855" y="45720"/>
                </a:cubicBezTo>
                <a:cubicBezTo>
                  <a:pt x="639409" y="46910"/>
                  <a:pt x="643924" y="50990"/>
                  <a:pt x="649095" y="53340"/>
                </a:cubicBezTo>
                <a:cubicBezTo>
                  <a:pt x="657900" y="57342"/>
                  <a:pt x="666281" y="62873"/>
                  <a:pt x="675765" y="64770"/>
                </a:cubicBezTo>
                <a:cubicBezTo>
                  <a:pt x="698319" y="69281"/>
                  <a:pt x="744345" y="72390"/>
                  <a:pt x="744345" y="72390"/>
                </a:cubicBezTo>
                <a:cubicBezTo>
                  <a:pt x="783464" y="82170"/>
                  <a:pt x="734978" y="68877"/>
                  <a:pt x="774825" y="83820"/>
                </a:cubicBezTo>
                <a:cubicBezTo>
                  <a:pt x="779728" y="85659"/>
                  <a:pt x="785162" y="85791"/>
                  <a:pt x="790065" y="87630"/>
                </a:cubicBezTo>
                <a:cubicBezTo>
                  <a:pt x="795383" y="89624"/>
                  <a:pt x="800032" y="93141"/>
                  <a:pt x="805305" y="95250"/>
                </a:cubicBezTo>
                <a:cubicBezTo>
                  <a:pt x="847544" y="112146"/>
                  <a:pt x="809731" y="93831"/>
                  <a:pt x="847215" y="110490"/>
                </a:cubicBezTo>
                <a:cubicBezTo>
                  <a:pt x="852405" y="112797"/>
                  <a:pt x="857833" y="114809"/>
                  <a:pt x="862455" y="118110"/>
                </a:cubicBezTo>
                <a:cubicBezTo>
                  <a:pt x="882116" y="132154"/>
                  <a:pt x="865158" y="127082"/>
                  <a:pt x="885315" y="137160"/>
                </a:cubicBezTo>
                <a:cubicBezTo>
                  <a:pt x="888907" y="138956"/>
                  <a:pt x="893089" y="139308"/>
                  <a:pt x="896745" y="140970"/>
                </a:cubicBezTo>
                <a:cubicBezTo>
                  <a:pt x="907086" y="145670"/>
                  <a:pt x="917065" y="151130"/>
                  <a:pt x="927225" y="156210"/>
                </a:cubicBezTo>
                <a:cubicBezTo>
                  <a:pt x="938081" y="161638"/>
                  <a:pt x="951947" y="168084"/>
                  <a:pt x="961515" y="175260"/>
                </a:cubicBezTo>
                <a:cubicBezTo>
                  <a:pt x="965826" y="178493"/>
                  <a:pt x="968918" y="183110"/>
                  <a:pt x="972945" y="186690"/>
                </a:cubicBezTo>
                <a:cubicBezTo>
                  <a:pt x="980359" y="193280"/>
                  <a:pt x="988060" y="199544"/>
                  <a:pt x="995805" y="205740"/>
                </a:cubicBezTo>
                <a:cubicBezTo>
                  <a:pt x="1009859" y="216983"/>
                  <a:pt x="1023198" y="223970"/>
                  <a:pt x="1033905" y="240030"/>
                </a:cubicBezTo>
                <a:cubicBezTo>
                  <a:pt x="1044514" y="255943"/>
                  <a:pt x="1038287" y="248222"/>
                  <a:pt x="1052955" y="262890"/>
                </a:cubicBezTo>
                <a:cubicBezTo>
                  <a:pt x="1065219" y="299683"/>
                  <a:pt x="1045553" y="242480"/>
                  <a:pt x="1064385" y="289560"/>
                </a:cubicBezTo>
                <a:cubicBezTo>
                  <a:pt x="1070569" y="305020"/>
                  <a:pt x="1072073" y="312690"/>
                  <a:pt x="1075815" y="327660"/>
                </a:cubicBezTo>
                <a:cubicBezTo>
                  <a:pt x="1081349" y="388533"/>
                  <a:pt x="1083526" y="392756"/>
                  <a:pt x="1075815" y="472440"/>
                </a:cubicBezTo>
                <a:cubicBezTo>
                  <a:pt x="1075268" y="478093"/>
                  <a:pt x="1071345" y="482954"/>
                  <a:pt x="1068195" y="487680"/>
                </a:cubicBezTo>
                <a:cubicBezTo>
                  <a:pt x="1061150" y="498247"/>
                  <a:pt x="1051015" y="506801"/>
                  <a:pt x="1045335" y="518160"/>
                </a:cubicBezTo>
                <a:cubicBezTo>
                  <a:pt x="1041011" y="526808"/>
                  <a:pt x="1036557" y="537291"/>
                  <a:pt x="1030095" y="544830"/>
                </a:cubicBezTo>
                <a:cubicBezTo>
                  <a:pt x="1025420" y="550285"/>
                  <a:pt x="1019935" y="554990"/>
                  <a:pt x="1014855" y="560070"/>
                </a:cubicBezTo>
                <a:cubicBezTo>
                  <a:pt x="1006926" y="591788"/>
                  <a:pt x="1016581" y="560428"/>
                  <a:pt x="1003425" y="586740"/>
                </a:cubicBezTo>
                <a:cubicBezTo>
                  <a:pt x="1001629" y="590332"/>
                  <a:pt x="1000718" y="594308"/>
                  <a:pt x="999615" y="598170"/>
                </a:cubicBezTo>
                <a:cubicBezTo>
                  <a:pt x="998176" y="603205"/>
                  <a:pt x="998147" y="608726"/>
                  <a:pt x="995805" y="613410"/>
                </a:cubicBezTo>
                <a:cubicBezTo>
                  <a:pt x="992965" y="619090"/>
                  <a:pt x="988185" y="623570"/>
                  <a:pt x="984375" y="628650"/>
                </a:cubicBezTo>
                <a:cubicBezTo>
                  <a:pt x="983105" y="633730"/>
                  <a:pt x="982070" y="638874"/>
                  <a:pt x="980565" y="643890"/>
                </a:cubicBezTo>
                <a:cubicBezTo>
                  <a:pt x="978257" y="651583"/>
                  <a:pt x="974893" y="658958"/>
                  <a:pt x="972945" y="666750"/>
                </a:cubicBezTo>
                <a:cubicBezTo>
                  <a:pt x="971675" y="671830"/>
                  <a:pt x="971477" y="677306"/>
                  <a:pt x="969135" y="681990"/>
                </a:cubicBezTo>
                <a:cubicBezTo>
                  <a:pt x="966295" y="687670"/>
                  <a:pt x="961396" y="692063"/>
                  <a:pt x="957705" y="697230"/>
                </a:cubicBezTo>
                <a:cubicBezTo>
                  <a:pt x="949802" y="708294"/>
                  <a:pt x="948340" y="712832"/>
                  <a:pt x="938655" y="723900"/>
                </a:cubicBezTo>
                <a:cubicBezTo>
                  <a:pt x="933924" y="729307"/>
                  <a:pt x="927826" y="733469"/>
                  <a:pt x="923415" y="739140"/>
                </a:cubicBezTo>
                <a:cubicBezTo>
                  <a:pt x="904520" y="763433"/>
                  <a:pt x="921938" y="754872"/>
                  <a:pt x="900555" y="762000"/>
                </a:cubicBezTo>
                <a:cubicBezTo>
                  <a:pt x="895475" y="767080"/>
                  <a:pt x="889726" y="771569"/>
                  <a:pt x="885315" y="777240"/>
                </a:cubicBezTo>
                <a:cubicBezTo>
                  <a:pt x="843974" y="830393"/>
                  <a:pt x="897897" y="767246"/>
                  <a:pt x="866265" y="811530"/>
                </a:cubicBezTo>
                <a:cubicBezTo>
                  <a:pt x="863133" y="815915"/>
                  <a:pt x="858068" y="818649"/>
                  <a:pt x="854835" y="822960"/>
                </a:cubicBezTo>
                <a:cubicBezTo>
                  <a:pt x="850392" y="828884"/>
                  <a:pt x="847513" y="835848"/>
                  <a:pt x="843405" y="842010"/>
                </a:cubicBezTo>
                <a:cubicBezTo>
                  <a:pt x="839883" y="847294"/>
                  <a:pt x="835666" y="852083"/>
                  <a:pt x="831975" y="857250"/>
                </a:cubicBezTo>
                <a:cubicBezTo>
                  <a:pt x="829313" y="860976"/>
                  <a:pt x="827017" y="864954"/>
                  <a:pt x="824355" y="868680"/>
                </a:cubicBezTo>
                <a:cubicBezTo>
                  <a:pt x="820664" y="873847"/>
                  <a:pt x="816447" y="878636"/>
                  <a:pt x="812925" y="883920"/>
                </a:cubicBezTo>
                <a:cubicBezTo>
                  <a:pt x="808817" y="890082"/>
                  <a:pt x="805742" y="896903"/>
                  <a:pt x="801495" y="902970"/>
                </a:cubicBezTo>
                <a:cubicBezTo>
                  <a:pt x="776836" y="938198"/>
                  <a:pt x="793992" y="906545"/>
                  <a:pt x="778635" y="937260"/>
                </a:cubicBezTo>
                <a:cubicBezTo>
                  <a:pt x="778234" y="939264"/>
                  <a:pt x="772809" y="967963"/>
                  <a:pt x="771015" y="971550"/>
                </a:cubicBezTo>
                <a:cubicBezTo>
                  <a:pt x="768175" y="977230"/>
                  <a:pt x="763395" y="981710"/>
                  <a:pt x="759585" y="986790"/>
                </a:cubicBezTo>
                <a:cubicBezTo>
                  <a:pt x="758315" y="993140"/>
                  <a:pt x="757823" y="999697"/>
                  <a:pt x="755775" y="1005840"/>
                </a:cubicBezTo>
                <a:cubicBezTo>
                  <a:pt x="752014" y="1017123"/>
                  <a:pt x="745225" y="1033739"/>
                  <a:pt x="736725" y="1043940"/>
                </a:cubicBezTo>
                <a:cubicBezTo>
                  <a:pt x="733276" y="1048079"/>
                  <a:pt x="728744" y="1051231"/>
                  <a:pt x="725295" y="1055370"/>
                </a:cubicBezTo>
                <a:cubicBezTo>
                  <a:pt x="722364" y="1058888"/>
                  <a:pt x="720337" y="1063074"/>
                  <a:pt x="717675" y="1066800"/>
                </a:cubicBezTo>
                <a:cubicBezTo>
                  <a:pt x="713984" y="1071967"/>
                  <a:pt x="709936" y="1076873"/>
                  <a:pt x="706245" y="1082040"/>
                </a:cubicBezTo>
                <a:cubicBezTo>
                  <a:pt x="703583" y="1085766"/>
                  <a:pt x="702071" y="1090455"/>
                  <a:pt x="698625" y="1093470"/>
                </a:cubicBezTo>
                <a:cubicBezTo>
                  <a:pt x="691733" y="1099501"/>
                  <a:pt x="682241" y="1102234"/>
                  <a:pt x="675765" y="1108710"/>
                </a:cubicBezTo>
                <a:lnTo>
                  <a:pt x="649095" y="1135380"/>
                </a:lnTo>
                <a:cubicBezTo>
                  <a:pt x="645285" y="1139190"/>
                  <a:pt x="642148" y="1143821"/>
                  <a:pt x="637665" y="1146810"/>
                </a:cubicBezTo>
                <a:cubicBezTo>
                  <a:pt x="620951" y="1157952"/>
                  <a:pt x="628982" y="1150767"/>
                  <a:pt x="614805" y="1169670"/>
                </a:cubicBezTo>
                <a:cubicBezTo>
                  <a:pt x="605746" y="1196848"/>
                  <a:pt x="618591" y="1163990"/>
                  <a:pt x="599565" y="1192530"/>
                </a:cubicBezTo>
                <a:cubicBezTo>
                  <a:pt x="597337" y="1195872"/>
                  <a:pt x="598221" y="1200790"/>
                  <a:pt x="595755" y="1203960"/>
                </a:cubicBezTo>
                <a:cubicBezTo>
                  <a:pt x="589139" y="1212466"/>
                  <a:pt x="578873" y="1217854"/>
                  <a:pt x="572895" y="1226820"/>
                </a:cubicBezTo>
                <a:cubicBezTo>
                  <a:pt x="561753" y="1243534"/>
                  <a:pt x="568022" y="1234587"/>
                  <a:pt x="553845" y="1253490"/>
                </a:cubicBezTo>
                <a:cubicBezTo>
                  <a:pt x="544955" y="1280160"/>
                  <a:pt x="543685" y="1268730"/>
                  <a:pt x="550035" y="1287780"/>
                </a:cubicBezTo>
                <a:cubicBezTo>
                  <a:pt x="541414" y="1313643"/>
                  <a:pt x="552820" y="1282768"/>
                  <a:pt x="530985" y="1322070"/>
                </a:cubicBezTo>
                <a:cubicBezTo>
                  <a:pt x="529035" y="1325581"/>
                  <a:pt x="528971" y="1329908"/>
                  <a:pt x="527175" y="1333500"/>
                </a:cubicBezTo>
                <a:cubicBezTo>
                  <a:pt x="525127" y="1337596"/>
                  <a:pt x="522095" y="1341120"/>
                  <a:pt x="519555" y="1344930"/>
                </a:cubicBezTo>
                <a:cubicBezTo>
                  <a:pt x="517015" y="1357630"/>
                  <a:pt x="513767" y="1370209"/>
                  <a:pt x="511935" y="1383030"/>
                </a:cubicBezTo>
                <a:cubicBezTo>
                  <a:pt x="509952" y="1396912"/>
                  <a:pt x="508806" y="1411467"/>
                  <a:pt x="504315" y="1424940"/>
                </a:cubicBezTo>
                <a:cubicBezTo>
                  <a:pt x="483462" y="1487498"/>
                  <a:pt x="508991" y="1406121"/>
                  <a:pt x="489075" y="1459230"/>
                </a:cubicBezTo>
                <a:cubicBezTo>
                  <a:pt x="487236" y="1464133"/>
                  <a:pt x="486704" y="1469435"/>
                  <a:pt x="485265" y="1474470"/>
                </a:cubicBezTo>
                <a:cubicBezTo>
                  <a:pt x="474333" y="1512731"/>
                  <a:pt x="489556" y="1453497"/>
                  <a:pt x="477645" y="1501140"/>
                </a:cubicBezTo>
                <a:cubicBezTo>
                  <a:pt x="476375" y="1520190"/>
                  <a:pt x="480755" y="1540496"/>
                  <a:pt x="473835" y="1558290"/>
                </a:cubicBezTo>
                <a:cubicBezTo>
                  <a:pt x="470747" y="1566230"/>
                  <a:pt x="458885" y="1566556"/>
                  <a:pt x="450975" y="1569720"/>
                </a:cubicBezTo>
                <a:cubicBezTo>
                  <a:pt x="439788" y="1574195"/>
                  <a:pt x="416685" y="1581150"/>
                  <a:pt x="416685" y="1581150"/>
                </a:cubicBezTo>
                <a:cubicBezTo>
                  <a:pt x="412875" y="1578610"/>
                  <a:pt x="409231" y="1575802"/>
                  <a:pt x="405255" y="1573530"/>
                </a:cubicBezTo>
                <a:cubicBezTo>
                  <a:pt x="400324" y="1570712"/>
                  <a:pt x="394741" y="1569060"/>
                  <a:pt x="390015" y="1565910"/>
                </a:cubicBezTo>
                <a:cubicBezTo>
                  <a:pt x="376061" y="1556607"/>
                  <a:pt x="370551" y="1550256"/>
                  <a:pt x="359535" y="1539240"/>
                </a:cubicBezTo>
                <a:cubicBezTo>
                  <a:pt x="360805" y="1525270"/>
                  <a:pt x="360907" y="1511144"/>
                  <a:pt x="363345" y="1497330"/>
                </a:cubicBezTo>
                <a:cubicBezTo>
                  <a:pt x="366649" y="1478609"/>
                  <a:pt x="378557" y="1460560"/>
                  <a:pt x="386205" y="1443990"/>
                </a:cubicBezTo>
                <a:cubicBezTo>
                  <a:pt x="389071" y="1437780"/>
                  <a:pt x="390504" y="1430919"/>
                  <a:pt x="393825" y="1424940"/>
                </a:cubicBezTo>
                <a:cubicBezTo>
                  <a:pt x="410143" y="1395567"/>
                  <a:pt x="399360" y="1422525"/>
                  <a:pt x="416685" y="1398270"/>
                </a:cubicBezTo>
                <a:cubicBezTo>
                  <a:pt x="420834" y="1392461"/>
                  <a:pt x="430058" y="1369581"/>
                  <a:pt x="431925" y="1363980"/>
                </a:cubicBezTo>
                <a:cubicBezTo>
                  <a:pt x="433581" y="1359012"/>
                  <a:pt x="433393" y="1353424"/>
                  <a:pt x="435735" y="1348740"/>
                </a:cubicBezTo>
                <a:cubicBezTo>
                  <a:pt x="438575" y="1343060"/>
                  <a:pt x="443355" y="1338580"/>
                  <a:pt x="447165" y="1333500"/>
                </a:cubicBezTo>
                <a:cubicBezTo>
                  <a:pt x="448435" y="1327150"/>
                  <a:pt x="449404" y="1320732"/>
                  <a:pt x="450975" y="1314450"/>
                </a:cubicBezTo>
                <a:cubicBezTo>
                  <a:pt x="451949" y="1310554"/>
                  <a:pt x="453631" y="1306867"/>
                  <a:pt x="454785" y="1303020"/>
                </a:cubicBezTo>
                <a:cubicBezTo>
                  <a:pt x="469525" y="1253887"/>
                  <a:pt x="455213" y="1297926"/>
                  <a:pt x="470025" y="1253490"/>
                </a:cubicBezTo>
                <a:cubicBezTo>
                  <a:pt x="471295" y="1243330"/>
                  <a:pt x="472864" y="1233203"/>
                  <a:pt x="473835" y="1223010"/>
                </a:cubicBezTo>
                <a:cubicBezTo>
                  <a:pt x="475178" y="1208906"/>
                  <a:pt x="474536" y="1176691"/>
                  <a:pt x="481455" y="1158240"/>
                </a:cubicBezTo>
                <a:cubicBezTo>
                  <a:pt x="488360" y="1139826"/>
                  <a:pt x="493681" y="1139636"/>
                  <a:pt x="504315" y="1120140"/>
                </a:cubicBezTo>
                <a:cubicBezTo>
                  <a:pt x="511488" y="1106990"/>
                  <a:pt x="516917" y="1083801"/>
                  <a:pt x="519555" y="1070610"/>
                </a:cubicBezTo>
                <a:cubicBezTo>
                  <a:pt x="520825" y="1064260"/>
                  <a:pt x="521794" y="1057842"/>
                  <a:pt x="523365" y="1051560"/>
                </a:cubicBezTo>
                <a:cubicBezTo>
                  <a:pt x="525607" y="1042590"/>
                  <a:pt x="528445" y="1033780"/>
                  <a:pt x="530985" y="1024890"/>
                </a:cubicBezTo>
                <a:cubicBezTo>
                  <a:pt x="536314" y="971600"/>
                  <a:pt x="531702" y="1002496"/>
                  <a:pt x="542415" y="952500"/>
                </a:cubicBezTo>
                <a:cubicBezTo>
                  <a:pt x="544571" y="942441"/>
                  <a:pt x="545692" y="931575"/>
                  <a:pt x="550035" y="922020"/>
                </a:cubicBezTo>
                <a:cubicBezTo>
                  <a:pt x="554735" y="911679"/>
                  <a:pt x="558459" y="900627"/>
                  <a:pt x="565275" y="891540"/>
                </a:cubicBezTo>
                <a:cubicBezTo>
                  <a:pt x="567864" y="888088"/>
                  <a:pt x="581539" y="870441"/>
                  <a:pt x="584325" y="864870"/>
                </a:cubicBezTo>
                <a:cubicBezTo>
                  <a:pt x="586121" y="861278"/>
                  <a:pt x="585626" y="856576"/>
                  <a:pt x="588135" y="853440"/>
                </a:cubicBezTo>
                <a:cubicBezTo>
                  <a:pt x="590996" y="849864"/>
                  <a:pt x="596231" y="848958"/>
                  <a:pt x="599565" y="845820"/>
                </a:cubicBezTo>
                <a:cubicBezTo>
                  <a:pt x="617875" y="828587"/>
                  <a:pt x="635125" y="810260"/>
                  <a:pt x="652905" y="792480"/>
                </a:cubicBezTo>
                <a:lnTo>
                  <a:pt x="652905" y="792480"/>
                </a:lnTo>
                <a:cubicBezTo>
                  <a:pt x="655445" y="788670"/>
                  <a:pt x="657483" y="784472"/>
                  <a:pt x="660525" y="781050"/>
                </a:cubicBezTo>
                <a:cubicBezTo>
                  <a:pt x="667684" y="772996"/>
                  <a:pt x="677841" y="767431"/>
                  <a:pt x="683385" y="758190"/>
                </a:cubicBezTo>
                <a:cubicBezTo>
                  <a:pt x="697171" y="735213"/>
                  <a:pt x="688653" y="743248"/>
                  <a:pt x="706245" y="731520"/>
                </a:cubicBezTo>
                <a:cubicBezTo>
                  <a:pt x="715318" y="717910"/>
                  <a:pt x="716435" y="715520"/>
                  <a:pt x="729105" y="701040"/>
                </a:cubicBezTo>
                <a:cubicBezTo>
                  <a:pt x="732653" y="696985"/>
                  <a:pt x="737086" y="693749"/>
                  <a:pt x="740535" y="689610"/>
                </a:cubicBezTo>
                <a:cubicBezTo>
                  <a:pt x="743466" y="686092"/>
                  <a:pt x="744429" y="680842"/>
                  <a:pt x="748155" y="678180"/>
                </a:cubicBezTo>
                <a:cubicBezTo>
                  <a:pt x="753720" y="674205"/>
                  <a:pt x="761201" y="673835"/>
                  <a:pt x="767205" y="670560"/>
                </a:cubicBezTo>
                <a:cubicBezTo>
                  <a:pt x="775245" y="666175"/>
                  <a:pt x="782212" y="660032"/>
                  <a:pt x="790065" y="655320"/>
                </a:cubicBezTo>
                <a:cubicBezTo>
                  <a:pt x="794935" y="652398"/>
                  <a:pt x="800435" y="650622"/>
                  <a:pt x="805305" y="647700"/>
                </a:cubicBezTo>
                <a:cubicBezTo>
                  <a:pt x="813158" y="642988"/>
                  <a:pt x="821689" y="638936"/>
                  <a:pt x="828165" y="632460"/>
                </a:cubicBezTo>
                <a:cubicBezTo>
                  <a:pt x="831975" y="628650"/>
                  <a:pt x="834941" y="623745"/>
                  <a:pt x="839595" y="621030"/>
                </a:cubicBezTo>
                <a:cubicBezTo>
                  <a:pt x="850399" y="614728"/>
                  <a:pt x="862272" y="610435"/>
                  <a:pt x="873885" y="605790"/>
                </a:cubicBezTo>
                <a:cubicBezTo>
                  <a:pt x="889179" y="599673"/>
                  <a:pt x="908595" y="597610"/>
                  <a:pt x="919605" y="582930"/>
                </a:cubicBezTo>
                <a:cubicBezTo>
                  <a:pt x="948081" y="544962"/>
                  <a:pt x="913071" y="592731"/>
                  <a:pt x="942465" y="548640"/>
                </a:cubicBezTo>
                <a:cubicBezTo>
                  <a:pt x="945987" y="543356"/>
                  <a:pt x="950373" y="538684"/>
                  <a:pt x="953895" y="533400"/>
                </a:cubicBezTo>
                <a:cubicBezTo>
                  <a:pt x="961187" y="522462"/>
                  <a:pt x="977325" y="493589"/>
                  <a:pt x="980565" y="483870"/>
                </a:cubicBezTo>
                <a:cubicBezTo>
                  <a:pt x="989841" y="456042"/>
                  <a:pt x="986237" y="468802"/>
                  <a:pt x="991995" y="445770"/>
                </a:cubicBezTo>
                <a:cubicBezTo>
                  <a:pt x="990725" y="420370"/>
                  <a:pt x="991474" y="394788"/>
                  <a:pt x="988185" y="369570"/>
                </a:cubicBezTo>
                <a:cubicBezTo>
                  <a:pt x="987593" y="365029"/>
                  <a:pt x="982613" y="362236"/>
                  <a:pt x="980565" y="358140"/>
                </a:cubicBezTo>
                <a:cubicBezTo>
                  <a:pt x="977506" y="352023"/>
                  <a:pt x="975811" y="345300"/>
                  <a:pt x="972945" y="339090"/>
                </a:cubicBezTo>
                <a:cubicBezTo>
                  <a:pt x="933783" y="254239"/>
                  <a:pt x="985991" y="364374"/>
                  <a:pt x="931035" y="281940"/>
                </a:cubicBezTo>
                <a:cubicBezTo>
                  <a:pt x="928495" y="278130"/>
                  <a:pt x="926991" y="273371"/>
                  <a:pt x="923415" y="270510"/>
                </a:cubicBezTo>
                <a:cubicBezTo>
                  <a:pt x="920279" y="268001"/>
                  <a:pt x="915496" y="268650"/>
                  <a:pt x="911985" y="266700"/>
                </a:cubicBezTo>
                <a:cubicBezTo>
                  <a:pt x="872683" y="244865"/>
                  <a:pt x="903558" y="256271"/>
                  <a:pt x="877695" y="247650"/>
                </a:cubicBezTo>
                <a:cubicBezTo>
                  <a:pt x="868138" y="240482"/>
                  <a:pt x="848976" y="225671"/>
                  <a:pt x="839595" y="220980"/>
                </a:cubicBezTo>
                <a:cubicBezTo>
                  <a:pt x="834911" y="218638"/>
                  <a:pt x="829435" y="218440"/>
                  <a:pt x="824355" y="217170"/>
                </a:cubicBezTo>
                <a:cubicBezTo>
                  <a:pt x="820545" y="214630"/>
                  <a:pt x="817228" y="211115"/>
                  <a:pt x="812925" y="209550"/>
                </a:cubicBezTo>
                <a:cubicBezTo>
                  <a:pt x="779627" y="197442"/>
                  <a:pt x="788565" y="207190"/>
                  <a:pt x="759585" y="194310"/>
                </a:cubicBezTo>
                <a:cubicBezTo>
                  <a:pt x="755401" y="192450"/>
                  <a:pt x="752407" y="188391"/>
                  <a:pt x="748155" y="186690"/>
                </a:cubicBezTo>
                <a:cubicBezTo>
                  <a:pt x="733240" y="180724"/>
                  <a:pt x="717675" y="176530"/>
                  <a:pt x="702435" y="171450"/>
                </a:cubicBezTo>
                <a:lnTo>
                  <a:pt x="702435" y="171450"/>
                </a:lnTo>
                <a:cubicBezTo>
                  <a:pt x="697262" y="170415"/>
                  <a:pt x="674294" y="166136"/>
                  <a:pt x="668145" y="163830"/>
                </a:cubicBezTo>
                <a:cubicBezTo>
                  <a:pt x="662827" y="161836"/>
                  <a:pt x="658345" y="157842"/>
                  <a:pt x="652905" y="156210"/>
                </a:cubicBezTo>
                <a:cubicBezTo>
                  <a:pt x="638311" y="151832"/>
                  <a:pt x="591518" y="149189"/>
                  <a:pt x="584325" y="148590"/>
                </a:cubicBezTo>
                <a:cubicBezTo>
                  <a:pt x="577975" y="147320"/>
                  <a:pt x="571557" y="146351"/>
                  <a:pt x="565275" y="144780"/>
                </a:cubicBezTo>
                <a:cubicBezTo>
                  <a:pt x="561379" y="143806"/>
                  <a:pt x="557692" y="142124"/>
                  <a:pt x="553845" y="140970"/>
                </a:cubicBezTo>
                <a:cubicBezTo>
                  <a:pt x="544989" y="138313"/>
                  <a:pt x="536184" y="135429"/>
                  <a:pt x="527175" y="133350"/>
                </a:cubicBezTo>
                <a:cubicBezTo>
                  <a:pt x="519648" y="131613"/>
                  <a:pt x="511890" y="131055"/>
                  <a:pt x="504315" y="129540"/>
                </a:cubicBezTo>
                <a:cubicBezTo>
                  <a:pt x="499180" y="128513"/>
                  <a:pt x="494155" y="127000"/>
                  <a:pt x="489075" y="125730"/>
                </a:cubicBezTo>
                <a:cubicBezTo>
                  <a:pt x="475105" y="127000"/>
                  <a:pt x="461052" y="127556"/>
                  <a:pt x="447165" y="129540"/>
                </a:cubicBezTo>
                <a:cubicBezTo>
                  <a:pt x="434344" y="131372"/>
                  <a:pt x="421886" y="135328"/>
                  <a:pt x="409065" y="137160"/>
                </a:cubicBezTo>
                <a:cubicBezTo>
                  <a:pt x="369760" y="142775"/>
                  <a:pt x="391331" y="140076"/>
                  <a:pt x="344295" y="144780"/>
                </a:cubicBezTo>
                <a:cubicBezTo>
                  <a:pt x="304161" y="158158"/>
                  <a:pt x="338795" y="147263"/>
                  <a:pt x="290955" y="160020"/>
                </a:cubicBezTo>
                <a:cubicBezTo>
                  <a:pt x="282021" y="162402"/>
                  <a:pt x="273141" y="164983"/>
                  <a:pt x="264285" y="167640"/>
                </a:cubicBezTo>
                <a:cubicBezTo>
                  <a:pt x="260438" y="168794"/>
                  <a:pt x="256525" y="169819"/>
                  <a:pt x="252855" y="171450"/>
                </a:cubicBezTo>
                <a:cubicBezTo>
                  <a:pt x="245070" y="174910"/>
                  <a:pt x="237859" y="179603"/>
                  <a:pt x="229995" y="182880"/>
                </a:cubicBezTo>
                <a:cubicBezTo>
                  <a:pt x="194665" y="197601"/>
                  <a:pt x="219818" y="185002"/>
                  <a:pt x="191895" y="194310"/>
                </a:cubicBezTo>
                <a:cubicBezTo>
                  <a:pt x="181377" y="197816"/>
                  <a:pt x="169225" y="204910"/>
                  <a:pt x="157605" y="205740"/>
                </a:cubicBezTo>
                <a:cubicBezTo>
                  <a:pt x="127176" y="207913"/>
                  <a:pt x="96645" y="208280"/>
                  <a:pt x="66165" y="209550"/>
                </a:cubicBezTo>
                <a:cubicBezTo>
                  <a:pt x="44575" y="208280"/>
                  <a:pt x="22377" y="210985"/>
                  <a:pt x="1395" y="205740"/>
                </a:cubicBezTo>
                <a:cubicBezTo>
                  <a:pt x="-2501" y="204766"/>
                  <a:pt x="2739" y="197480"/>
                  <a:pt x="5205" y="194310"/>
                </a:cubicBezTo>
                <a:cubicBezTo>
                  <a:pt x="11821" y="185804"/>
                  <a:pt x="30605" y="174625"/>
                  <a:pt x="39495" y="16764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78780" y="2305050"/>
            <a:ext cx="521970" cy="598170"/>
          </a:xfrm>
          <a:custGeom>
            <a:avLst/>
            <a:gdLst>
              <a:gd name="connsiteX0" fmla="*/ 0 w 521970"/>
              <a:gd name="connsiteY0" fmla="*/ 422910 h 598170"/>
              <a:gd name="connsiteX1" fmla="*/ 19050 w 521970"/>
              <a:gd name="connsiteY1" fmla="*/ 411480 h 598170"/>
              <a:gd name="connsiteX2" fmla="*/ 38100 w 521970"/>
              <a:gd name="connsiteY2" fmla="*/ 407670 h 598170"/>
              <a:gd name="connsiteX3" fmla="*/ 45720 w 521970"/>
              <a:gd name="connsiteY3" fmla="*/ 384810 h 598170"/>
              <a:gd name="connsiteX4" fmla="*/ 57150 w 521970"/>
              <a:gd name="connsiteY4" fmla="*/ 350520 h 598170"/>
              <a:gd name="connsiteX5" fmla="*/ 68580 w 521970"/>
              <a:gd name="connsiteY5" fmla="*/ 342900 h 598170"/>
              <a:gd name="connsiteX6" fmla="*/ 80010 w 521970"/>
              <a:gd name="connsiteY6" fmla="*/ 331470 h 598170"/>
              <a:gd name="connsiteX7" fmla="*/ 87630 w 521970"/>
              <a:gd name="connsiteY7" fmla="*/ 320040 h 598170"/>
              <a:gd name="connsiteX8" fmla="*/ 99060 w 521970"/>
              <a:gd name="connsiteY8" fmla="*/ 308610 h 598170"/>
              <a:gd name="connsiteX9" fmla="*/ 125730 w 521970"/>
              <a:gd name="connsiteY9" fmla="*/ 278130 h 598170"/>
              <a:gd name="connsiteX10" fmla="*/ 140970 w 521970"/>
              <a:gd name="connsiteY10" fmla="*/ 255270 h 598170"/>
              <a:gd name="connsiteX11" fmla="*/ 148590 w 521970"/>
              <a:gd name="connsiteY11" fmla="*/ 243840 h 598170"/>
              <a:gd name="connsiteX12" fmla="*/ 163830 w 521970"/>
              <a:gd name="connsiteY12" fmla="*/ 228600 h 598170"/>
              <a:gd name="connsiteX13" fmla="*/ 175260 w 521970"/>
              <a:gd name="connsiteY13" fmla="*/ 220980 h 598170"/>
              <a:gd name="connsiteX14" fmla="*/ 274320 w 521970"/>
              <a:gd name="connsiteY14" fmla="*/ 224790 h 598170"/>
              <a:gd name="connsiteX15" fmla="*/ 285750 w 521970"/>
              <a:gd name="connsiteY15" fmla="*/ 190500 h 598170"/>
              <a:gd name="connsiteX16" fmla="*/ 289560 w 521970"/>
              <a:gd name="connsiteY16" fmla="*/ 179070 h 598170"/>
              <a:gd name="connsiteX17" fmla="*/ 293370 w 521970"/>
              <a:gd name="connsiteY17" fmla="*/ 167640 h 598170"/>
              <a:gd name="connsiteX18" fmla="*/ 308610 w 521970"/>
              <a:gd name="connsiteY18" fmla="*/ 137160 h 598170"/>
              <a:gd name="connsiteX19" fmla="*/ 312420 w 521970"/>
              <a:gd name="connsiteY19" fmla="*/ 114300 h 598170"/>
              <a:gd name="connsiteX20" fmla="*/ 316230 w 521970"/>
              <a:gd name="connsiteY20" fmla="*/ 99060 h 598170"/>
              <a:gd name="connsiteX21" fmla="*/ 320040 w 521970"/>
              <a:gd name="connsiteY21" fmla="*/ 80010 h 598170"/>
              <a:gd name="connsiteX22" fmla="*/ 331470 w 521970"/>
              <a:gd name="connsiteY22" fmla="*/ 11430 h 598170"/>
              <a:gd name="connsiteX23" fmla="*/ 346710 w 521970"/>
              <a:gd name="connsiteY23" fmla="*/ 0 h 598170"/>
              <a:gd name="connsiteX24" fmla="*/ 369570 w 521970"/>
              <a:gd name="connsiteY24" fmla="*/ 3810 h 598170"/>
              <a:gd name="connsiteX25" fmla="*/ 388620 w 521970"/>
              <a:gd name="connsiteY25" fmla="*/ 15240 h 598170"/>
              <a:gd name="connsiteX26" fmla="*/ 422910 w 521970"/>
              <a:gd name="connsiteY26" fmla="*/ 45720 h 598170"/>
              <a:gd name="connsiteX27" fmla="*/ 430530 w 521970"/>
              <a:gd name="connsiteY27" fmla="*/ 60960 h 598170"/>
              <a:gd name="connsiteX28" fmla="*/ 434340 w 521970"/>
              <a:gd name="connsiteY28" fmla="*/ 72390 h 598170"/>
              <a:gd name="connsiteX29" fmla="*/ 453390 w 521970"/>
              <a:gd name="connsiteY29" fmla="*/ 99060 h 598170"/>
              <a:gd name="connsiteX30" fmla="*/ 457200 w 521970"/>
              <a:gd name="connsiteY30" fmla="*/ 133350 h 598170"/>
              <a:gd name="connsiteX31" fmla="*/ 476250 w 521970"/>
              <a:gd name="connsiteY31" fmla="*/ 194310 h 598170"/>
              <a:gd name="connsiteX32" fmla="*/ 491490 w 521970"/>
              <a:gd name="connsiteY32" fmla="*/ 217170 h 598170"/>
              <a:gd name="connsiteX33" fmla="*/ 502920 w 521970"/>
              <a:gd name="connsiteY33" fmla="*/ 240030 h 598170"/>
              <a:gd name="connsiteX34" fmla="*/ 514350 w 521970"/>
              <a:gd name="connsiteY34" fmla="*/ 281940 h 598170"/>
              <a:gd name="connsiteX35" fmla="*/ 521970 w 521970"/>
              <a:gd name="connsiteY35" fmla="*/ 297180 h 598170"/>
              <a:gd name="connsiteX36" fmla="*/ 518160 w 521970"/>
              <a:gd name="connsiteY36" fmla="*/ 384810 h 598170"/>
              <a:gd name="connsiteX37" fmla="*/ 514350 w 521970"/>
              <a:gd name="connsiteY37" fmla="*/ 396240 h 598170"/>
              <a:gd name="connsiteX38" fmla="*/ 491490 w 521970"/>
              <a:gd name="connsiteY38" fmla="*/ 422910 h 598170"/>
              <a:gd name="connsiteX39" fmla="*/ 483870 w 521970"/>
              <a:gd name="connsiteY39" fmla="*/ 434340 h 598170"/>
              <a:gd name="connsiteX40" fmla="*/ 464820 w 521970"/>
              <a:gd name="connsiteY40" fmla="*/ 491490 h 598170"/>
              <a:gd name="connsiteX41" fmla="*/ 453390 w 521970"/>
              <a:gd name="connsiteY41" fmla="*/ 506730 h 598170"/>
              <a:gd name="connsiteX42" fmla="*/ 449580 w 521970"/>
              <a:gd name="connsiteY42" fmla="*/ 518160 h 598170"/>
              <a:gd name="connsiteX43" fmla="*/ 441960 w 521970"/>
              <a:gd name="connsiteY43" fmla="*/ 560070 h 598170"/>
              <a:gd name="connsiteX44" fmla="*/ 438150 w 521970"/>
              <a:gd name="connsiteY44" fmla="*/ 571500 h 598170"/>
              <a:gd name="connsiteX45" fmla="*/ 419100 w 521970"/>
              <a:gd name="connsiteY45" fmla="*/ 586740 h 598170"/>
              <a:gd name="connsiteX46" fmla="*/ 407670 w 521970"/>
              <a:gd name="connsiteY46" fmla="*/ 594360 h 598170"/>
              <a:gd name="connsiteX47" fmla="*/ 388620 w 521970"/>
              <a:gd name="connsiteY47" fmla="*/ 598170 h 598170"/>
              <a:gd name="connsiteX48" fmla="*/ 339090 w 521970"/>
              <a:gd name="connsiteY48" fmla="*/ 594360 h 598170"/>
              <a:gd name="connsiteX49" fmla="*/ 327660 w 521970"/>
              <a:gd name="connsiteY49" fmla="*/ 582930 h 598170"/>
              <a:gd name="connsiteX50" fmla="*/ 289560 w 521970"/>
              <a:gd name="connsiteY50" fmla="*/ 563880 h 598170"/>
              <a:gd name="connsiteX51" fmla="*/ 224790 w 521970"/>
              <a:gd name="connsiteY51" fmla="*/ 521970 h 598170"/>
              <a:gd name="connsiteX52" fmla="*/ 209550 w 521970"/>
              <a:gd name="connsiteY52" fmla="*/ 518160 h 598170"/>
              <a:gd name="connsiteX53" fmla="*/ 198120 w 521970"/>
              <a:gd name="connsiteY53" fmla="*/ 510540 h 598170"/>
              <a:gd name="connsiteX54" fmla="*/ 167640 w 521970"/>
              <a:gd name="connsiteY54" fmla="*/ 502920 h 598170"/>
              <a:gd name="connsiteX55" fmla="*/ 140970 w 521970"/>
              <a:gd name="connsiteY55" fmla="*/ 491490 h 598170"/>
              <a:gd name="connsiteX56" fmla="*/ 106680 w 521970"/>
              <a:gd name="connsiteY56" fmla="*/ 487680 h 598170"/>
              <a:gd name="connsiteX57" fmla="*/ 80010 w 521970"/>
              <a:gd name="connsiteY57" fmla="*/ 472440 h 598170"/>
              <a:gd name="connsiteX58" fmla="*/ 57150 w 521970"/>
              <a:gd name="connsiteY58" fmla="*/ 464820 h 598170"/>
              <a:gd name="connsiteX59" fmla="*/ 45720 w 521970"/>
              <a:gd name="connsiteY59" fmla="*/ 457200 h 598170"/>
              <a:gd name="connsiteX60" fmla="*/ 30480 w 521970"/>
              <a:gd name="connsiteY60" fmla="*/ 445770 h 598170"/>
              <a:gd name="connsiteX61" fmla="*/ 19050 w 521970"/>
              <a:gd name="connsiteY61" fmla="*/ 441960 h 598170"/>
              <a:gd name="connsiteX62" fmla="*/ 0 w 521970"/>
              <a:gd name="connsiteY62" fmla="*/ 422910 h 59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21970" h="598170">
                <a:moveTo>
                  <a:pt x="0" y="422910"/>
                </a:moveTo>
                <a:cubicBezTo>
                  <a:pt x="0" y="417830"/>
                  <a:pt x="12174" y="414230"/>
                  <a:pt x="19050" y="411480"/>
                </a:cubicBezTo>
                <a:cubicBezTo>
                  <a:pt x="25063" y="409075"/>
                  <a:pt x="33521" y="412249"/>
                  <a:pt x="38100" y="407670"/>
                </a:cubicBezTo>
                <a:cubicBezTo>
                  <a:pt x="43780" y="401990"/>
                  <a:pt x="43607" y="392559"/>
                  <a:pt x="45720" y="384810"/>
                </a:cubicBezTo>
                <a:cubicBezTo>
                  <a:pt x="49417" y="371255"/>
                  <a:pt x="47710" y="361848"/>
                  <a:pt x="57150" y="350520"/>
                </a:cubicBezTo>
                <a:cubicBezTo>
                  <a:pt x="60081" y="347002"/>
                  <a:pt x="65062" y="345831"/>
                  <a:pt x="68580" y="342900"/>
                </a:cubicBezTo>
                <a:cubicBezTo>
                  <a:pt x="72719" y="339451"/>
                  <a:pt x="76561" y="335609"/>
                  <a:pt x="80010" y="331470"/>
                </a:cubicBezTo>
                <a:cubicBezTo>
                  <a:pt x="82941" y="327952"/>
                  <a:pt x="84699" y="323558"/>
                  <a:pt x="87630" y="320040"/>
                </a:cubicBezTo>
                <a:cubicBezTo>
                  <a:pt x="91079" y="315901"/>
                  <a:pt x="95752" y="312863"/>
                  <a:pt x="99060" y="308610"/>
                </a:cubicBezTo>
                <a:cubicBezTo>
                  <a:pt x="122995" y="277837"/>
                  <a:pt x="103603" y="292882"/>
                  <a:pt x="125730" y="278130"/>
                </a:cubicBezTo>
                <a:lnTo>
                  <a:pt x="140970" y="255270"/>
                </a:lnTo>
                <a:cubicBezTo>
                  <a:pt x="143510" y="251460"/>
                  <a:pt x="145352" y="247078"/>
                  <a:pt x="148590" y="243840"/>
                </a:cubicBezTo>
                <a:cubicBezTo>
                  <a:pt x="153670" y="238760"/>
                  <a:pt x="158375" y="233275"/>
                  <a:pt x="163830" y="228600"/>
                </a:cubicBezTo>
                <a:cubicBezTo>
                  <a:pt x="167307" y="225620"/>
                  <a:pt x="171450" y="223520"/>
                  <a:pt x="175260" y="220980"/>
                </a:cubicBezTo>
                <a:cubicBezTo>
                  <a:pt x="197767" y="224731"/>
                  <a:pt x="252636" y="237545"/>
                  <a:pt x="274320" y="224790"/>
                </a:cubicBezTo>
                <a:cubicBezTo>
                  <a:pt x="284705" y="218681"/>
                  <a:pt x="281940" y="201930"/>
                  <a:pt x="285750" y="190500"/>
                </a:cubicBezTo>
                <a:lnTo>
                  <a:pt x="289560" y="179070"/>
                </a:lnTo>
                <a:cubicBezTo>
                  <a:pt x="290830" y="175260"/>
                  <a:pt x="291574" y="171232"/>
                  <a:pt x="293370" y="167640"/>
                </a:cubicBezTo>
                <a:lnTo>
                  <a:pt x="308610" y="137160"/>
                </a:lnTo>
                <a:cubicBezTo>
                  <a:pt x="309880" y="129540"/>
                  <a:pt x="310905" y="121875"/>
                  <a:pt x="312420" y="114300"/>
                </a:cubicBezTo>
                <a:cubicBezTo>
                  <a:pt x="313447" y="109165"/>
                  <a:pt x="315094" y="104172"/>
                  <a:pt x="316230" y="99060"/>
                </a:cubicBezTo>
                <a:cubicBezTo>
                  <a:pt x="317635" y="92738"/>
                  <a:pt x="318770" y="86360"/>
                  <a:pt x="320040" y="80010"/>
                </a:cubicBezTo>
                <a:cubicBezTo>
                  <a:pt x="321443" y="58967"/>
                  <a:pt x="313910" y="28990"/>
                  <a:pt x="331470" y="11430"/>
                </a:cubicBezTo>
                <a:cubicBezTo>
                  <a:pt x="335960" y="6940"/>
                  <a:pt x="341630" y="3810"/>
                  <a:pt x="346710" y="0"/>
                </a:cubicBezTo>
                <a:cubicBezTo>
                  <a:pt x="354330" y="1270"/>
                  <a:pt x="362310" y="1170"/>
                  <a:pt x="369570" y="3810"/>
                </a:cubicBezTo>
                <a:cubicBezTo>
                  <a:pt x="376529" y="6341"/>
                  <a:pt x="382340" y="11315"/>
                  <a:pt x="388620" y="15240"/>
                </a:cubicBezTo>
                <a:cubicBezTo>
                  <a:pt x="400333" y="22561"/>
                  <a:pt x="417247" y="34394"/>
                  <a:pt x="422910" y="45720"/>
                </a:cubicBezTo>
                <a:cubicBezTo>
                  <a:pt x="425450" y="50800"/>
                  <a:pt x="428293" y="55740"/>
                  <a:pt x="430530" y="60960"/>
                </a:cubicBezTo>
                <a:cubicBezTo>
                  <a:pt x="432112" y="64651"/>
                  <a:pt x="432112" y="69048"/>
                  <a:pt x="434340" y="72390"/>
                </a:cubicBezTo>
                <a:cubicBezTo>
                  <a:pt x="465232" y="118728"/>
                  <a:pt x="427079" y="46437"/>
                  <a:pt x="453390" y="99060"/>
                </a:cubicBezTo>
                <a:cubicBezTo>
                  <a:pt x="454660" y="110490"/>
                  <a:pt x="455201" y="122025"/>
                  <a:pt x="457200" y="133350"/>
                </a:cubicBezTo>
                <a:cubicBezTo>
                  <a:pt x="460141" y="150015"/>
                  <a:pt x="468718" y="179245"/>
                  <a:pt x="476250" y="194310"/>
                </a:cubicBezTo>
                <a:cubicBezTo>
                  <a:pt x="480346" y="202501"/>
                  <a:pt x="488594" y="208482"/>
                  <a:pt x="491490" y="217170"/>
                </a:cubicBezTo>
                <a:cubicBezTo>
                  <a:pt x="496748" y="232944"/>
                  <a:pt x="493072" y="225258"/>
                  <a:pt x="502920" y="240030"/>
                </a:cubicBezTo>
                <a:cubicBezTo>
                  <a:pt x="505894" y="251927"/>
                  <a:pt x="510727" y="271976"/>
                  <a:pt x="514350" y="281940"/>
                </a:cubicBezTo>
                <a:cubicBezTo>
                  <a:pt x="516291" y="287278"/>
                  <a:pt x="519430" y="292100"/>
                  <a:pt x="521970" y="297180"/>
                </a:cubicBezTo>
                <a:cubicBezTo>
                  <a:pt x="520700" y="326390"/>
                  <a:pt x="520402" y="355659"/>
                  <a:pt x="518160" y="384810"/>
                </a:cubicBezTo>
                <a:cubicBezTo>
                  <a:pt x="517852" y="388814"/>
                  <a:pt x="516343" y="392753"/>
                  <a:pt x="514350" y="396240"/>
                </a:cubicBezTo>
                <a:cubicBezTo>
                  <a:pt x="503973" y="414400"/>
                  <a:pt x="503774" y="408170"/>
                  <a:pt x="491490" y="422910"/>
                </a:cubicBezTo>
                <a:cubicBezTo>
                  <a:pt x="488559" y="426428"/>
                  <a:pt x="486410" y="430530"/>
                  <a:pt x="483870" y="434340"/>
                </a:cubicBezTo>
                <a:cubicBezTo>
                  <a:pt x="479009" y="453783"/>
                  <a:pt x="475650" y="474163"/>
                  <a:pt x="464820" y="491490"/>
                </a:cubicBezTo>
                <a:cubicBezTo>
                  <a:pt x="461455" y="496875"/>
                  <a:pt x="457200" y="501650"/>
                  <a:pt x="453390" y="506730"/>
                </a:cubicBezTo>
                <a:cubicBezTo>
                  <a:pt x="452120" y="510540"/>
                  <a:pt x="450368" y="514222"/>
                  <a:pt x="449580" y="518160"/>
                </a:cubicBezTo>
                <a:cubicBezTo>
                  <a:pt x="442385" y="554134"/>
                  <a:pt x="449490" y="533715"/>
                  <a:pt x="441960" y="560070"/>
                </a:cubicBezTo>
                <a:cubicBezTo>
                  <a:pt x="440857" y="563932"/>
                  <a:pt x="440764" y="568451"/>
                  <a:pt x="438150" y="571500"/>
                </a:cubicBezTo>
                <a:cubicBezTo>
                  <a:pt x="432858" y="577674"/>
                  <a:pt x="425606" y="581861"/>
                  <a:pt x="419100" y="586740"/>
                </a:cubicBezTo>
                <a:cubicBezTo>
                  <a:pt x="415437" y="589487"/>
                  <a:pt x="411957" y="592752"/>
                  <a:pt x="407670" y="594360"/>
                </a:cubicBezTo>
                <a:cubicBezTo>
                  <a:pt x="401607" y="596634"/>
                  <a:pt x="394970" y="596900"/>
                  <a:pt x="388620" y="598170"/>
                </a:cubicBezTo>
                <a:cubicBezTo>
                  <a:pt x="372110" y="596900"/>
                  <a:pt x="355154" y="598376"/>
                  <a:pt x="339090" y="594360"/>
                </a:cubicBezTo>
                <a:cubicBezTo>
                  <a:pt x="333863" y="593053"/>
                  <a:pt x="331913" y="586238"/>
                  <a:pt x="327660" y="582930"/>
                </a:cubicBezTo>
                <a:cubicBezTo>
                  <a:pt x="306173" y="566218"/>
                  <a:pt x="310408" y="569092"/>
                  <a:pt x="289560" y="563880"/>
                </a:cubicBezTo>
                <a:cubicBezTo>
                  <a:pt x="281601" y="558370"/>
                  <a:pt x="244912" y="529516"/>
                  <a:pt x="224790" y="521970"/>
                </a:cubicBezTo>
                <a:cubicBezTo>
                  <a:pt x="219887" y="520131"/>
                  <a:pt x="214630" y="519430"/>
                  <a:pt x="209550" y="518160"/>
                </a:cubicBezTo>
                <a:cubicBezTo>
                  <a:pt x="205740" y="515620"/>
                  <a:pt x="202216" y="512588"/>
                  <a:pt x="198120" y="510540"/>
                </a:cubicBezTo>
                <a:cubicBezTo>
                  <a:pt x="190310" y="506635"/>
                  <a:pt x="174886" y="504369"/>
                  <a:pt x="167640" y="502920"/>
                </a:cubicBezTo>
                <a:cubicBezTo>
                  <a:pt x="160700" y="499450"/>
                  <a:pt x="149379" y="492892"/>
                  <a:pt x="140970" y="491490"/>
                </a:cubicBezTo>
                <a:cubicBezTo>
                  <a:pt x="129626" y="489599"/>
                  <a:pt x="118110" y="488950"/>
                  <a:pt x="106680" y="487680"/>
                </a:cubicBezTo>
                <a:cubicBezTo>
                  <a:pt x="71720" y="476027"/>
                  <a:pt x="126142" y="495506"/>
                  <a:pt x="80010" y="472440"/>
                </a:cubicBezTo>
                <a:cubicBezTo>
                  <a:pt x="72826" y="468848"/>
                  <a:pt x="63833" y="469275"/>
                  <a:pt x="57150" y="464820"/>
                </a:cubicBezTo>
                <a:cubicBezTo>
                  <a:pt x="53340" y="462280"/>
                  <a:pt x="49446" y="459862"/>
                  <a:pt x="45720" y="457200"/>
                </a:cubicBezTo>
                <a:cubicBezTo>
                  <a:pt x="40553" y="453509"/>
                  <a:pt x="35993" y="448920"/>
                  <a:pt x="30480" y="445770"/>
                </a:cubicBezTo>
                <a:cubicBezTo>
                  <a:pt x="26993" y="443777"/>
                  <a:pt x="22741" y="443542"/>
                  <a:pt x="19050" y="441960"/>
                </a:cubicBezTo>
                <a:cubicBezTo>
                  <a:pt x="13830" y="439723"/>
                  <a:pt x="0" y="427990"/>
                  <a:pt x="0" y="422910"/>
                </a:cubicBezTo>
                <a:close/>
              </a:path>
            </a:pathLst>
          </a:custGeom>
          <a:solidFill>
            <a:srgbClr val="41A7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60403" y="2663190"/>
            <a:ext cx="1745495" cy="1146810"/>
          </a:xfrm>
          <a:custGeom>
            <a:avLst/>
            <a:gdLst>
              <a:gd name="connsiteX0" fmla="*/ 1261227 w 1745495"/>
              <a:gd name="connsiteY0" fmla="*/ 190500 h 1146810"/>
              <a:gd name="connsiteX1" fmla="*/ 1299327 w 1745495"/>
              <a:gd name="connsiteY1" fmla="*/ 213360 h 1146810"/>
              <a:gd name="connsiteX2" fmla="*/ 1329807 w 1745495"/>
              <a:gd name="connsiteY2" fmla="*/ 232410 h 1146810"/>
              <a:gd name="connsiteX3" fmla="*/ 1341237 w 1745495"/>
              <a:gd name="connsiteY3" fmla="*/ 243840 h 1146810"/>
              <a:gd name="connsiteX4" fmla="*/ 1375527 w 1745495"/>
              <a:gd name="connsiteY4" fmla="*/ 247650 h 1146810"/>
              <a:gd name="connsiteX5" fmla="*/ 1406007 w 1745495"/>
              <a:gd name="connsiteY5" fmla="*/ 262890 h 1146810"/>
              <a:gd name="connsiteX6" fmla="*/ 1436487 w 1745495"/>
              <a:gd name="connsiteY6" fmla="*/ 274320 h 1146810"/>
              <a:gd name="connsiteX7" fmla="*/ 1466967 w 1745495"/>
              <a:gd name="connsiteY7" fmla="*/ 297180 h 1146810"/>
              <a:gd name="connsiteX8" fmla="*/ 1489827 w 1745495"/>
              <a:gd name="connsiteY8" fmla="*/ 308610 h 1146810"/>
              <a:gd name="connsiteX9" fmla="*/ 1516497 w 1745495"/>
              <a:gd name="connsiteY9" fmla="*/ 323850 h 1146810"/>
              <a:gd name="connsiteX10" fmla="*/ 1539357 w 1745495"/>
              <a:gd name="connsiteY10" fmla="*/ 331470 h 1146810"/>
              <a:gd name="connsiteX11" fmla="*/ 1562217 w 1745495"/>
              <a:gd name="connsiteY11" fmla="*/ 346710 h 1146810"/>
              <a:gd name="connsiteX12" fmla="*/ 1646037 w 1745495"/>
              <a:gd name="connsiteY12" fmla="*/ 354330 h 1146810"/>
              <a:gd name="connsiteX13" fmla="*/ 1657467 w 1745495"/>
              <a:gd name="connsiteY13" fmla="*/ 358140 h 1146810"/>
              <a:gd name="connsiteX14" fmla="*/ 1684137 w 1745495"/>
              <a:gd name="connsiteY14" fmla="*/ 381000 h 1146810"/>
              <a:gd name="connsiteX15" fmla="*/ 1695567 w 1745495"/>
              <a:gd name="connsiteY15" fmla="*/ 403860 h 1146810"/>
              <a:gd name="connsiteX16" fmla="*/ 1706997 w 1745495"/>
              <a:gd name="connsiteY16" fmla="*/ 415290 h 1146810"/>
              <a:gd name="connsiteX17" fmla="*/ 1703187 w 1745495"/>
              <a:gd name="connsiteY17" fmla="*/ 430530 h 1146810"/>
              <a:gd name="connsiteX18" fmla="*/ 1699377 w 1745495"/>
              <a:gd name="connsiteY18" fmla="*/ 441960 h 1146810"/>
              <a:gd name="connsiteX19" fmla="*/ 1714617 w 1745495"/>
              <a:gd name="connsiteY19" fmla="*/ 499110 h 1146810"/>
              <a:gd name="connsiteX20" fmla="*/ 1726047 w 1745495"/>
              <a:gd name="connsiteY20" fmla="*/ 502920 h 1146810"/>
              <a:gd name="connsiteX21" fmla="*/ 1737477 w 1745495"/>
              <a:gd name="connsiteY21" fmla="*/ 510540 h 1146810"/>
              <a:gd name="connsiteX22" fmla="*/ 1745097 w 1745495"/>
              <a:gd name="connsiteY22" fmla="*/ 525780 h 1146810"/>
              <a:gd name="connsiteX23" fmla="*/ 1729857 w 1745495"/>
              <a:gd name="connsiteY23" fmla="*/ 548640 h 1146810"/>
              <a:gd name="connsiteX24" fmla="*/ 1718427 w 1745495"/>
              <a:gd name="connsiteY24" fmla="*/ 563880 h 1146810"/>
              <a:gd name="connsiteX25" fmla="*/ 1710807 w 1745495"/>
              <a:gd name="connsiteY25" fmla="*/ 586740 h 1146810"/>
              <a:gd name="connsiteX26" fmla="*/ 1706997 w 1745495"/>
              <a:gd name="connsiteY26" fmla="*/ 609600 h 1146810"/>
              <a:gd name="connsiteX27" fmla="*/ 1676517 w 1745495"/>
              <a:gd name="connsiteY27" fmla="*/ 617220 h 1146810"/>
              <a:gd name="connsiteX28" fmla="*/ 1668897 w 1745495"/>
              <a:gd name="connsiteY28" fmla="*/ 689610 h 1146810"/>
              <a:gd name="connsiteX29" fmla="*/ 1657467 w 1745495"/>
              <a:gd name="connsiteY29" fmla="*/ 697230 h 1146810"/>
              <a:gd name="connsiteX30" fmla="*/ 1642227 w 1745495"/>
              <a:gd name="connsiteY30" fmla="*/ 727710 h 1146810"/>
              <a:gd name="connsiteX31" fmla="*/ 1630797 w 1745495"/>
              <a:gd name="connsiteY31" fmla="*/ 731520 h 1146810"/>
              <a:gd name="connsiteX32" fmla="*/ 1615557 w 1745495"/>
              <a:gd name="connsiteY32" fmla="*/ 735330 h 1146810"/>
              <a:gd name="connsiteX33" fmla="*/ 1577457 w 1745495"/>
              <a:gd name="connsiteY33" fmla="*/ 731520 h 1146810"/>
              <a:gd name="connsiteX34" fmla="*/ 1566027 w 1745495"/>
              <a:gd name="connsiteY34" fmla="*/ 723900 h 1146810"/>
              <a:gd name="connsiteX35" fmla="*/ 1550787 w 1745495"/>
              <a:gd name="connsiteY35" fmla="*/ 712470 h 1146810"/>
              <a:gd name="connsiteX36" fmla="*/ 1524117 w 1745495"/>
              <a:gd name="connsiteY36" fmla="*/ 704850 h 1146810"/>
              <a:gd name="connsiteX37" fmla="*/ 1497447 w 1745495"/>
              <a:gd name="connsiteY37" fmla="*/ 689610 h 1146810"/>
              <a:gd name="connsiteX38" fmla="*/ 1486017 w 1745495"/>
              <a:gd name="connsiteY38" fmla="*/ 685800 h 1146810"/>
              <a:gd name="connsiteX39" fmla="*/ 1474587 w 1745495"/>
              <a:gd name="connsiteY39" fmla="*/ 693420 h 1146810"/>
              <a:gd name="connsiteX40" fmla="*/ 1463157 w 1745495"/>
              <a:gd name="connsiteY40" fmla="*/ 685800 h 1146810"/>
              <a:gd name="connsiteX41" fmla="*/ 1428867 w 1745495"/>
              <a:gd name="connsiteY41" fmla="*/ 674370 h 1146810"/>
              <a:gd name="connsiteX42" fmla="*/ 1417437 w 1745495"/>
              <a:gd name="connsiteY42" fmla="*/ 666750 h 1146810"/>
              <a:gd name="connsiteX43" fmla="*/ 1406007 w 1745495"/>
              <a:gd name="connsiteY43" fmla="*/ 662940 h 1146810"/>
              <a:gd name="connsiteX44" fmla="*/ 1352667 w 1745495"/>
              <a:gd name="connsiteY44" fmla="*/ 655320 h 1146810"/>
              <a:gd name="connsiteX45" fmla="*/ 1333617 w 1745495"/>
              <a:gd name="connsiteY45" fmla="*/ 643890 h 1146810"/>
              <a:gd name="connsiteX46" fmla="*/ 1310757 w 1745495"/>
              <a:gd name="connsiteY46" fmla="*/ 632460 h 1146810"/>
              <a:gd name="connsiteX47" fmla="*/ 1299327 w 1745495"/>
              <a:gd name="connsiteY47" fmla="*/ 636270 h 1146810"/>
              <a:gd name="connsiteX48" fmla="*/ 1299327 w 1745495"/>
              <a:gd name="connsiteY48" fmla="*/ 670560 h 1146810"/>
              <a:gd name="connsiteX49" fmla="*/ 1314567 w 1745495"/>
              <a:gd name="connsiteY49" fmla="*/ 681990 h 1146810"/>
              <a:gd name="connsiteX50" fmla="*/ 1345047 w 1745495"/>
              <a:gd name="connsiteY50" fmla="*/ 712470 h 1146810"/>
              <a:gd name="connsiteX51" fmla="*/ 1364097 w 1745495"/>
              <a:gd name="connsiteY51" fmla="*/ 735330 h 1146810"/>
              <a:gd name="connsiteX52" fmla="*/ 1360287 w 1745495"/>
              <a:gd name="connsiteY52" fmla="*/ 746760 h 1146810"/>
              <a:gd name="connsiteX53" fmla="*/ 1345047 w 1745495"/>
              <a:gd name="connsiteY53" fmla="*/ 769620 h 1146810"/>
              <a:gd name="connsiteX54" fmla="*/ 1360287 w 1745495"/>
              <a:gd name="connsiteY54" fmla="*/ 838200 h 1146810"/>
              <a:gd name="connsiteX55" fmla="*/ 1367907 w 1745495"/>
              <a:gd name="connsiteY55" fmla="*/ 849630 h 1146810"/>
              <a:gd name="connsiteX56" fmla="*/ 1371717 w 1745495"/>
              <a:gd name="connsiteY56" fmla="*/ 925830 h 1146810"/>
              <a:gd name="connsiteX57" fmla="*/ 1375527 w 1745495"/>
              <a:gd name="connsiteY57" fmla="*/ 937260 h 1146810"/>
              <a:gd name="connsiteX58" fmla="*/ 1367907 w 1745495"/>
              <a:gd name="connsiteY58" fmla="*/ 948690 h 1146810"/>
              <a:gd name="connsiteX59" fmla="*/ 1371717 w 1745495"/>
              <a:gd name="connsiteY59" fmla="*/ 971550 h 1146810"/>
              <a:gd name="connsiteX60" fmla="*/ 1379337 w 1745495"/>
              <a:gd name="connsiteY60" fmla="*/ 982980 h 1146810"/>
              <a:gd name="connsiteX61" fmla="*/ 1383147 w 1745495"/>
              <a:gd name="connsiteY61" fmla="*/ 998220 h 1146810"/>
              <a:gd name="connsiteX62" fmla="*/ 1356477 w 1745495"/>
              <a:gd name="connsiteY62" fmla="*/ 1146810 h 1146810"/>
              <a:gd name="connsiteX63" fmla="*/ 1337427 w 1745495"/>
              <a:gd name="connsiteY63" fmla="*/ 1143000 h 1146810"/>
              <a:gd name="connsiteX64" fmla="*/ 1329807 w 1745495"/>
              <a:gd name="connsiteY64" fmla="*/ 1127760 h 1146810"/>
              <a:gd name="connsiteX65" fmla="*/ 1322187 w 1745495"/>
              <a:gd name="connsiteY65" fmla="*/ 1116330 h 1146810"/>
              <a:gd name="connsiteX66" fmla="*/ 1318377 w 1745495"/>
              <a:gd name="connsiteY66" fmla="*/ 1104900 h 1146810"/>
              <a:gd name="connsiteX67" fmla="*/ 1306947 w 1745495"/>
              <a:gd name="connsiteY67" fmla="*/ 1101090 h 1146810"/>
              <a:gd name="connsiteX68" fmla="*/ 1299327 w 1745495"/>
              <a:gd name="connsiteY68" fmla="*/ 1089660 h 1146810"/>
              <a:gd name="connsiteX69" fmla="*/ 1215507 w 1745495"/>
              <a:gd name="connsiteY69" fmla="*/ 1062990 h 1146810"/>
              <a:gd name="connsiteX70" fmla="*/ 1204077 w 1745495"/>
              <a:gd name="connsiteY70" fmla="*/ 1059180 h 1146810"/>
              <a:gd name="connsiteX71" fmla="*/ 1177407 w 1745495"/>
              <a:gd name="connsiteY71" fmla="*/ 1055370 h 1146810"/>
              <a:gd name="connsiteX72" fmla="*/ 1150737 w 1745495"/>
              <a:gd name="connsiteY72" fmla="*/ 1043940 h 1146810"/>
              <a:gd name="connsiteX73" fmla="*/ 1120257 w 1745495"/>
              <a:gd name="connsiteY73" fmla="*/ 1024890 h 1146810"/>
              <a:gd name="connsiteX74" fmla="*/ 1108827 w 1745495"/>
              <a:gd name="connsiteY74" fmla="*/ 1021080 h 1146810"/>
              <a:gd name="connsiteX75" fmla="*/ 1085967 w 1745495"/>
              <a:gd name="connsiteY75" fmla="*/ 1009650 h 1146810"/>
              <a:gd name="connsiteX76" fmla="*/ 1070727 w 1745495"/>
              <a:gd name="connsiteY76" fmla="*/ 994410 h 1146810"/>
              <a:gd name="connsiteX77" fmla="*/ 1059297 w 1745495"/>
              <a:gd name="connsiteY77" fmla="*/ 986790 h 1146810"/>
              <a:gd name="connsiteX78" fmla="*/ 1051677 w 1745495"/>
              <a:gd name="connsiteY78" fmla="*/ 963930 h 1146810"/>
              <a:gd name="connsiteX79" fmla="*/ 1040247 w 1745495"/>
              <a:gd name="connsiteY79" fmla="*/ 933450 h 1146810"/>
              <a:gd name="connsiteX80" fmla="*/ 1036437 w 1745495"/>
              <a:gd name="connsiteY80" fmla="*/ 895350 h 1146810"/>
              <a:gd name="connsiteX81" fmla="*/ 1028817 w 1745495"/>
              <a:gd name="connsiteY81" fmla="*/ 880110 h 1146810"/>
              <a:gd name="connsiteX82" fmla="*/ 1025007 w 1745495"/>
              <a:gd name="connsiteY82" fmla="*/ 861060 h 1146810"/>
              <a:gd name="connsiteX83" fmla="*/ 1013577 w 1745495"/>
              <a:gd name="connsiteY83" fmla="*/ 834390 h 1146810"/>
              <a:gd name="connsiteX84" fmla="*/ 1005957 w 1745495"/>
              <a:gd name="connsiteY84" fmla="*/ 811530 h 1146810"/>
              <a:gd name="connsiteX85" fmla="*/ 998337 w 1745495"/>
              <a:gd name="connsiteY85" fmla="*/ 792480 h 1146810"/>
              <a:gd name="connsiteX86" fmla="*/ 990717 w 1745495"/>
              <a:gd name="connsiteY86" fmla="*/ 769620 h 1146810"/>
              <a:gd name="connsiteX87" fmla="*/ 979287 w 1745495"/>
              <a:gd name="connsiteY87" fmla="*/ 689610 h 1146810"/>
              <a:gd name="connsiteX88" fmla="*/ 967857 w 1745495"/>
              <a:gd name="connsiteY88" fmla="*/ 662940 h 1146810"/>
              <a:gd name="connsiteX89" fmla="*/ 948807 w 1745495"/>
              <a:gd name="connsiteY89" fmla="*/ 628650 h 1146810"/>
              <a:gd name="connsiteX90" fmla="*/ 944997 w 1745495"/>
              <a:gd name="connsiteY90" fmla="*/ 613410 h 1146810"/>
              <a:gd name="connsiteX91" fmla="*/ 933567 w 1745495"/>
              <a:gd name="connsiteY91" fmla="*/ 582930 h 1146810"/>
              <a:gd name="connsiteX92" fmla="*/ 922137 w 1745495"/>
              <a:gd name="connsiteY92" fmla="*/ 567690 h 1146810"/>
              <a:gd name="connsiteX93" fmla="*/ 880227 w 1745495"/>
              <a:gd name="connsiteY93" fmla="*/ 556260 h 1146810"/>
              <a:gd name="connsiteX94" fmla="*/ 838317 w 1745495"/>
              <a:gd name="connsiteY94" fmla="*/ 544830 h 1146810"/>
              <a:gd name="connsiteX95" fmla="*/ 819267 w 1745495"/>
              <a:gd name="connsiteY95" fmla="*/ 541020 h 1146810"/>
              <a:gd name="connsiteX96" fmla="*/ 800217 w 1745495"/>
              <a:gd name="connsiteY96" fmla="*/ 525780 h 1146810"/>
              <a:gd name="connsiteX97" fmla="*/ 666867 w 1745495"/>
              <a:gd name="connsiteY97" fmla="*/ 514350 h 1146810"/>
              <a:gd name="connsiteX98" fmla="*/ 609717 w 1745495"/>
              <a:gd name="connsiteY98" fmla="*/ 502920 h 1146810"/>
              <a:gd name="connsiteX99" fmla="*/ 586857 w 1745495"/>
              <a:gd name="connsiteY99" fmla="*/ 480060 h 1146810"/>
              <a:gd name="connsiteX100" fmla="*/ 541137 w 1745495"/>
              <a:gd name="connsiteY100" fmla="*/ 476250 h 1146810"/>
              <a:gd name="connsiteX101" fmla="*/ 506847 w 1745495"/>
              <a:gd name="connsiteY101" fmla="*/ 468630 h 1146810"/>
              <a:gd name="connsiteX102" fmla="*/ 453507 w 1745495"/>
              <a:gd name="connsiteY102" fmla="*/ 476250 h 1146810"/>
              <a:gd name="connsiteX103" fmla="*/ 426837 w 1745495"/>
              <a:gd name="connsiteY103" fmla="*/ 487680 h 1146810"/>
              <a:gd name="connsiteX104" fmla="*/ 369687 w 1745495"/>
              <a:gd name="connsiteY104" fmla="*/ 487680 h 1146810"/>
              <a:gd name="connsiteX105" fmla="*/ 358257 w 1745495"/>
              <a:gd name="connsiteY105" fmla="*/ 476250 h 1146810"/>
              <a:gd name="connsiteX106" fmla="*/ 350637 w 1745495"/>
              <a:gd name="connsiteY106" fmla="*/ 464820 h 1146810"/>
              <a:gd name="connsiteX107" fmla="*/ 327777 w 1745495"/>
              <a:gd name="connsiteY107" fmla="*/ 441960 h 1146810"/>
              <a:gd name="connsiteX108" fmla="*/ 308727 w 1745495"/>
              <a:gd name="connsiteY108" fmla="*/ 419100 h 1146810"/>
              <a:gd name="connsiteX109" fmla="*/ 289677 w 1745495"/>
              <a:gd name="connsiteY109" fmla="*/ 396240 h 1146810"/>
              <a:gd name="connsiteX110" fmla="*/ 282057 w 1745495"/>
              <a:gd name="connsiteY110" fmla="*/ 384810 h 1146810"/>
              <a:gd name="connsiteX111" fmla="*/ 263007 w 1745495"/>
              <a:gd name="connsiteY111" fmla="*/ 373380 h 1146810"/>
              <a:gd name="connsiteX112" fmla="*/ 232527 w 1745495"/>
              <a:gd name="connsiteY112" fmla="*/ 354330 h 1146810"/>
              <a:gd name="connsiteX113" fmla="*/ 224907 w 1745495"/>
              <a:gd name="connsiteY113" fmla="*/ 342900 h 1146810"/>
              <a:gd name="connsiteX114" fmla="*/ 194427 w 1745495"/>
              <a:gd name="connsiteY114" fmla="*/ 323850 h 1146810"/>
              <a:gd name="connsiteX115" fmla="*/ 182997 w 1745495"/>
              <a:gd name="connsiteY115" fmla="*/ 316230 h 1146810"/>
              <a:gd name="connsiteX116" fmla="*/ 133467 w 1745495"/>
              <a:gd name="connsiteY116" fmla="*/ 304800 h 1146810"/>
              <a:gd name="connsiteX117" fmla="*/ 110607 w 1745495"/>
              <a:gd name="connsiteY117" fmla="*/ 300990 h 1146810"/>
              <a:gd name="connsiteX118" fmla="*/ 95367 w 1745495"/>
              <a:gd name="connsiteY118" fmla="*/ 289560 h 1146810"/>
              <a:gd name="connsiteX119" fmla="*/ 76317 w 1745495"/>
              <a:gd name="connsiteY119" fmla="*/ 281940 h 1146810"/>
              <a:gd name="connsiteX120" fmla="*/ 64887 w 1745495"/>
              <a:gd name="connsiteY120" fmla="*/ 266700 h 1146810"/>
              <a:gd name="connsiteX121" fmla="*/ 53457 w 1745495"/>
              <a:gd name="connsiteY121" fmla="*/ 262890 h 1146810"/>
              <a:gd name="connsiteX122" fmla="*/ 30597 w 1745495"/>
              <a:gd name="connsiteY122" fmla="*/ 259080 h 1146810"/>
              <a:gd name="connsiteX123" fmla="*/ 7737 w 1745495"/>
              <a:gd name="connsiteY123" fmla="*/ 232410 h 1146810"/>
              <a:gd name="connsiteX124" fmla="*/ 117 w 1745495"/>
              <a:gd name="connsiteY124" fmla="*/ 220980 h 1146810"/>
              <a:gd name="connsiteX125" fmla="*/ 3927 w 1745495"/>
              <a:gd name="connsiteY125" fmla="*/ 209550 h 1146810"/>
              <a:gd name="connsiteX126" fmla="*/ 26787 w 1745495"/>
              <a:gd name="connsiteY126" fmla="*/ 190500 h 1146810"/>
              <a:gd name="connsiteX127" fmla="*/ 45837 w 1745495"/>
              <a:gd name="connsiteY127" fmla="*/ 186690 h 1146810"/>
              <a:gd name="connsiteX128" fmla="*/ 118227 w 1745495"/>
              <a:gd name="connsiteY128" fmla="*/ 190500 h 1146810"/>
              <a:gd name="connsiteX129" fmla="*/ 137277 w 1745495"/>
              <a:gd name="connsiteY129" fmla="*/ 194310 h 1146810"/>
              <a:gd name="connsiteX130" fmla="*/ 171567 w 1745495"/>
              <a:gd name="connsiteY130" fmla="*/ 198120 h 1146810"/>
              <a:gd name="connsiteX131" fmla="*/ 205857 w 1745495"/>
              <a:gd name="connsiteY131" fmla="*/ 194310 h 1146810"/>
              <a:gd name="connsiteX132" fmla="*/ 232527 w 1745495"/>
              <a:gd name="connsiteY132" fmla="*/ 182880 h 1146810"/>
              <a:gd name="connsiteX133" fmla="*/ 243957 w 1745495"/>
              <a:gd name="connsiteY133" fmla="*/ 175260 h 1146810"/>
              <a:gd name="connsiteX134" fmla="*/ 266817 w 1745495"/>
              <a:gd name="connsiteY134" fmla="*/ 152400 h 1146810"/>
              <a:gd name="connsiteX135" fmla="*/ 282057 w 1745495"/>
              <a:gd name="connsiteY135" fmla="*/ 137160 h 1146810"/>
              <a:gd name="connsiteX136" fmla="*/ 339207 w 1745495"/>
              <a:gd name="connsiteY136" fmla="*/ 121920 h 1146810"/>
              <a:gd name="connsiteX137" fmla="*/ 384927 w 1745495"/>
              <a:gd name="connsiteY137" fmla="*/ 114300 h 1146810"/>
              <a:gd name="connsiteX138" fmla="*/ 415407 w 1745495"/>
              <a:gd name="connsiteY138" fmla="*/ 118110 h 1146810"/>
              <a:gd name="connsiteX139" fmla="*/ 434457 w 1745495"/>
              <a:gd name="connsiteY139" fmla="*/ 121920 h 1146810"/>
              <a:gd name="connsiteX140" fmla="*/ 480177 w 1745495"/>
              <a:gd name="connsiteY140" fmla="*/ 129540 h 1146810"/>
              <a:gd name="connsiteX141" fmla="*/ 506847 w 1745495"/>
              <a:gd name="connsiteY141" fmla="*/ 125730 h 1146810"/>
              <a:gd name="connsiteX142" fmla="*/ 544947 w 1745495"/>
              <a:gd name="connsiteY142" fmla="*/ 87630 h 1146810"/>
              <a:gd name="connsiteX143" fmla="*/ 571617 w 1745495"/>
              <a:gd name="connsiteY143" fmla="*/ 68580 h 1146810"/>
              <a:gd name="connsiteX144" fmla="*/ 583047 w 1745495"/>
              <a:gd name="connsiteY144" fmla="*/ 64770 h 1146810"/>
              <a:gd name="connsiteX145" fmla="*/ 609717 w 1745495"/>
              <a:gd name="connsiteY145" fmla="*/ 53340 h 1146810"/>
              <a:gd name="connsiteX146" fmla="*/ 647817 w 1745495"/>
              <a:gd name="connsiteY146" fmla="*/ 57150 h 1146810"/>
              <a:gd name="connsiteX147" fmla="*/ 659247 w 1745495"/>
              <a:gd name="connsiteY147" fmla="*/ 60960 h 1146810"/>
              <a:gd name="connsiteX148" fmla="*/ 689727 w 1745495"/>
              <a:gd name="connsiteY148" fmla="*/ 53340 h 1146810"/>
              <a:gd name="connsiteX149" fmla="*/ 701157 w 1745495"/>
              <a:gd name="connsiteY149" fmla="*/ 45720 h 1146810"/>
              <a:gd name="connsiteX150" fmla="*/ 731637 w 1745495"/>
              <a:gd name="connsiteY150" fmla="*/ 15240 h 1146810"/>
              <a:gd name="connsiteX151" fmla="*/ 750687 w 1745495"/>
              <a:gd name="connsiteY151" fmla="*/ 7620 h 1146810"/>
              <a:gd name="connsiteX152" fmla="*/ 769737 w 1745495"/>
              <a:gd name="connsiteY152" fmla="*/ 3810 h 1146810"/>
              <a:gd name="connsiteX153" fmla="*/ 781167 w 1745495"/>
              <a:gd name="connsiteY153" fmla="*/ 0 h 1146810"/>
              <a:gd name="connsiteX154" fmla="*/ 834507 w 1745495"/>
              <a:gd name="connsiteY154" fmla="*/ 3810 h 1146810"/>
              <a:gd name="connsiteX155" fmla="*/ 845937 w 1745495"/>
              <a:gd name="connsiteY155" fmla="*/ 7620 h 1146810"/>
              <a:gd name="connsiteX156" fmla="*/ 864987 w 1745495"/>
              <a:gd name="connsiteY156" fmla="*/ 15240 h 1146810"/>
              <a:gd name="connsiteX157" fmla="*/ 887847 w 1745495"/>
              <a:gd name="connsiteY157" fmla="*/ 19050 h 1146810"/>
              <a:gd name="connsiteX158" fmla="*/ 914517 w 1745495"/>
              <a:gd name="connsiteY158" fmla="*/ 26670 h 1146810"/>
              <a:gd name="connsiteX159" fmla="*/ 933567 w 1745495"/>
              <a:gd name="connsiteY159" fmla="*/ 34290 h 1146810"/>
              <a:gd name="connsiteX160" fmla="*/ 971667 w 1745495"/>
              <a:gd name="connsiteY160" fmla="*/ 53340 h 1146810"/>
              <a:gd name="connsiteX161" fmla="*/ 1017387 w 1745495"/>
              <a:gd name="connsiteY161" fmla="*/ 68580 h 1146810"/>
              <a:gd name="connsiteX162" fmla="*/ 1059297 w 1745495"/>
              <a:gd name="connsiteY162" fmla="*/ 95250 h 1146810"/>
              <a:gd name="connsiteX163" fmla="*/ 1082157 w 1745495"/>
              <a:gd name="connsiteY163" fmla="*/ 102870 h 1146810"/>
              <a:gd name="connsiteX164" fmla="*/ 1093587 w 1745495"/>
              <a:gd name="connsiteY164" fmla="*/ 114300 h 1146810"/>
              <a:gd name="connsiteX165" fmla="*/ 1108827 w 1745495"/>
              <a:gd name="connsiteY165" fmla="*/ 121920 h 1146810"/>
              <a:gd name="connsiteX166" fmla="*/ 1131687 w 1745495"/>
              <a:gd name="connsiteY166" fmla="*/ 133350 h 1146810"/>
              <a:gd name="connsiteX167" fmla="*/ 1150737 w 1745495"/>
              <a:gd name="connsiteY167" fmla="*/ 129540 h 1146810"/>
              <a:gd name="connsiteX168" fmla="*/ 1162167 w 1745495"/>
              <a:gd name="connsiteY168" fmla="*/ 125730 h 1146810"/>
              <a:gd name="connsiteX169" fmla="*/ 1177407 w 1745495"/>
              <a:gd name="connsiteY169" fmla="*/ 121920 h 1146810"/>
              <a:gd name="connsiteX170" fmla="*/ 1204077 w 1745495"/>
              <a:gd name="connsiteY170" fmla="*/ 129540 h 1146810"/>
              <a:gd name="connsiteX171" fmla="*/ 1215507 w 1745495"/>
              <a:gd name="connsiteY171" fmla="*/ 133350 h 1146810"/>
              <a:gd name="connsiteX172" fmla="*/ 1230747 w 1745495"/>
              <a:gd name="connsiteY172" fmla="*/ 140970 h 1146810"/>
              <a:gd name="connsiteX173" fmla="*/ 1253607 w 1745495"/>
              <a:gd name="connsiteY173" fmla="*/ 156210 h 1146810"/>
              <a:gd name="connsiteX174" fmla="*/ 1257417 w 1745495"/>
              <a:gd name="connsiteY174" fmla="*/ 167640 h 1146810"/>
              <a:gd name="connsiteX175" fmla="*/ 1272657 w 1745495"/>
              <a:gd name="connsiteY175" fmla="*/ 182880 h 1146810"/>
              <a:gd name="connsiteX176" fmla="*/ 1299327 w 1745495"/>
              <a:gd name="connsiteY176" fmla="*/ 201930 h 1146810"/>
              <a:gd name="connsiteX177" fmla="*/ 1261227 w 1745495"/>
              <a:gd name="connsiteY177" fmla="*/ 190500 h 114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745495" h="1146810">
                <a:moveTo>
                  <a:pt x="1261227" y="190500"/>
                </a:moveTo>
                <a:cubicBezTo>
                  <a:pt x="1295991" y="197453"/>
                  <a:pt x="1266119" y="187815"/>
                  <a:pt x="1299327" y="213360"/>
                </a:cubicBezTo>
                <a:cubicBezTo>
                  <a:pt x="1308824" y="220665"/>
                  <a:pt x="1321335" y="223938"/>
                  <a:pt x="1329807" y="232410"/>
                </a:cubicBezTo>
                <a:cubicBezTo>
                  <a:pt x="1333617" y="236220"/>
                  <a:pt x="1336125" y="242136"/>
                  <a:pt x="1341237" y="243840"/>
                </a:cubicBezTo>
                <a:cubicBezTo>
                  <a:pt x="1352147" y="247477"/>
                  <a:pt x="1364097" y="246380"/>
                  <a:pt x="1375527" y="247650"/>
                </a:cubicBezTo>
                <a:cubicBezTo>
                  <a:pt x="1389527" y="256984"/>
                  <a:pt x="1387366" y="256676"/>
                  <a:pt x="1406007" y="262890"/>
                </a:cubicBezTo>
                <a:cubicBezTo>
                  <a:pt x="1428509" y="270391"/>
                  <a:pt x="1414663" y="261849"/>
                  <a:pt x="1436487" y="274320"/>
                </a:cubicBezTo>
                <a:cubicBezTo>
                  <a:pt x="1460101" y="287814"/>
                  <a:pt x="1434720" y="276659"/>
                  <a:pt x="1466967" y="297180"/>
                </a:cubicBezTo>
                <a:cubicBezTo>
                  <a:pt x="1474155" y="301754"/>
                  <a:pt x="1482380" y="304473"/>
                  <a:pt x="1489827" y="308610"/>
                </a:cubicBezTo>
                <a:cubicBezTo>
                  <a:pt x="1507501" y="318429"/>
                  <a:pt x="1495278" y="315362"/>
                  <a:pt x="1516497" y="323850"/>
                </a:cubicBezTo>
                <a:cubicBezTo>
                  <a:pt x="1523955" y="326833"/>
                  <a:pt x="1532173" y="327878"/>
                  <a:pt x="1539357" y="331470"/>
                </a:cubicBezTo>
                <a:cubicBezTo>
                  <a:pt x="1547548" y="335566"/>
                  <a:pt x="1553115" y="345699"/>
                  <a:pt x="1562217" y="346710"/>
                </a:cubicBezTo>
                <a:cubicBezTo>
                  <a:pt x="1612964" y="352349"/>
                  <a:pt x="1585041" y="349638"/>
                  <a:pt x="1646037" y="354330"/>
                </a:cubicBezTo>
                <a:cubicBezTo>
                  <a:pt x="1649847" y="355600"/>
                  <a:pt x="1653980" y="356147"/>
                  <a:pt x="1657467" y="358140"/>
                </a:cubicBezTo>
                <a:cubicBezTo>
                  <a:pt x="1665494" y="362727"/>
                  <a:pt x="1677995" y="373630"/>
                  <a:pt x="1684137" y="381000"/>
                </a:cubicBezTo>
                <a:cubicBezTo>
                  <a:pt x="1714112" y="416970"/>
                  <a:pt x="1672656" y="369493"/>
                  <a:pt x="1695567" y="403860"/>
                </a:cubicBezTo>
                <a:cubicBezTo>
                  <a:pt x="1698556" y="408343"/>
                  <a:pt x="1703187" y="411480"/>
                  <a:pt x="1706997" y="415290"/>
                </a:cubicBezTo>
                <a:cubicBezTo>
                  <a:pt x="1705727" y="420370"/>
                  <a:pt x="1704626" y="425495"/>
                  <a:pt x="1703187" y="430530"/>
                </a:cubicBezTo>
                <a:cubicBezTo>
                  <a:pt x="1702084" y="434392"/>
                  <a:pt x="1699377" y="437944"/>
                  <a:pt x="1699377" y="441960"/>
                </a:cubicBezTo>
                <a:cubicBezTo>
                  <a:pt x="1699377" y="464619"/>
                  <a:pt x="1696755" y="484225"/>
                  <a:pt x="1714617" y="499110"/>
                </a:cubicBezTo>
                <a:cubicBezTo>
                  <a:pt x="1717702" y="501681"/>
                  <a:pt x="1722455" y="501124"/>
                  <a:pt x="1726047" y="502920"/>
                </a:cubicBezTo>
                <a:cubicBezTo>
                  <a:pt x="1730143" y="504968"/>
                  <a:pt x="1733667" y="508000"/>
                  <a:pt x="1737477" y="510540"/>
                </a:cubicBezTo>
                <a:cubicBezTo>
                  <a:pt x="1740017" y="515620"/>
                  <a:pt x="1744393" y="520144"/>
                  <a:pt x="1745097" y="525780"/>
                </a:cubicBezTo>
                <a:cubicBezTo>
                  <a:pt x="1747406" y="544251"/>
                  <a:pt x="1739322" y="539175"/>
                  <a:pt x="1729857" y="548640"/>
                </a:cubicBezTo>
                <a:cubicBezTo>
                  <a:pt x="1725367" y="553130"/>
                  <a:pt x="1722237" y="558800"/>
                  <a:pt x="1718427" y="563880"/>
                </a:cubicBezTo>
                <a:cubicBezTo>
                  <a:pt x="1715887" y="571500"/>
                  <a:pt x="1712127" y="578817"/>
                  <a:pt x="1710807" y="586740"/>
                </a:cubicBezTo>
                <a:cubicBezTo>
                  <a:pt x="1709537" y="594360"/>
                  <a:pt x="1712771" y="604468"/>
                  <a:pt x="1706997" y="609600"/>
                </a:cubicBezTo>
                <a:cubicBezTo>
                  <a:pt x="1699170" y="616558"/>
                  <a:pt x="1676517" y="617220"/>
                  <a:pt x="1676517" y="617220"/>
                </a:cubicBezTo>
                <a:cubicBezTo>
                  <a:pt x="1673977" y="641350"/>
                  <a:pt x="1674517" y="666006"/>
                  <a:pt x="1668897" y="689610"/>
                </a:cubicBezTo>
                <a:cubicBezTo>
                  <a:pt x="1667836" y="694065"/>
                  <a:pt x="1660705" y="693992"/>
                  <a:pt x="1657467" y="697230"/>
                </a:cubicBezTo>
                <a:cubicBezTo>
                  <a:pt x="1634024" y="720673"/>
                  <a:pt x="1669514" y="694966"/>
                  <a:pt x="1642227" y="727710"/>
                </a:cubicBezTo>
                <a:cubicBezTo>
                  <a:pt x="1639656" y="730795"/>
                  <a:pt x="1634659" y="730417"/>
                  <a:pt x="1630797" y="731520"/>
                </a:cubicBezTo>
                <a:cubicBezTo>
                  <a:pt x="1625762" y="732959"/>
                  <a:pt x="1620637" y="734060"/>
                  <a:pt x="1615557" y="735330"/>
                </a:cubicBezTo>
                <a:cubicBezTo>
                  <a:pt x="1602857" y="734060"/>
                  <a:pt x="1589893" y="734390"/>
                  <a:pt x="1577457" y="731520"/>
                </a:cubicBezTo>
                <a:cubicBezTo>
                  <a:pt x="1572995" y="730490"/>
                  <a:pt x="1569753" y="726562"/>
                  <a:pt x="1566027" y="723900"/>
                </a:cubicBezTo>
                <a:cubicBezTo>
                  <a:pt x="1560860" y="720209"/>
                  <a:pt x="1556568" y="715098"/>
                  <a:pt x="1550787" y="712470"/>
                </a:cubicBezTo>
                <a:cubicBezTo>
                  <a:pt x="1542370" y="708644"/>
                  <a:pt x="1533007" y="707390"/>
                  <a:pt x="1524117" y="704850"/>
                </a:cubicBezTo>
                <a:cubicBezTo>
                  <a:pt x="1512638" y="697197"/>
                  <a:pt x="1510982" y="695411"/>
                  <a:pt x="1497447" y="689610"/>
                </a:cubicBezTo>
                <a:cubicBezTo>
                  <a:pt x="1493756" y="688028"/>
                  <a:pt x="1489827" y="687070"/>
                  <a:pt x="1486017" y="685800"/>
                </a:cubicBezTo>
                <a:cubicBezTo>
                  <a:pt x="1482207" y="688340"/>
                  <a:pt x="1479166" y="693420"/>
                  <a:pt x="1474587" y="693420"/>
                </a:cubicBezTo>
                <a:cubicBezTo>
                  <a:pt x="1470008" y="693420"/>
                  <a:pt x="1467384" y="687561"/>
                  <a:pt x="1463157" y="685800"/>
                </a:cubicBezTo>
                <a:cubicBezTo>
                  <a:pt x="1452036" y="681166"/>
                  <a:pt x="1439988" y="679004"/>
                  <a:pt x="1428867" y="674370"/>
                </a:cubicBezTo>
                <a:cubicBezTo>
                  <a:pt x="1424640" y="672609"/>
                  <a:pt x="1421533" y="668798"/>
                  <a:pt x="1417437" y="666750"/>
                </a:cubicBezTo>
                <a:cubicBezTo>
                  <a:pt x="1413845" y="664954"/>
                  <a:pt x="1409962" y="663638"/>
                  <a:pt x="1406007" y="662940"/>
                </a:cubicBezTo>
                <a:cubicBezTo>
                  <a:pt x="1388320" y="659819"/>
                  <a:pt x="1370447" y="657860"/>
                  <a:pt x="1352667" y="655320"/>
                </a:cubicBezTo>
                <a:cubicBezTo>
                  <a:pt x="1346317" y="651510"/>
                  <a:pt x="1340241" y="647202"/>
                  <a:pt x="1333617" y="643890"/>
                </a:cubicBezTo>
                <a:cubicBezTo>
                  <a:pt x="1302069" y="628116"/>
                  <a:pt x="1343514" y="654298"/>
                  <a:pt x="1310757" y="632460"/>
                </a:cubicBezTo>
                <a:cubicBezTo>
                  <a:pt x="1306947" y="633730"/>
                  <a:pt x="1302167" y="633430"/>
                  <a:pt x="1299327" y="636270"/>
                </a:cubicBezTo>
                <a:cubicBezTo>
                  <a:pt x="1292094" y="643503"/>
                  <a:pt x="1296743" y="665908"/>
                  <a:pt x="1299327" y="670560"/>
                </a:cubicBezTo>
                <a:cubicBezTo>
                  <a:pt x="1302411" y="676111"/>
                  <a:pt x="1309886" y="677699"/>
                  <a:pt x="1314567" y="681990"/>
                </a:cubicBezTo>
                <a:cubicBezTo>
                  <a:pt x="1325159" y="691699"/>
                  <a:pt x="1338621" y="699619"/>
                  <a:pt x="1345047" y="712470"/>
                </a:cubicBezTo>
                <a:cubicBezTo>
                  <a:pt x="1354715" y="731806"/>
                  <a:pt x="1347941" y="724560"/>
                  <a:pt x="1364097" y="735330"/>
                </a:cubicBezTo>
                <a:cubicBezTo>
                  <a:pt x="1362827" y="739140"/>
                  <a:pt x="1362237" y="743249"/>
                  <a:pt x="1360287" y="746760"/>
                </a:cubicBezTo>
                <a:cubicBezTo>
                  <a:pt x="1355839" y="754766"/>
                  <a:pt x="1345047" y="769620"/>
                  <a:pt x="1345047" y="769620"/>
                </a:cubicBezTo>
                <a:cubicBezTo>
                  <a:pt x="1345215" y="770460"/>
                  <a:pt x="1357212" y="833588"/>
                  <a:pt x="1360287" y="838200"/>
                </a:cubicBezTo>
                <a:lnTo>
                  <a:pt x="1367907" y="849630"/>
                </a:lnTo>
                <a:cubicBezTo>
                  <a:pt x="1369177" y="875030"/>
                  <a:pt x="1369514" y="900494"/>
                  <a:pt x="1371717" y="925830"/>
                </a:cubicBezTo>
                <a:cubicBezTo>
                  <a:pt x="1372065" y="929831"/>
                  <a:pt x="1376187" y="933299"/>
                  <a:pt x="1375527" y="937260"/>
                </a:cubicBezTo>
                <a:cubicBezTo>
                  <a:pt x="1374774" y="941777"/>
                  <a:pt x="1370447" y="944880"/>
                  <a:pt x="1367907" y="948690"/>
                </a:cubicBezTo>
                <a:cubicBezTo>
                  <a:pt x="1369177" y="956310"/>
                  <a:pt x="1369274" y="964221"/>
                  <a:pt x="1371717" y="971550"/>
                </a:cubicBezTo>
                <a:cubicBezTo>
                  <a:pt x="1373165" y="975894"/>
                  <a:pt x="1377533" y="978771"/>
                  <a:pt x="1379337" y="982980"/>
                </a:cubicBezTo>
                <a:cubicBezTo>
                  <a:pt x="1381400" y="987793"/>
                  <a:pt x="1381877" y="993140"/>
                  <a:pt x="1383147" y="998220"/>
                </a:cubicBezTo>
                <a:cubicBezTo>
                  <a:pt x="1381066" y="1077314"/>
                  <a:pt x="1426648" y="1146810"/>
                  <a:pt x="1356477" y="1146810"/>
                </a:cubicBezTo>
                <a:cubicBezTo>
                  <a:pt x="1350001" y="1146810"/>
                  <a:pt x="1343777" y="1144270"/>
                  <a:pt x="1337427" y="1143000"/>
                </a:cubicBezTo>
                <a:cubicBezTo>
                  <a:pt x="1334887" y="1137920"/>
                  <a:pt x="1332625" y="1132691"/>
                  <a:pt x="1329807" y="1127760"/>
                </a:cubicBezTo>
                <a:cubicBezTo>
                  <a:pt x="1327535" y="1123784"/>
                  <a:pt x="1324235" y="1120426"/>
                  <a:pt x="1322187" y="1116330"/>
                </a:cubicBezTo>
                <a:cubicBezTo>
                  <a:pt x="1320391" y="1112738"/>
                  <a:pt x="1321217" y="1107740"/>
                  <a:pt x="1318377" y="1104900"/>
                </a:cubicBezTo>
                <a:cubicBezTo>
                  <a:pt x="1315537" y="1102060"/>
                  <a:pt x="1310757" y="1102360"/>
                  <a:pt x="1306947" y="1101090"/>
                </a:cubicBezTo>
                <a:cubicBezTo>
                  <a:pt x="1304407" y="1097280"/>
                  <a:pt x="1303227" y="1092060"/>
                  <a:pt x="1299327" y="1089660"/>
                </a:cubicBezTo>
                <a:cubicBezTo>
                  <a:pt x="1261493" y="1066377"/>
                  <a:pt x="1256783" y="1071835"/>
                  <a:pt x="1215507" y="1062990"/>
                </a:cubicBezTo>
                <a:cubicBezTo>
                  <a:pt x="1211580" y="1062149"/>
                  <a:pt x="1208015" y="1059968"/>
                  <a:pt x="1204077" y="1059180"/>
                </a:cubicBezTo>
                <a:cubicBezTo>
                  <a:pt x="1195271" y="1057419"/>
                  <a:pt x="1186297" y="1056640"/>
                  <a:pt x="1177407" y="1055370"/>
                </a:cubicBezTo>
                <a:cubicBezTo>
                  <a:pt x="1168517" y="1051560"/>
                  <a:pt x="1159271" y="1048492"/>
                  <a:pt x="1150737" y="1043940"/>
                </a:cubicBezTo>
                <a:cubicBezTo>
                  <a:pt x="1140165" y="1038302"/>
                  <a:pt x="1131623" y="1028679"/>
                  <a:pt x="1120257" y="1024890"/>
                </a:cubicBezTo>
                <a:cubicBezTo>
                  <a:pt x="1116447" y="1023620"/>
                  <a:pt x="1112419" y="1022876"/>
                  <a:pt x="1108827" y="1021080"/>
                </a:cubicBezTo>
                <a:cubicBezTo>
                  <a:pt x="1079284" y="1006308"/>
                  <a:pt x="1114697" y="1019227"/>
                  <a:pt x="1085967" y="1009650"/>
                </a:cubicBezTo>
                <a:cubicBezTo>
                  <a:pt x="1080887" y="1004570"/>
                  <a:pt x="1076182" y="999085"/>
                  <a:pt x="1070727" y="994410"/>
                </a:cubicBezTo>
                <a:cubicBezTo>
                  <a:pt x="1067250" y="991430"/>
                  <a:pt x="1061724" y="990673"/>
                  <a:pt x="1059297" y="986790"/>
                </a:cubicBezTo>
                <a:cubicBezTo>
                  <a:pt x="1055040" y="979979"/>
                  <a:pt x="1054660" y="971388"/>
                  <a:pt x="1051677" y="963930"/>
                </a:cubicBezTo>
                <a:cubicBezTo>
                  <a:pt x="1038395" y="930724"/>
                  <a:pt x="1048496" y="966446"/>
                  <a:pt x="1040247" y="933450"/>
                </a:cubicBezTo>
                <a:cubicBezTo>
                  <a:pt x="1038977" y="920750"/>
                  <a:pt x="1039111" y="907830"/>
                  <a:pt x="1036437" y="895350"/>
                </a:cubicBezTo>
                <a:cubicBezTo>
                  <a:pt x="1035247" y="889796"/>
                  <a:pt x="1030613" y="885498"/>
                  <a:pt x="1028817" y="880110"/>
                </a:cubicBezTo>
                <a:cubicBezTo>
                  <a:pt x="1026769" y="873967"/>
                  <a:pt x="1026578" y="867342"/>
                  <a:pt x="1025007" y="861060"/>
                </a:cubicBezTo>
                <a:cubicBezTo>
                  <a:pt x="1020919" y="844708"/>
                  <a:pt x="1020846" y="852563"/>
                  <a:pt x="1013577" y="834390"/>
                </a:cubicBezTo>
                <a:cubicBezTo>
                  <a:pt x="1010594" y="826932"/>
                  <a:pt x="1008702" y="819079"/>
                  <a:pt x="1005957" y="811530"/>
                </a:cubicBezTo>
                <a:cubicBezTo>
                  <a:pt x="1003620" y="805103"/>
                  <a:pt x="1000674" y="798907"/>
                  <a:pt x="998337" y="792480"/>
                </a:cubicBezTo>
                <a:cubicBezTo>
                  <a:pt x="995592" y="784931"/>
                  <a:pt x="990717" y="769620"/>
                  <a:pt x="990717" y="769620"/>
                </a:cubicBezTo>
                <a:cubicBezTo>
                  <a:pt x="988196" y="746930"/>
                  <a:pt x="984774" y="710460"/>
                  <a:pt x="979287" y="689610"/>
                </a:cubicBezTo>
                <a:cubicBezTo>
                  <a:pt x="976826" y="680256"/>
                  <a:pt x="972182" y="671591"/>
                  <a:pt x="967857" y="662940"/>
                </a:cubicBezTo>
                <a:cubicBezTo>
                  <a:pt x="960582" y="648390"/>
                  <a:pt x="954311" y="643327"/>
                  <a:pt x="948807" y="628650"/>
                </a:cubicBezTo>
                <a:cubicBezTo>
                  <a:pt x="946968" y="623747"/>
                  <a:pt x="946436" y="618445"/>
                  <a:pt x="944997" y="613410"/>
                </a:cubicBezTo>
                <a:cubicBezTo>
                  <a:pt x="942984" y="606365"/>
                  <a:pt x="935935" y="587193"/>
                  <a:pt x="933567" y="582930"/>
                </a:cubicBezTo>
                <a:cubicBezTo>
                  <a:pt x="930483" y="577379"/>
                  <a:pt x="927217" y="571500"/>
                  <a:pt x="922137" y="567690"/>
                </a:cubicBezTo>
                <a:cubicBezTo>
                  <a:pt x="911013" y="559347"/>
                  <a:pt x="892779" y="558770"/>
                  <a:pt x="880227" y="556260"/>
                </a:cubicBezTo>
                <a:cubicBezTo>
                  <a:pt x="867401" y="553695"/>
                  <a:pt x="849922" y="547731"/>
                  <a:pt x="838317" y="544830"/>
                </a:cubicBezTo>
                <a:cubicBezTo>
                  <a:pt x="832035" y="543259"/>
                  <a:pt x="825617" y="542290"/>
                  <a:pt x="819267" y="541020"/>
                </a:cubicBezTo>
                <a:cubicBezTo>
                  <a:pt x="812917" y="535940"/>
                  <a:pt x="806723" y="530659"/>
                  <a:pt x="800217" y="525780"/>
                </a:cubicBezTo>
                <a:cubicBezTo>
                  <a:pt x="760204" y="495770"/>
                  <a:pt x="746767" y="516847"/>
                  <a:pt x="666867" y="514350"/>
                </a:cubicBezTo>
                <a:cubicBezTo>
                  <a:pt x="648336" y="512665"/>
                  <a:pt x="625748" y="515745"/>
                  <a:pt x="609717" y="502920"/>
                </a:cubicBezTo>
                <a:cubicBezTo>
                  <a:pt x="601302" y="496188"/>
                  <a:pt x="597596" y="480955"/>
                  <a:pt x="586857" y="480060"/>
                </a:cubicBezTo>
                <a:lnTo>
                  <a:pt x="541137" y="476250"/>
                </a:lnTo>
                <a:cubicBezTo>
                  <a:pt x="529707" y="473710"/>
                  <a:pt x="518556" y="468630"/>
                  <a:pt x="506847" y="468630"/>
                </a:cubicBezTo>
                <a:cubicBezTo>
                  <a:pt x="488886" y="468630"/>
                  <a:pt x="453507" y="476250"/>
                  <a:pt x="453507" y="476250"/>
                </a:cubicBezTo>
                <a:cubicBezTo>
                  <a:pt x="444617" y="480060"/>
                  <a:pt x="436182" y="485188"/>
                  <a:pt x="426837" y="487680"/>
                </a:cubicBezTo>
                <a:cubicBezTo>
                  <a:pt x="401073" y="494551"/>
                  <a:pt x="394542" y="491231"/>
                  <a:pt x="369687" y="487680"/>
                </a:cubicBezTo>
                <a:cubicBezTo>
                  <a:pt x="365877" y="483870"/>
                  <a:pt x="361706" y="480389"/>
                  <a:pt x="358257" y="476250"/>
                </a:cubicBezTo>
                <a:cubicBezTo>
                  <a:pt x="355326" y="472732"/>
                  <a:pt x="353679" y="468242"/>
                  <a:pt x="350637" y="464820"/>
                </a:cubicBezTo>
                <a:cubicBezTo>
                  <a:pt x="343478" y="456766"/>
                  <a:pt x="332596" y="451599"/>
                  <a:pt x="327777" y="441960"/>
                </a:cubicBezTo>
                <a:cubicBezTo>
                  <a:pt x="318109" y="422624"/>
                  <a:pt x="324883" y="429870"/>
                  <a:pt x="308727" y="419100"/>
                </a:cubicBezTo>
                <a:cubicBezTo>
                  <a:pt x="289808" y="390721"/>
                  <a:pt x="314123" y="425576"/>
                  <a:pt x="289677" y="396240"/>
                </a:cubicBezTo>
                <a:cubicBezTo>
                  <a:pt x="286746" y="392722"/>
                  <a:pt x="285534" y="387790"/>
                  <a:pt x="282057" y="384810"/>
                </a:cubicBezTo>
                <a:cubicBezTo>
                  <a:pt x="276434" y="379991"/>
                  <a:pt x="269169" y="377488"/>
                  <a:pt x="263007" y="373380"/>
                </a:cubicBezTo>
                <a:cubicBezTo>
                  <a:pt x="233331" y="353596"/>
                  <a:pt x="262294" y="369214"/>
                  <a:pt x="232527" y="354330"/>
                </a:cubicBezTo>
                <a:cubicBezTo>
                  <a:pt x="229987" y="350520"/>
                  <a:pt x="228145" y="346138"/>
                  <a:pt x="224907" y="342900"/>
                </a:cubicBezTo>
                <a:cubicBezTo>
                  <a:pt x="212766" y="330759"/>
                  <a:pt x="208511" y="331898"/>
                  <a:pt x="194427" y="323850"/>
                </a:cubicBezTo>
                <a:cubicBezTo>
                  <a:pt x="190451" y="321578"/>
                  <a:pt x="187181" y="318090"/>
                  <a:pt x="182997" y="316230"/>
                </a:cubicBezTo>
                <a:cubicBezTo>
                  <a:pt x="162445" y="307096"/>
                  <a:pt x="155983" y="308264"/>
                  <a:pt x="133467" y="304800"/>
                </a:cubicBezTo>
                <a:cubicBezTo>
                  <a:pt x="125832" y="303625"/>
                  <a:pt x="118227" y="302260"/>
                  <a:pt x="110607" y="300990"/>
                </a:cubicBezTo>
                <a:cubicBezTo>
                  <a:pt x="105527" y="297180"/>
                  <a:pt x="100918" y="292644"/>
                  <a:pt x="95367" y="289560"/>
                </a:cubicBezTo>
                <a:cubicBezTo>
                  <a:pt x="89388" y="286239"/>
                  <a:pt x="81788" y="286043"/>
                  <a:pt x="76317" y="281940"/>
                </a:cubicBezTo>
                <a:cubicBezTo>
                  <a:pt x="71237" y="278130"/>
                  <a:pt x="69765" y="270765"/>
                  <a:pt x="64887" y="266700"/>
                </a:cubicBezTo>
                <a:cubicBezTo>
                  <a:pt x="61802" y="264129"/>
                  <a:pt x="57377" y="263761"/>
                  <a:pt x="53457" y="262890"/>
                </a:cubicBezTo>
                <a:cubicBezTo>
                  <a:pt x="45916" y="261214"/>
                  <a:pt x="38217" y="260350"/>
                  <a:pt x="30597" y="259080"/>
                </a:cubicBezTo>
                <a:cubicBezTo>
                  <a:pt x="22977" y="250190"/>
                  <a:pt x="15051" y="241553"/>
                  <a:pt x="7737" y="232410"/>
                </a:cubicBezTo>
                <a:cubicBezTo>
                  <a:pt x="4876" y="228834"/>
                  <a:pt x="870" y="225497"/>
                  <a:pt x="117" y="220980"/>
                </a:cubicBezTo>
                <a:cubicBezTo>
                  <a:pt x="-543" y="217019"/>
                  <a:pt x="1699" y="212892"/>
                  <a:pt x="3927" y="209550"/>
                </a:cubicBezTo>
                <a:cubicBezTo>
                  <a:pt x="7221" y="204609"/>
                  <a:pt x="20540" y="192843"/>
                  <a:pt x="26787" y="190500"/>
                </a:cubicBezTo>
                <a:cubicBezTo>
                  <a:pt x="32850" y="188226"/>
                  <a:pt x="39487" y="187960"/>
                  <a:pt x="45837" y="186690"/>
                </a:cubicBezTo>
                <a:cubicBezTo>
                  <a:pt x="69967" y="187960"/>
                  <a:pt x="94147" y="188493"/>
                  <a:pt x="118227" y="190500"/>
                </a:cubicBezTo>
                <a:cubicBezTo>
                  <a:pt x="124680" y="191038"/>
                  <a:pt x="130866" y="193394"/>
                  <a:pt x="137277" y="194310"/>
                </a:cubicBezTo>
                <a:cubicBezTo>
                  <a:pt x="148662" y="195936"/>
                  <a:pt x="160137" y="196850"/>
                  <a:pt x="171567" y="198120"/>
                </a:cubicBezTo>
                <a:cubicBezTo>
                  <a:pt x="182997" y="196850"/>
                  <a:pt x="194513" y="196201"/>
                  <a:pt x="205857" y="194310"/>
                </a:cubicBezTo>
                <a:cubicBezTo>
                  <a:pt x="213400" y="193053"/>
                  <a:pt x="226812" y="186146"/>
                  <a:pt x="232527" y="182880"/>
                </a:cubicBezTo>
                <a:cubicBezTo>
                  <a:pt x="236503" y="180608"/>
                  <a:pt x="240535" y="178302"/>
                  <a:pt x="243957" y="175260"/>
                </a:cubicBezTo>
                <a:cubicBezTo>
                  <a:pt x="252011" y="168101"/>
                  <a:pt x="259197" y="160020"/>
                  <a:pt x="266817" y="152400"/>
                </a:cubicBezTo>
                <a:cubicBezTo>
                  <a:pt x="271897" y="147320"/>
                  <a:pt x="275115" y="139011"/>
                  <a:pt x="282057" y="137160"/>
                </a:cubicBezTo>
                <a:cubicBezTo>
                  <a:pt x="301107" y="132080"/>
                  <a:pt x="319760" y="125161"/>
                  <a:pt x="339207" y="121920"/>
                </a:cubicBezTo>
                <a:lnTo>
                  <a:pt x="384927" y="114300"/>
                </a:lnTo>
                <a:cubicBezTo>
                  <a:pt x="395087" y="115570"/>
                  <a:pt x="405287" y="116553"/>
                  <a:pt x="415407" y="118110"/>
                </a:cubicBezTo>
                <a:cubicBezTo>
                  <a:pt x="421807" y="119095"/>
                  <a:pt x="428057" y="120935"/>
                  <a:pt x="434457" y="121920"/>
                </a:cubicBezTo>
                <a:cubicBezTo>
                  <a:pt x="480836" y="129055"/>
                  <a:pt x="449530" y="121878"/>
                  <a:pt x="480177" y="129540"/>
                </a:cubicBezTo>
                <a:cubicBezTo>
                  <a:pt x="489067" y="128270"/>
                  <a:pt x="499050" y="130185"/>
                  <a:pt x="506847" y="125730"/>
                </a:cubicBezTo>
                <a:cubicBezTo>
                  <a:pt x="530554" y="112183"/>
                  <a:pt x="527530" y="100693"/>
                  <a:pt x="544947" y="87630"/>
                </a:cubicBezTo>
                <a:cubicBezTo>
                  <a:pt x="548399" y="85041"/>
                  <a:pt x="566046" y="71366"/>
                  <a:pt x="571617" y="68580"/>
                </a:cubicBezTo>
                <a:cubicBezTo>
                  <a:pt x="575209" y="66784"/>
                  <a:pt x="579356" y="66352"/>
                  <a:pt x="583047" y="64770"/>
                </a:cubicBezTo>
                <a:cubicBezTo>
                  <a:pt x="616003" y="50646"/>
                  <a:pt x="582912" y="62275"/>
                  <a:pt x="609717" y="53340"/>
                </a:cubicBezTo>
                <a:cubicBezTo>
                  <a:pt x="622417" y="54610"/>
                  <a:pt x="635202" y="55209"/>
                  <a:pt x="647817" y="57150"/>
                </a:cubicBezTo>
                <a:cubicBezTo>
                  <a:pt x="651786" y="57761"/>
                  <a:pt x="655247" y="61324"/>
                  <a:pt x="659247" y="60960"/>
                </a:cubicBezTo>
                <a:cubicBezTo>
                  <a:pt x="669677" y="60012"/>
                  <a:pt x="679567" y="55880"/>
                  <a:pt x="689727" y="53340"/>
                </a:cubicBezTo>
                <a:cubicBezTo>
                  <a:pt x="693537" y="50800"/>
                  <a:pt x="697769" y="48800"/>
                  <a:pt x="701157" y="45720"/>
                </a:cubicBezTo>
                <a:cubicBezTo>
                  <a:pt x="711789" y="36055"/>
                  <a:pt x="718296" y="20576"/>
                  <a:pt x="731637" y="15240"/>
                </a:cubicBezTo>
                <a:cubicBezTo>
                  <a:pt x="737987" y="12700"/>
                  <a:pt x="744136" y="9585"/>
                  <a:pt x="750687" y="7620"/>
                </a:cubicBezTo>
                <a:cubicBezTo>
                  <a:pt x="756890" y="5759"/>
                  <a:pt x="763455" y="5381"/>
                  <a:pt x="769737" y="3810"/>
                </a:cubicBezTo>
                <a:cubicBezTo>
                  <a:pt x="773633" y="2836"/>
                  <a:pt x="777357" y="1270"/>
                  <a:pt x="781167" y="0"/>
                </a:cubicBezTo>
                <a:cubicBezTo>
                  <a:pt x="798947" y="1270"/>
                  <a:pt x="816804" y="1727"/>
                  <a:pt x="834507" y="3810"/>
                </a:cubicBezTo>
                <a:cubicBezTo>
                  <a:pt x="838496" y="4279"/>
                  <a:pt x="842177" y="6210"/>
                  <a:pt x="845937" y="7620"/>
                </a:cubicBezTo>
                <a:cubicBezTo>
                  <a:pt x="852341" y="10021"/>
                  <a:pt x="858389" y="13440"/>
                  <a:pt x="864987" y="15240"/>
                </a:cubicBezTo>
                <a:cubicBezTo>
                  <a:pt x="872440" y="17273"/>
                  <a:pt x="880272" y="17535"/>
                  <a:pt x="887847" y="19050"/>
                </a:cubicBezTo>
                <a:cubicBezTo>
                  <a:pt x="896425" y="20766"/>
                  <a:pt x="906217" y="23557"/>
                  <a:pt x="914517" y="26670"/>
                </a:cubicBezTo>
                <a:cubicBezTo>
                  <a:pt x="920921" y="29071"/>
                  <a:pt x="927369" y="31398"/>
                  <a:pt x="933567" y="34290"/>
                </a:cubicBezTo>
                <a:cubicBezTo>
                  <a:pt x="946434" y="40295"/>
                  <a:pt x="958484" y="48067"/>
                  <a:pt x="971667" y="53340"/>
                </a:cubicBezTo>
                <a:cubicBezTo>
                  <a:pt x="999301" y="64394"/>
                  <a:pt x="984141" y="59081"/>
                  <a:pt x="1017387" y="68580"/>
                </a:cubicBezTo>
                <a:cubicBezTo>
                  <a:pt x="1033215" y="80451"/>
                  <a:pt x="1039374" y="86055"/>
                  <a:pt x="1059297" y="95250"/>
                </a:cubicBezTo>
                <a:cubicBezTo>
                  <a:pt x="1066590" y="98616"/>
                  <a:pt x="1074537" y="100330"/>
                  <a:pt x="1082157" y="102870"/>
                </a:cubicBezTo>
                <a:cubicBezTo>
                  <a:pt x="1085967" y="106680"/>
                  <a:pt x="1089202" y="111168"/>
                  <a:pt x="1093587" y="114300"/>
                </a:cubicBezTo>
                <a:cubicBezTo>
                  <a:pt x="1098209" y="117601"/>
                  <a:pt x="1103896" y="119102"/>
                  <a:pt x="1108827" y="121920"/>
                </a:cubicBezTo>
                <a:cubicBezTo>
                  <a:pt x="1129507" y="133737"/>
                  <a:pt x="1110731" y="126365"/>
                  <a:pt x="1131687" y="133350"/>
                </a:cubicBezTo>
                <a:cubicBezTo>
                  <a:pt x="1138037" y="132080"/>
                  <a:pt x="1144455" y="131111"/>
                  <a:pt x="1150737" y="129540"/>
                </a:cubicBezTo>
                <a:cubicBezTo>
                  <a:pt x="1154633" y="128566"/>
                  <a:pt x="1158305" y="126833"/>
                  <a:pt x="1162167" y="125730"/>
                </a:cubicBezTo>
                <a:cubicBezTo>
                  <a:pt x="1167202" y="124291"/>
                  <a:pt x="1172327" y="123190"/>
                  <a:pt x="1177407" y="121920"/>
                </a:cubicBezTo>
                <a:lnTo>
                  <a:pt x="1204077" y="129540"/>
                </a:lnTo>
                <a:cubicBezTo>
                  <a:pt x="1207924" y="130694"/>
                  <a:pt x="1211816" y="131768"/>
                  <a:pt x="1215507" y="133350"/>
                </a:cubicBezTo>
                <a:cubicBezTo>
                  <a:pt x="1220727" y="135587"/>
                  <a:pt x="1225877" y="138048"/>
                  <a:pt x="1230747" y="140970"/>
                </a:cubicBezTo>
                <a:cubicBezTo>
                  <a:pt x="1238600" y="145682"/>
                  <a:pt x="1253607" y="156210"/>
                  <a:pt x="1253607" y="156210"/>
                </a:cubicBezTo>
                <a:cubicBezTo>
                  <a:pt x="1254877" y="160020"/>
                  <a:pt x="1255083" y="164372"/>
                  <a:pt x="1257417" y="167640"/>
                </a:cubicBezTo>
                <a:cubicBezTo>
                  <a:pt x="1261593" y="173486"/>
                  <a:pt x="1267250" y="178149"/>
                  <a:pt x="1272657" y="182880"/>
                </a:cubicBezTo>
                <a:cubicBezTo>
                  <a:pt x="1280218" y="189496"/>
                  <a:pt x="1290792" y="196240"/>
                  <a:pt x="1299327" y="201930"/>
                </a:cubicBezTo>
                <a:lnTo>
                  <a:pt x="1261227" y="190500"/>
                </a:lnTo>
                <a:close/>
              </a:path>
            </a:pathLst>
          </a:custGeom>
          <a:solidFill>
            <a:srgbClr val="41A7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457489" y="2615689"/>
            <a:ext cx="2619541" cy="911279"/>
          </a:xfrm>
          <a:custGeom>
            <a:avLst/>
            <a:gdLst>
              <a:gd name="connsiteX0" fmla="*/ 2199237 w 2619541"/>
              <a:gd name="connsiteY0" fmla="*/ 449580 h 742950"/>
              <a:gd name="connsiteX1" fmla="*/ 2180187 w 2619541"/>
              <a:gd name="connsiteY1" fmla="*/ 461010 h 742950"/>
              <a:gd name="connsiteX2" fmla="*/ 2168757 w 2619541"/>
              <a:gd name="connsiteY2" fmla="*/ 472440 h 742950"/>
              <a:gd name="connsiteX3" fmla="*/ 2153517 w 2619541"/>
              <a:gd name="connsiteY3" fmla="*/ 476250 h 742950"/>
              <a:gd name="connsiteX4" fmla="*/ 2115417 w 2619541"/>
              <a:gd name="connsiteY4" fmla="*/ 472440 h 742950"/>
              <a:gd name="connsiteX5" fmla="*/ 2084937 w 2619541"/>
              <a:gd name="connsiteY5" fmla="*/ 461010 h 742950"/>
              <a:gd name="connsiteX6" fmla="*/ 2073507 w 2619541"/>
              <a:gd name="connsiteY6" fmla="*/ 457200 h 742950"/>
              <a:gd name="connsiteX7" fmla="*/ 2004927 w 2619541"/>
              <a:gd name="connsiteY7" fmla="*/ 453390 h 742950"/>
              <a:gd name="connsiteX8" fmla="*/ 1993497 w 2619541"/>
              <a:gd name="connsiteY8" fmla="*/ 445770 h 742950"/>
              <a:gd name="connsiteX9" fmla="*/ 1924917 w 2619541"/>
              <a:gd name="connsiteY9" fmla="*/ 434340 h 742950"/>
              <a:gd name="connsiteX10" fmla="*/ 1905867 w 2619541"/>
              <a:gd name="connsiteY10" fmla="*/ 430530 h 742950"/>
              <a:gd name="connsiteX11" fmla="*/ 1894437 w 2619541"/>
              <a:gd name="connsiteY11" fmla="*/ 422910 h 742950"/>
              <a:gd name="connsiteX12" fmla="*/ 1883007 w 2619541"/>
              <a:gd name="connsiteY12" fmla="*/ 419100 h 742950"/>
              <a:gd name="connsiteX13" fmla="*/ 1841097 w 2619541"/>
              <a:gd name="connsiteY13" fmla="*/ 396240 h 742950"/>
              <a:gd name="connsiteX14" fmla="*/ 1825857 w 2619541"/>
              <a:gd name="connsiteY14" fmla="*/ 403860 h 742950"/>
              <a:gd name="connsiteX15" fmla="*/ 1814427 w 2619541"/>
              <a:gd name="connsiteY15" fmla="*/ 411480 h 742950"/>
              <a:gd name="connsiteX16" fmla="*/ 1772517 w 2619541"/>
              <a:gd name="connsiteY16" fmla="*/ 400050 h 742950"/>
              <a:gd name="connsiteX17" fmla="*/ 1761087 w 2619541"/>
              <a:gd name="connsiteY17" fmla="*/ 388620 h 742950"/>
              <a:gd name="connsiteX18" fmla="*/ 1726797 w 2619541"/>
              <a:gd name="connsiteY18" fmla="*/ 377190 h 742950"/>
              <a:gd name="connsiteX19" fmla="*/ 1700127 w 2619541"/>
              <a:gd name="connsiteY19" fmla="*/ 365760 h 742950"/>
              <a:gd name="connsiteX20" fmla="*/ 1669647 w 2619541"/>
              <a:gd name="connsiteY20" fmla="*/ 350520 h 742950"/>
              <a:gd name="connsiteX21" fmla="*/ 1658217 w 2619541"/>
              <a:gd name="connsiteY21" fmla="*/ 358140 h 742950"/>
              <a:gd name="connsiteX22" fmla="*/ 1635357 w 2619541"/>
              <a:gd name="connsiteY22" fmla="*/ 403860 h 742950"/>
              <a:gd name="connsiteX23" fmla="*/ 1627737 w 2619541"/>
              <a:gd name="connsiteY23" fmla="*/ 415290 h 742950"/>
              <a:gd name="connsiteX24" fmla="*/ 1589637 w 2619541"/>
              <a:gd name="connsiteY24" fmla="*/ 422910 h 742950"/>
              <a:gd name="connsiteX25" fmla="*/ 1562967 w 2619541"/>
              <a:gd name="connsiteY25" fmla="*/ 419100 h 742950"/>
              <a:gd name="connsiteX26" fmla="*/ 1540107 w 2619541"/>
              <a:gd name="connsiteY26" fmla="*/ 403860 h 742950"/>
              <a:gd name="connsiteX27" fmla="*/ 1502007 w 2619541"/>
              <a:gd name="connsiteY27" fmla="*/ 388620 h 742950"/>
              <a:gd name="connsiteX28" fmla="*/ 1471527 w 2619541"/>
              <a:gd name="connsiteY28" fmla="*/ 369570 h 742950"/>
              <a:gd name="connsiteX29" fmla="*/ 1463907 w 2619541"/>
              <a:gd name="connsiteY29" fmla="*/ 358140 h 742950"/>
              <a:gd name="connsiteX30" fmla="*/ 1452477 w 2619541"/>
              <a:gd name="connsiteY30" fmla="*/ 354330 h 742950"/>
              <a:gd name="connsiteX31" fmla="*/ 1410567 w 2619541"/>
              <a:gd name="connsiteY31" fmla="*/ 361950 h 742950"/>
              <a:gd name="connsiteX32" fmla="*/ 1376277 w 2619541"/>
              <a:gd name="connsiteY32" fmla="*/ 358140 h 742950"/>
              <a:gd name="connsiteX33" fmla="*/ 1353417 w 2619541"/>
              <a:gd name="connsiteY33" fmla="*/ 350520 h 742950"/>
              <a:gd name="connsiteX34" fmla="*/ 1341987 w 2619541"/>
              <a:gd name="connsiteY34" fmla="*/ 346710 h 742950"/>
              <a:gd name="connsiteX35" fmla="*/ 1311507 w 2619541"/>
              <a:gd name="connsiteY35" fmla="*/ 350520 h 742950"/>
              <a:gd name="connsiteX36" fmla="*/ 1300077 w 2619541"/>
              <a:gd name="connsiteY36" fmla="*/ 354330 h 742950"/>
              <a:gd name="connsiteX37" fmla="*/ 1227687 w 2619541"/>
              <a:gd name="connsiteY37" fmla="*/ 350520 h 742950"/>
              <a:gd name="connsiteX38" fmla="*/ 1201017 w 2619541"/>
              <a:gd name="connsiteY38" fmla="*/ 339090 h 742950"/>
              <a:gd name="connsiteX39" fmla="*/ 1170537 w 2619541"/>
              <a:gd name="connsiteY39" fmla="*/ 331470 h 742950"/>
              <a:gd name="connsiteX40" fmla="*/ 1159107 w 2619541"/>
              <a:gd name="connsiteY40" fmla="*/ 323850 h 742950"/>
              <a:gd name="connsiteX41" fmla="*/ 1124817 w 2619541"/>
              <a:gd name="connsiteY41" fmla="*/ 316230 h 742950"/>
              <a:gd name="connsiteX42" fmla="*/ 1113387 w 2619541"/>
              <a:gd name="connsiteY42" fmla="*/ 312420 h 742950"/>
              <a:gd name="connsiteX43" fmla="*/ 1101957 w 2619541"/>
              <a:gd name="connsiteY43" fmla="*/ 304800 h 742950"/>
              <a:gd name="connsiteX44" fmla="*/ 1082907 w 2619541"/>
              <a:gd name="connsiteY44" fmla="*/ 281940 h 742950"/>
              <a:gd name="connsiteX45" fmla="*/ 1071477 w 2619541"/>
              <a:gd name="connsiteY45" fmla="*/ 274320 h 742950"/>
              <a:gd name="connsiteX46" fmla="*/ 1037187 w 2619541"/>
              <a:gd name="connsiteY46" fmla="*/ 243840 h 742950"/>
              <a:gd name="connsiteX47" fmla="*/ 1002897 w 2619541"/>
              <a:gd name="connsiteY47" fmla="*/ 232410 h 742950"/>
              <a:gd name="connsiteX48" fmla="*/ 968607 w 2619541"/>
              <a:gd name="connsiteY48" fmla="*/ 224790 h 742950"/>
              <a:gd name="connsiteX49" fmla="*/ 930507 w 2619541"/>
              <a:gd name="connsiteY49" fmla="*/ 217170 h 742950"/>
              <a:gd name="connsiteX50" fmla="*/ 892407 w 2619541"/>
              <a:gd name="connsiteY50" fmla="*/ 201930 h 742950"/>
              <a:gd name="connsiteX51" fmla="*/ 877167 w 2619541"/>
              <a:gd name="connsiteY51" fmla="*/ 198120 h 742950"/>
              <a:gd name="connsiteX52" fmla="*/ 800967 w 2619541"/>
              <a:gd name="connsiteY52" fmla="*/ 194310 h 742950"/>
              <a:gd name="connsiteX53" fmla="*/ 778107 w 2619541"/>
              <a:gd name="connsiteY53" fmla="*/ 171450 h 742950"/>
              <a:gd name="connsiteX54" fmla="*/ 743817 w 2619541"/>
              <a:gd name="connsiteY54" fmla="*/ 129540 h 742950"/>
              <a:gd name="connsiteX55" fmla="*/ 732387 w 2619541"/>
              <a:gd name="connsiteY55" fmla="*/ 125730 h 742950"/>
              <a:gd name="connsiteX56" fmla="*/ 717147 w 2619541"/>
              <a:gd name="connsiteY56" fmla="*/ 118110 h 742950"/>
              <a:gd name="connsiteX57" fmla="*/ 686667 w 2619541"/>
              <a:gd name="connsiteY57" fmla="*/ 114300 h 742950"/>
              <a:gd name="connsiteX58" fmla="*/ 671427 w 2619541"/>
              <a:gd name="connsiteY58" fmla="*/ 110490 h 742950"/>
              <a:gd name="connsiteX59" fmla="*/ 629517 w 2619541"/>
              <a:gd name="connsiteY59" fmla="*/ 114300 h 742950"/>
              <a:gd name="connsiteX60" fmla="*/ 602847 w 2619541"/>
              <a:gd name="connsiteY60" fmla="*/ 121920 h 742950"/>
              <a:gd name="connsiteX61" fmla="*/ 553317 w 2619541"/>
              <a:gd name="connsiteY61" fmla="*/ 118110 h 742950"/>
              <a:gd name="connsiteX62" fmla="*/ 538077 w 2619541"/>
              <a:gd name="connsiteY62" fmla="*/ 110490 h 742950"/>
              <a:gd name="connsiteX63" fmla="*/ 511407 w 2619541"/>
              <a:gd name="connsiteY63" fmla="*/ 99060 h 742950"/>
              <a:gd name="connsiteX64" fmla="*/ 496167 w 2619541"/>
              <a:gd name="connsiteY64" fmla="*/ 87630 h 742950"/>
              <a:gd name="connsiteX65" fmla="*/ 465687 w 2619541"/>
              <a:gd name="connsiteY65" fmla="*/ 80010 h 742950"/>
              <a:gd name="connsiteX66" fmla="*/ 454257 w 2619541"/>
              <a:gd name="connsiteY66" fmla="*/ 72390 h 742950"/>
              <a:gd name="connsiteX67" fmla="*/ 442827 w 2619541"/>
              <a:gd name="connsiteY67" fmla="*/ 68580 h 742950"/>
              <a:gd name="connsiteX68" fmla="*/ 351387 w 2619541"/>
              <a:gd name="connsiteY68" fmla="*/ 64770 h 742950"/>
              <a:gd name="connsiteX69" fmla="*/ 328527 w 2619541"/>
              <a:gd name="connsiteY69" fmla="*/ 49530 h 742950"/>
              <a:gd name="connsiteX70" fmla="*/ 290427 w 2619541"/>
              <a:gd name="connsiteY70" fmla="*/ 22860 h 742950"/>
              <a:gd name="connsiteX71" fmla="*/ 275187 w 2619541"/>
              <a:gd name="connsiteY71" fmla="*/ 19050 h 742950"/>
              <a:gd name="connsiteX72" fmla="*/ 263757 w 2619541"/>
              <a:gd name="connsiteY72" fmla="*/ 15240 h 742950"/>
              <a:gd name="connsiteX73" fmla="*/ 206607 w 2619541"/>
              <a:gd name="connsiteY73" fmla="*/ 0 h 742950"/>
              <a:gd name="connsiteX74" fmla="*/ 160887 w 2619541"/>
              <a:gd name="connsiteY74" fmla="*/ 3810 h 742950"/>
              <a:gd name="connsiteX75" fmla="*/ 145647 w 2619541"/>
              <a:gd name="connsiteY75" fmla="*/ 11430 h 742950"/>
              <a:gd name="connsiteX76" fmla="*/ 96117 w 2619541"/>
              <a:gd name="connsiteY76" fmla="*/ 7620 h 742950"/>
              <a:gd name="connsiteX77" fmla="*/ 38967 w 2619541"/>
              <a:gd name="connsiteY77" fmla="*/ 11430 h 742950"/>
              <a:gd name="connsiteX78" fmla="*/ 23727 w 2619541"/>
              <a:gd name="connsiteY78" fmla="*/ 34290 h 742950"/>
              <a:gd name="connsiteX79" fmla="*/ 16107 w 2619541"/>
              <a:gd name="connsiteY79" fmla="*/ 45720 h 742950"/>
              <a:gd name="connsiteX80" fmla="*/ 8487 w 2619541"/>
              <a:gd name="connsiteY80" fmla="*/ 57150 h 742950"/>
              <a:gd name="connsiteX81" fmla="*/ 19917 w 2619541"/>
              <a:gd name="connsiteY81" fmla="*/ 99060 h 742950"/>
              <a:gd name="connsiteX82" fmla="*/ 23727 w 2619541"/>
              <a:gd name="connsiteY82" fmla="*/ 129540 h 742950"/>
              <a:gd name="connsiteX83" fmla="*/ 12297 w 2619541"/>
              <a:gd name="connsiteY83" fmla="*/ 160020 h 742950"/>
              <a:gd name="connsiteX84" fmla="*/ 4677 w 2619541"/>
              <a:gd name="connsiteY84" fmla="*/ 175260 h 742950"/>
              <a:gd name="connsiteX85" fmla="*/ 867 w 2619541"/>
              <a:gd name="connsiteY85" fmla="*/ 198120 h 742950"/>
              <a:gd name="connsiteX86" fmla="*/ 61827 w 2619541"/>
              <a:gd name="connsiteY86" fmla="*/ 236220 h 742950"/>
              <a:gd name="connsiteX87" fmla="*/ 38967 w 2619541"/>
              <a:gd name="connsiteY87" fmla="*/ 262890 h 742950"/>
              <a:gd name="connsiteX88" fmla="*/ 35157 w 2619541"/>
              <a:gd name="connsiteY88" fmla="*/ 274320 h 742950"/>
              <a:gd name="connsiteX89" fmla="*/ 38967 w 2619541"/>
              <a:gd name="connsiteY89" fmla="*/ 293370 h 742950"/>
              <a:gd name="connsiteX90" fmla="*/ 73257 w 2619541"/>
              <a:gd name="connsiteY90" fmla="*/ 316230 h 742950"/>
              <a:gd name="connsiteX91" fmla="*/ 46587 w 2619541"/>
              <a:gd name="connsiteY91" fmla="*/ 369570 h 742950"/>
              <a:gd name="connsiteX92" fmla="*/ 50397 w 2619541"/>
              <a:gd name="connsiteY92" fmla="*/ 381000 h 742950"/>
              <a:gd name="connsiteX93" fmla="*/ 54207 w 2619541"/>
              <a:gd name="connsiteY93" fmla="*/ 396240 h 742950"/>
              <a:gd name="connsiteX94" fmla="*/ 73257 w 2619541"/>
              <a:gd name="connsiteY94" fmla="*/ 400050 h 742950"/>
              <a:gd name="connsiteX95" fmla="*/ 115167 w 2619541"/>
              <a:gd name="connsiteY95" fmla="*/ 411480 h 742950"/>
              <a:gd name="connsiteX96" fmla="*/ 111357 w 2619541"/>
              <a:gd name="connsiteY96" fmla="*/ 430530 h 742950"/>
              <a:gd name="connsiteX97" fmla="*/ 118977 w 2619541"/>
              <a:gd name="connsiteY97" fmla="*/ 453390 h 742950"/>
              <a:gd name="connsiteX98" fmla="*/ 107547 w 2619541"/>
              <a:gd name="connsiteY98" fmla="*/ 472440 h 742950"/>
              <a:gd name="connsiteX99" fmla="*/ 69447 w 2619541"/>
              <a:gd name="connsiteY99" fmla="*/ 514350 h 742950"/>
              <a:gd name="connsiteX100" fmla="*/ 107547 w 2619541"/>
              <a:gd name="connsiteY100" fmla="*/ 533400 h 742950"/>
              <a:gd name="connsiteX101" fmla="*/ 118977 w 2619541"/>
              <a:gd name="connsiteY101" fmla="*/ 541020 h 742950"/>
              <a:gd name="connsiteX102" fmla="*/ 157077 w 2619541"/>
              <a:gd name="connsiteY102" fmla="*/ 560070 h 742950"/>
              <a:gd name="connsiteX103" fmla="*/ 248517 w 2619541"/>
              <a:gd name="connsiteY103" fmla="*/ 563880 h 742950"/>
              <a:gd name="connsiteX104" fmla="*/ 263757 w 2619541"/>
              <a:gd name="connsiteY104" fmla="*/ 556260 h 742950"/>
              <a:gd name="connsiteX105" fmla="*/ 305667 w 2619541"/>
              <a:gd name="connsiteY105" fmla="*/ 552450 h 742950"/>
              <a:gd name="connsiteX106" fmla="*/ 366627 w 2619541"/>
              <a:gd name="connsiteY106" fmla="*/ 541020 h 742950"/>
              <a:gd name="connsiteX107" fmla="*/ 393297 w 2619541"/>
              <a:gd name="connsiteY107" fmla="*/ 533400 h 742950"/>
              <a:gd name="connsiteX108" fmla="*/ 450447 w 2619541"/>
              <a:gd name="connsiteY108" fmla="*/ 525780 h 742950"/>
              <a:gd name="connsiteX109" fmla="*/ 496167 w 2619541"/>
              <a:gd name="connsiteY109" fmla="*/ 514350 h 742950"/>
              <a:gd name="connsiteX110" fmla="*/ 526647 w 2619541"/>
              <a:gd name="connsiteY110" fmla="*/ 506730 h 742950"/>
              <a:gd name="connsiteX111" fmla="*/ 557127 w 2619541"/>
              <a:gd name="connsiteY111" fmla="*/ 510540 h 742950"/>
              <a:gd name="connsiteX112" fmla="*/ 576177 w 2619541"/>
              <a:gd name="connsiteY112" fmla="*/ 518160 h 742950"/>
              <a:gd name="connsiteX113" fmla="*/ 587607 w 2619541"/>
              <a:gd name="connsiteY113" fmla="*/ 521970 h 742950"/>
              <a:gd name="connsiteX114" fmla="*/ 614277 w 2619541"/>
              <a:gd name="connsiteY114" fmla="*/ 544830 h 742950"/>
              <a:gd name="connsiteX115" fmla="*/ 682857 w 2619541"/>
              <a:gd name="connsiteY115" fmla="*/ 529590 h 742950"/>
              <a:gd name="connsiteX116" fmla="*/ 698097 w 2619541"/>
              <a:gd name="connsiteY116" fmla="*/ 525780 h 742950"/>
              <a:gd name="connsiteX117" fmla="*/ 762867 w 2619541"/>
              <a:gd name="connsiteY117" fmla="*/ 537210 h 742950"/>
              <a:gd name="connsiteX118" fmla="*/ 778107 w 2619541"/>
              <a:gd name="connsiteY118" fmla="*/ 541020 h 742950"/>
              <a:gd name="connsiteX119" fmla="*/ 926697 w 2619541"/>
              <a:gd name="connsiteY119" fmla="*/ 544830 h 742950"/>
              <a:gd name="connsiteX120" fmla="*/ 941937 w 2619541"/>
              <a:gd name="connsiteY120" fmla="*/ 552450 h 742950"/>
              <a:gd name="connsiteX121" fmla="*/ 964797 w 2619541"/>
              <a:gd name="connsiteY121" fmla="*/ 548640 h 742950"/>
              <a:gd name="connsiteX122" fmla="*/ 1040997 w 2619541"/>
              <a:gd name="connsiteY122" fmla="*/ 544830 h 742950"/>
              <a:gd name="connsiteX123" fmla="*/ 1056237 w 2619541"/>
              <a:gd name="connsiteY123" fmla="*/ 537210 h 742950"/>
              <a:gd name="connsiteX124" fmla="*/ 1067667 w 2619541"/>
              <a:gd name="connsiteY124" fmla="*/ 529590 h 742950"/>
              <a:gd name="connsiteX125" fmla="*/ 1090527 w 2619541"/>
              <a:gd name="connsiteY125" fmla="*/ 533400 h 742950"/>
              <a:gd name="connsiteX126" fmla="*/ 1143867 w 2619541"/>
              <a:gd name="connsiteY126" fmla="*/ 552450 h 742950"/>
              <a:gd name="connsiteX127" fmla="*/ 1155297 w 2619541"/>
              <a:gd name="connsiteY127" fmla="*/ 556260 h 742950"/>
              <a:gd name="connsiteX128" fmla="*/ 1185777 w 2619541"/>
              <a:gd name="connsiteY128" fmla="*/ 571500 h 742950"/>
              <a:gd name="connsiteX129" fmla="*/ 1197207 w 2619541"/>
              <a:gd name="connsiteY129" fmla="*/ 575310 h 742950"/>
              <a:gd name="connsiteX130" fmla="*/ 1235307 w 2619541"/>
              <a:gd name="connsiteY130" fmla="*/ 579120 h 742950"/>
              <a:gd name="connsiteX131" fmla="*/ 1250547 w 2619541"/>
              <a:gd name="connsiteY131" fmla="*/ 582930 h 742950"/>
              <a:gd name="connsiteX132" fmla="*/ 1326747 w 2619541"/>
              <a:gd name="connsiteY132" fmla="*/ 590550 h 742950"/>
              <a:gd name="connsiteX133" fmla="*/ 1368657 w 2619541"/>
              <a:gd name="connsiteY133" fmla="*/ 605790 h 742950"/>
              <a:gd name="connsiteX134" fmla="*/ 1383897 w 2619541"/>
              <a:gd name="connsiteY134" fmla="*/ 617220 h 742950"/>
              <a:gd name="connsiteX135" fmla="*/ 1414377 w 2619541"/>
              <a:gd name="connsiteY135" fmla="*/ 632460 h 742950"/>
              <a:gd name="connsiteX136" fmla="*/ 1463907 w 2619541"/>
              <a:gd name="connsiteY136" fmla="*/ 628650 h 742950"/>
              <a:gd name="connsiteX137" fmla="*/ 1502007 w 2619541"/>
              <a:gd name="connsiteY137" fmla="*/ 624840 h 742950"/>
              <a:gd name="connsiteX138" fmla="*/ 1543917 w 2619541"/>
              <a:gd name="connsiteY138" fmla="*/ 632460 h 742950"/>
              <a:gd name="connsiteX139" fmla="*/ 1559157 w 2619541"/>
              <a:gd name="connsiteY139" fmla="*/ 636270 h 742950"/>
              <a:gd name="connsiteX140" fmla="*/ 1604877 w 2619541"/>
              <a:gd name="connsiteY140" fmla="*/ 651510 h 742950"/>
              <a:gd name="connsiteX141" fmla="*/ 1722987 w 2619541"/>
              <a:gd name="connsiteY141" fmla="*/ 643890 h 742950"/>
              <a:gd name="connsiteX142" fmla="*/ 1734417 w 2619541"/>
              <a:gd name="connsiteY142" fmla="*/ 640080 h 742950"/>
              <a:gd name="connsiteX143" fmla="*/ 1745847 w 2619541"/>
              <a:gd name="connsiteY143" fmla="*/ 651510 h 742950"/>
              <a:gd name="connsiteX144" fmla="*/ 1761087 w 2619541"/>
              <a:gd name="connsiteY144" fmla="*/ 659130 h 742950"/>
              <a:gd name="connsiteX145" fmla="*/ 1814427 w 2619541"/>
              <a:gd name="connsiteY145" fmla="*/ 678180 h 742950"/>
              <a:gd name="connsiteX146" fmla="*/ 1829667 w 2619541"/>
              <a:gd name="connsiteY146" fmla="*/ 693420 h 742950"/>
              <a:gd name="connsiteX147" fmla="*/ 1841097 w 2619541"/>
              <a:gd name="connsiteY147" fmla="*/ 697230 h 742950"/>
              <a:gd name="connsiteX148" fmla="*/ 1902057 w 2619541"/>
              <a:gd name="connsiteY148" fmla="*/ 708660 h 742950"/>
              <a:gd name="connsiteX149" fmla="*/ 1913487 w 2619541"/>
              <a:gd name="connsiteY149" fmla="*/ 712470 h 742950"/>
              <a:gd name="connsiteX150" fmla="*/ 1924917 w 2619541"/>
              <a:gd name="connsiteY150" fmla="*/ 708660 h 742950"/>
              <a:gd name="connsiteX151" fmla="*/ 1966827 w 2619541"/>
              <a:gd name="connsiteY151" fmla="*/ 693420 h 742950"/>
              <a:gd name="connsiteX152" fmla="*/ 2023977 w 2619541"/>
              <a:gd name="connsiteY152" fmla="*/ 697230 h 742950"/>
              <a:gd name="connsiteX153" fmla="*/ 2081127 w 2619541"/>
              <a:gd name="connsiteY153" fmla="*/ 708660 h 742950"/>
              <a:gd name="connsiteX154" fmla="*/ 2115417 w 2619541"/>
              <a:gd name="connsiteY154" fmla="*/ 704850 h 742950"/>
              <a:gd name="connsiteX155" fmla="*/ 2138277 w 2619541"/>
              <a:gd name="connsiteY155" fmla="*/ 708660 h 742950"/>
              <a:gd name="connsiteX156" fmla="*/ 2176377 w 2619541"/>
              <a:gd name="connsiteY156" fmla="*/ 716280 h 742950"/>
              <a:gd name="connsiteX157" fmla="*/ 2244957 w 2619541"/>
              <a:gd name="connsiteY157" fmla="*/ 723900 h 742950"/>
              <a:gd name="connsiteX158" fmla="*/ 2271627 w 2619541"/>
              <a:gd name="connsiteY158" fmla="*/ 731520 h 742950"/>
              <a:gd name="connsiteX159" fmla="*/ 2290677 w 2619541"/>
              <a:gd name="connsiteY159" fmla="*/ 735330 h 742950"/>
              <a:gd name="connsiteX160" fmla="*/ 2321157 w 2619541"/>
              <a:gd name="connsiteY160" fmla="*/ 742950 h 742950"/>
              <a:gd name="connsiteX161" fmla="*/ 2382117 w 2619541"/>
              <a:gd name="connsiteY161" fmla="*/ 739140 h 742950"/>
              <a:gd name="connsiteX162" fmla="*/ 2404977 w 2619541"/>
              <a:gd name="connsiteY162" fmla="*/ 727710 h 742950"/>
              <a:gd name="connsiteX163" fmla="*/ 2416407 w 2619541"/>
              <a:gd name="connsiteY163" fmla="*/ 723900 h 742950"/>
              <a:gd name="connsiteX164" fmla="*/ 2435457 w 2619541"/>
              <a:gd name="connsiteY164" fmla="*/ 727710 h 742950"/>
              <a:gd name="connsiteX165" fmla="*/ 2511657 w 2619541"/>
              <a:gd name="connsiteY165" fmla="*/ 735330 h 742950"/>
              <a:gd name="connsiteX166" fmla="*/ 2534517 w 2619541"/>
              <a:gd name="connsiteY166" fmla="*/ 731520 h 742950"/>
              <a:gd name="connsiteX167" fmla="*/ 2549757 w 2619541"/>
              <a:gd name="connsiteY167" fmla="*/ 708660 h 742950"/>
              <a:gd name="connsiteX168" fmla="*/ 2568807 w 2619541"/>
              <a:gd name="connsiteY168" fmla="*/ 685800 h 742950"/>
              <a:gd name="connsiteX169" fmla="*/ 2580237 w 2619541"/>
              <a:gd name="connsiteY169" fmla="*/ 670560 h 742950"/>
              <a:gd name="connsiteX170" fmla="*/ 2595477 w 2619541"/>
              <a:gd name="connsiteY170" fmla="*/ 651510 h 742950"/>
              <a:gd name="connsiteX171" fmla="*/ 2599287 w 2619541"/>
              <a:gd name="connsiteY171" fmla="*/ 636270 h 742950"/>
              <a:gd name="connsiteX172" fmla="*/ 2606907 w 2619541"/>
              <a:gd name="connsiteY172" fmla="*/ 613410 h 742950"/>
              <a:gd name="connsiteX173" fmla="*/ 2610717 w 2619541"/>
              <a:gd name="connsiteY173" fmla="*/ 601980 h 742950"/>
              <a:gd name="connsiteX174" fmla="*/ 2618337 w 2619541"/>
              <a:gd name="connsiteY174" fmla="*/ 590550 h 742950"/>
              <a:gd name="connsiteX175" fmla="*/ 2614527 w 2619541"/>
              <a:gd name="connsiteY175" fmla="*/ 544830 h 742950"/>
              <a:gd name="connsiteX176" fmla="*/ 2580237 w 2619541"/>
              <a:gd name="connsiteY176" fmla="*/ 541020 h 742950"/>
              <a:gd name="connsiteX177" fmla="*/ 2568807 w 2619541"/>
              <a:gd name="connsiteY177" fmla="*/ 533400 h 742950"/>
              <a:gd name="connsiteX178" fmla="*/ 2530707 w 2619541"/>
              <a:gd name="connsiteY178" fmla="*/ 510540 h 742950"/>
              <a:gd name="connsiteX179" fmla="*/ 2519277 w 2619541"/>
              <a:gd name="connsiteY179" fmla="*/ 502920 h 742950"/>
              <a:gd name="connsiteX180" fmla="*/ 2496417 w 2619541"/>
              <a:gd name="connsiteY180" fmla="*/ 499110 h 742950"/>
              <a:gd name="connsiteX181" fmla="*/ 2458317 w 2619541"/>
              <a:gd name="connsiteY181" fmla="*/ 483870 h 742950"/>
              <a:gd name="connsiteX182" fmla="*/ 2321157 w 2619541"/>
              <a:gd name="connsiteY182" fmla="*/ 483870 h 742950"/>
              <a:gd name="connsiteX183" fmla="*/ 2275437 w 2619541"/>
              <a:gd name="connsiteY183" fmla="*/ 464820 h 742950"/>
              <a:gd name="connsiteX184" fmla="*/ 2241147 w 2619541"/>
              <a:gd name="connsiteY184" fmla="*/ 449580 h 742950"/>
              <a:gd name="connsiteX185" fmla="*/ 2126847 w 2619541"/>
              <a:gd name="connsiteY185" fmla="*/ 461010 h 742950"/>
              <a:gd name="connsiteX186" fmla="*/ 2103987 w 2619541"/>
              <a:gd name="connsiteY186" fmla="*/ 46863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2619541" h="742950">
                <a:moveTo>
                  <a:pt x="2199237" y="449580"/>
                </a:moveTo>
                <a:cubicBezTo>
                  <a:pt x="2192887" y="453390"/>
                  <a:pt x="2186111" y="456567"/>
                  <a:pt x="2180187" y="461010"/>
                </a:cubicBezTo>
                <a:cubicBezTo>
                  <a:pt x="2175876" y="464243"/>
                  <a:pt x="2173435" y="469767"/>
                  <a:pt x="2168757" y="472440"/>
                </a:cubicBezTo>
                <a:cubicBezTo>
                  <a:pt x="2164211" y="475038"/>
                  <a:pt x="2158597" y="474980"/>
                  <a:pt x="2153517" y="476250"/>
                </a:cubicBezTo>
                <a:cubicBezTo>
                  <a:pt x="2140817" y="474980"/>
                  <a:pt x="2128032" y="474381"/>
                  <a:pt x="2115417" y="472440"/>
                </a:cubicBezTo>
                <a:cubicBezTo>
                  <a:pt x="2110529" y="471688"/>
                  <a:pt x="2085526" y="461231"/>
                  <a:pt x="2084937" y="461010"/>
                </a:cubicBezTo>
                <a:cubicBezTo>
                  <a:pt x="2081177" y="459600"/>
                  <a:pt x="2077505" y="457581"/>
                  <a:pt x="2073507" y="457200"/>
                </a:cubicBezTo>
                <a:cubicBezTo>
                  <a:pt x="2050715" y="455029"/>
                  <a:pt x="2027787" y="454660"/>
                  <a:pt x="2004927" y="453390"/>
                </a:cubicBezTo>
                <a:cubicBezTo>
                  <a:pt x="2001117" y="450850"/>
                  <a:pt x="1997593" y="447818"/>
                  <a:pt x="1993497" y="445770"/>
                </a:cubicBezTo>
                <a:cubicBezTo>
                  <a:pt x="1967209" y="432626"/>
                  <a:pt x="1961566" y="437159"/>
                  <a:pt x="1924917" y="434340"/>
                </a:cubicBezTo>
                <a:cubicBezTo>
                  <a:pt x="1918567" y="433070"/>
                  <a:pt x="1911930" y="432804"/>
                  <a:pt x="1905867" y="430530"/>
                </a:cubicBezTo>
                <a:cubicBezTo>
                  <a:pt x="1901580" y="428922"/>
                  <a:pt x="1898533" y="424958"/>
                  <a:pt x="1894437" y="422910"/>
                </a:cubicBezTo>
                <a:cubicBezTo>
                  <a:pt x="1890845" y="421114"/>
                  <a:pt x="1886533" y="421023"/>
                  <a:pt x="1883007" y="419100"/>
                </a:cubicBezTo>
                <a:cubicBezTo>
                  <a:pt x="1836414" y="393686"/>
                  <a:pt x="1868153" y="405259"/>
                  <a:pt x="1841097" y="396240"/>
                </a:cubicBezTo>
                <a:cubicBezTo>
                  <a:pt x="1836017" y="398780"/>
                  <a:pt x="1830788" y="401042"/>
                  <a:pt x="1825857" y="403860"/>
                </a:cubicBezTo>
                <a:cubicBezTo>
                  <a:pt x="1821881" y="406132"/>
                  <a:pt x="1819006" y="411480"/>
                  <a:pt x="1814427" y="411480"/>
                </a:cubicBezTo>
                <a:cubicBezTo>
                  <a:pt x="1805833" y="411480"/>
                  <a:pt x="1783995" y="403876"/>
                  <a:pt x="1772517" y="400050"/>
                </a:cubicBezTo>
                <a:cubicBezTo>
                  <a:pt x="1768707" y="396240"/>
                  <a:pt x="1765797" y="391237"/>
                  <a:pt x="1761087" y="388620"/>
                </a:cubicBezTo>
                <a:cubicBezTo>
                  <a:pt x="1726797" y="369570"/>
                  <a:pt x="1749657" y="388620"/>
                  <a:pt x="1726797" y="377190"/>
                </a:cubicBezTo>
                <a:cubicBezTo>
                  <a:pt x="1707965" y="367774"/>
                  <a:pt x="1716945" y="371366"/>
                  <a:pt x="1700127" y="365760"/>
                </a:cubicBezTo>
                <a:cubicBezTo>
                  <a:pt x="1689967" y="355600"/>
                  <a:pt x="1686951" y="348357"/>
                  <a:pt x="1669647" y="350520"/>
                </a:cubicBezTo>
                <a:cubicBezTo>
                  <a:pt x="1665103" y="351088"/>
                  <a:pt x="1662027" y="355600"/>
                  <a:pt x="1658217" y="358140"/>
                </a:cubicBezTo>
                <a:cubicBezTo>
                  <a:pt x="1647701" y="389688"/>
                  <a:pt x="1655052" y="374317"/>
                  <a:pt x="1635357" y="403860"/>
                </a:cubicBezTo>
                <a:cubicBezTo>
                  <a:pt x="1632817" y="407670"/>
                  <a:pt x="1632227" y="414392"/>
                  <a:pt x="1627737" y="415290"/>
                </a:cubicBezTo>
                <a:lnTo>
                  <a:pt x="1589637" y="422910"/>
                </a:lnTo>
                <a:cubicBezTo>
                  <a:pt x="1580747" y="421640"/>
                  <a:pt x="1571349" y="422324"/>
                  <a:pt x="1562967" y="419100"/>
                </a:cubicBezTo>
                <a:cubicBezTo>
                  <a:pt x="1554419" y="415812"/>
                  <a:pt x="1548610" y="407261"/>
                  <a:pt x="1540107" y="403860"/>
                </a:cubicBezTo>
                <a:cubicBezTo>
                  <a:pt x="1527407" y="398780"/>
                  <a:pt x="1512950" y="396827"/>
                  <a:pt x="1502007" y="388620"/>
                </a:cubicBezTo>
                <a:cubicBezTo>
                  <a:pt x="1482223" y="373782"/>
                  <a:pt x="1492447" y="380030"/>
                  <a:pt x="1471527" y="369570"/>
                </a:cubicBezTo>
                <a:cubicBezTo>
                  <a:pt x="1468987" y="365760"/>
                  <a:pt x="1467483" y="361001"/>
                  <a:pt x="1463907" y="358140"/>
                </a:cubicBezTo>
                <a:cubicBezTo>
                  <a:pt x="1460771" y="355631"/>
                  <a:pt x="1456493" y="354330"/>
                  <a:pt x="1452477" y="354330"/>
                </a:cubicBezTo>
                <a:cubicBezTo>
                  <a:pt x="1438825" y="354330"/>
                  <a:pt x="1423906" y="358615"/>
                  <a:pt x="1410567" y="361950"/>
                </a:cubicBezTo>
                <a:cubicBezTo>
                  <a:pt x="1399137" y="360680"/>
                  <a:pt x="1387554" y="360395"/>
                  <a:pt x="1376277" y="358140"/>
                </a:cubicBezTo>
                <a:cubicBezTo>
                  <a:pt x="1368401" y="356565"/>
                  <a:pt x="1361037" y="353060"/>
                  <a:pt x="1353417" y="350520"/>
                </a:cubicBezTo>
                <a:lnTo>
                  <a:pt x="1341987" y="346710"/>
                </a:lnTo>
                <a:cubicBezTo>
                  <a:pt x="1331827" y="347980"/>
                  <a:pt x="1321581" y="348688"/>
                  <a:pt x="1311507" y="350520"/>
                </a:cubicBezTo>
                <a:cubicBezTo>
                  <a:pt x="1307556" y="351238"/>
                  <a:pt x="1304093" y="354330"/>
                  <a:pt x="1300077" y="354330"/>
                </a:cubicBezTo>
                <a:cubicBezTo>
                  <a:pt x="1275914" y="354330"/>
                  <a:pt x="1251817" y="351790"/>
                  <a:pt x="1227687" y="350520"/>
                </a:cubicBezTo>
                <a:cubicBezTo>
                  <a:pt x="1215197" y="344275"/>
                  <a:pt x="1213350" y="342454"/>
                  <a:pt x="1201017" y="339090"/>
                </a:cubicBezTo>
                <a:cubicBezTo>
                  <a:pt x="1190913" y="336334"/>
                  <a:pt x="1170537" y="331470"/>
                  <a:pt x="1170537" y="331470"/>
                </a:cubicBezTo>
                <a:cubicBezTo>
                  <a:pt x="1166727" y="328930"/>
                  <a:pt x="1163451" y="325298"/>
                  <a:pt x="1159107" y="323850"/>
                </a:cubicBezTo>
                <a:cubicBezTo>
                  <a:pt x="1147999" y="320147"/>
                  <a:pt x="1136176" y="319070"/>
                  <a:pt x="1124817" y="316230"/>
                </a:cubicBezTo>
                <a:cubicBezTo>
                  <a:pt x="1120921" y="315256"/>
                  <a:pt x="1116979" y="314216"/>
                  <a:pt x="1113387" y="312420"/>
                </a:cubicBezTo>
                <a:cubicBezTo>
                  <a:pt x="1109291" y="310372"/>
                  <a:pt x="1105767" y="307340"/>
                  <a:pt x="1101957" y="304800"/>
                </a:cubicBezTo>
                <a:cubicBezTo>
                  <a:pt x="1094465" y="293561"/>
                  <a:pt x="1093908" y="291107"/>
                  <a:pt x="1082907" y="281940"/>
                </a:cubicBezTo>
                <a:cubicBezTo>
                  <a:pt x="1079389" y="279009"/>
                  <a:pt x="1074995" y="277251"/>
                  <a:pt x="1071477" y="274320"/>
                </a:cubicBezTo>
                <a:cubicBezTo>
                  <a:pt x="1057453" y="262633"/>
                  <a:pt x="1056050" y="253900"/>
                  <a:pt x="1037187" y="243840"/>
                </a:cubicBezTo>
                <a:cubicBezTo>
                  <a:pt x="1026556" y="238170"/>
                  <a:pt x="1014327" y="236220"/>
                  <a:pt x="1002897" y="232410"/>
                </a:cubicBezTo>
                <a:cubicBezTo>
                  <a:pt x="982146" y="225493"/>
                  <a:pt x="999260" y="230537"/>
                  <a:pt x="968607" y="224790"/>
                </a:cubicBezTo>
                <a:cubicBezTo>
                  <a:pt x="955877" y="222403"/>
                  <a:pt x="943207" y="219710"/>
                  <a:pt x="930507" y="217170"/>
                </a:cubicBezTo>
                <a:cubicBezTo>
                  <a:pt x="911412" y="207622"/>
                  <a:pt x="915947" y="208992"/>
                  <a:pt x="892407" y="201930"/>
                </a:cubicBezTo>
                <a:cubicBezTo>
                  <a:pt x="887391" y="200425"/>
                  <a:pt x="882385" y="198555"/>
                  <a:pt x="877167" y="198120"/>
                </a:cubicBezTo>
                <a:cubicBezTo>
                  <a:pt x="851823" y="196008"/>
                  <a:pt x="826367" y="195580"/>
                  <a:pt x="800967" y="194310"/>
                </a:cubicBezTo>
                <a:cubicBezTo>
                  <a:pt x="776193" y="157150"/>
                  <a:pt x="815913" y="213982"/>
                  <a:pt x="778107" y="171450"/>
                </a:cubicBezTo>
                <a:cubicBezTo>
                  <a:pt x="755018" y="145475"/>
                  <a:pt x="772154" y="150793"/>
                  <a:pt x="743817" y="129540"/>
                </a:cubicBezTo>
                <a:cubicBezTo>
                  <a:pt x="740604" y="127130"/>
                  <a:pt x="736078" y="127312"/>
                  <a:pt x="732387" y="125730"/>
                </a:cubicBezTo>
                <a:cubicBezTo>
                  <a:pt x="727167" y="123493"/>
                  <a:pt x="722657" y="119488"/>
                  <a:pt x="717147" y="118110"/>
                </a:cubicBezTo>
                <a:cubicBezTo>
                  <a:pt x="707214" y="115627"/>
                  <a:pt x="696767" y="115983"/>
                  <a:pt x="686667" y="114300"/>
                </a:cubicBezTo>
                <a:cubicBezTo>
                  <a:pt x="681502" y="113439"/>
                  <a:pt x="676507" y="111760"/>
                  <a:pt x="671427" y="110490"/>
                </a:cubicBezTo>
                <a:cubicBezTo>
                  <a:pt x="657457" y="111760"/>
                  <a:pt x="643422" y="112446"/>
                  <a:pt x="629517" y="114300"/>
                </a:cubicBezTo>
                <a:cubicBezTo>
                  <a:pt x="621544" y="115363"/>
                  <a:pt x="610683" y="119308"/>
                  <a:pt x="602847" y="121920"/>
                </a:cubicBezTo>
                <a:cubicBezTo>
                  <a:pt x="586337" y="120650"/>
                  <a:pt x="569624" y="120988"/>
                  <a:pt x="553317" y="118110"/>
                </a:cubicBezTo>
                <a:cubicBezTo>
                  <a:pt x="547724" y="117123"/>
                  <a:pt x="543248" y="112840"/>
                  <a:pt x="538077" y="110490"/>
                </a:cubicBezTo>
                <a:cubicBezTo>
                  <a:pt x="529272" y="106488"/>
                  <a:pt x="519898" y="103691"/>
                  <a:pt x="511407" y="99060"/>
                </a:cubicBezTo>
                <a:cubicBezTo>
                  <a:pt x="505832" y="96019"/>
                  <a:pt x="502029" y="90072"/>
                  <a:pt x="496167" y="87630"/>
                </a:cubicBezTo>
                <a:cubicBezTo>
                  <a:pt x="486500" y="83602"/>
                  <a:pt x="475847" y="82550"/>
                  <a:pt x="465687" y="80010"/>
                </a:cubicBezTo>
                <a:cubicBezTo>
                  <a:pt x="461877" y="77470"/>
                  <a:pt x="458353" y="74438"/>
                  <a:pt x="454257" y="72390"/>
                </a:cubicBezTo>
                <a:cubicBezTo>
                  <a:pt x="450665" y="70594"/>
                  <a:pt x="446832" y="68877"/>
                  <a:pt x="442827" y="68580"/>
                </a:cubicBezTo>
                <a:cubicBezTo>
                  <a:pt x="412404" y="66326"/>
                  <a:pt x="381867" y="66040"/>
                  <a:pt x="351387" y="64770"/>
                </a:cubicBezTo>
                <a:cubicBezTo>
                  <a:pt x="343767" y="59690"/>
                  <a:pt x="335853" y="55025"/>
                  <a:pt x="328527" y="49530"/>
                </a:cubicBezTo>
                <a:cubicBezTo>
                  <a:pt x="318970" y="42362"/>
                  <a:pt x="299808" y="27551"/>
                  <a:pt x="290427" y="22860"/>
                </a:cubicBezTo>
                <a:cubicBezTo>
                  <a:pt x="285743" y="20518"/>
                  <a:pt x="280222" y="20489"/>
                  <a:pt x="275187" y="19050"/>
                </a:cubicBezTo>
                <a:cubicBezTo>
                  <a:pt x="271325" y="17947"/>
                  <a:pt x="267627" y="16315"/>
                  <a:pt x="263757" y="15240"/>
                </a:cubicBezTo>
                <a:cubicBezTo>
                  <a:pt x="244761" y="9963"/>
                  <a:pt x="206607" y="0"/>
                  <a:pt x="206607" y="0"/>
                </a:cubicBezTo>
                <a:cubicBezTo>
                  <a:pt x="191367" y="1270"/>
                  <a:pt x="175918" y="992"/>
                  <a:pt x="160887" y="3810"/>
                </a:cubicBezTo>
                <a:cubicBezTo>
                  <a:pt x="155305" y="4857"/>
                  <a:pt x="151317" y="11096"/>
                  <a:pt x="145647" y="11430"/>
                </a:cubicBezTo>
                <a:cubicBezTo>
                  <a:pt x="129117" y="12402"/>
                  <a:pt x="112627" y="8890"/>
                  <a:pt x="96117" y="7620"/>
                </a:cubicBezTo>
                <a:lnTo>
                  <a:pt x="38967" y="11430"/>
                </a:lnTo>
                <a:cubicBezTo>
                  <a:pt x="30374" y="14596"/>
                  <a:pt x="28807" y="26670"/>
                  <a:pt x="23727" y="34290"/>
                </a:cubicBezTo>
                <a:lnTo>
                  <a:pt x="16107" y="45720"/>
                </a:lnTo>
                <a:lnTo>
                  <a:pt x="8487" y="57150"/>
                </a:lnTo>
                <a:cubicBezTo>
                  <a:pt x="17081" y="91526"/>
                  <a:pt x="12795" y="77695"/>
                  <a:pt x="19917" y="99060"/>
                </a:cubicBezTo>
                <a:cubicBezTo>
                  <a:pt x="21187" y="109220"/>
                  <a:pt x="23727" y="119301"/>
                  <a:pt x="23727" y="129540"/>
                </a:cubicBezTo>
                <a:cubicBezTo>
                  <a:pt x="23727" y="148805"/>
                  <a:pt x="20180" y="146225"/>
                  <a:pt x="12297" y="160020"/>
                </a:cubicBezTo>
                <a:cubicBezTo>
                  <a:pt x="9479" y="164951"/>
                  <a:pt x="7217" y="170180"/>
                  <a:pt x="4677" y="175260"/>
                </a:cubicBezTo>
                <a:cubicBezTo>
                  <a:pt x="3407" y="182880"/>
                  <a:pt x="-2104" y="190989"/>
                  <a:pt x="867" y="198120"/>
                </a:cubicBezTo>
                <a:cubicBezTo>
                  <a:pt x="10627" y="221543"/>
                  <a:pt x="42626" y="228540"/>
                  <a:pt x="61827" y="236220"/>
                </a:cubicBezTo>
                <a:cubicBezTo>
                  <a:pt x="52453" y="245594"/>
                  <a:pt x="44770" y="251285"/>
                  <a:pt x="38967" y="262890"/>
                </a:cubicBezTo>
                <a:cubicBezTo>
                  <a:pt x="37171" y="266482"/>
                  <a:pt x="36427" y="270510"/>
                  <a:pt x="35157" y="274320"/>
                </a:cubicBezTo>
                <a:cubicBezTo>
                  <a:pt x="36427" y="280670"/>
                  <a:pt x="35535" y="287879"/>
                  <a:pt x="38967" y="293370"/>
                </a:cubicBezTo>
                <a:cubicBezTo>
                  <a:pt x="42142" y="298449"/>
                  <a:pt x="69741" y="314121"/>
                  <a:pt x="73257" y="316230"/>
                </a:cubicBezTo>
                <a:cubicBezTo>
                  <a:pt x="68639" y="323926"/>
                  <a:pt x="46587" y="352298"/>
                  <a:pt x="46587" y="369570"/>
                </a:cubicBezTo>
                <a:cubicBezTo>
                  <a:pt x="46587" y="373586"/>
                  <a:pt x="49294" y="377138"/>
                  <a:pt x="50397" y="381000"/>
                </a:cubicBezTo>
                <a:cubicBezTo>
                  <a:pt x="51836" y="386035"/>
                  <a:pt x="50184" y="392888"/>
                  <a:pt x="54207" y="396240"/>
                </a:cubicBezTo>
                <a:cubicBezTo>
                  <a:pt x="59182" y="400386"/>
                  <a:pt x="66975" y="398479"/>
                  <a:pt x="73257" y="400050"/>
                </a:cubicBezTo>
                <a:cubicBezTo>
                  <a:pt x="87305" y="403562"/>
                  <a:pt x="101197" y="407670"/>
                  <a:pt x="115167" y="411480"/>
                </a:cubicBezTo>
                <a:cubicBezTo>
                  <a:pt x="113897" y="417830"/>
                  <a:pt x="110771" y="424081"/>
                  <a:pt x="111357" y="430530"/>
                </a:cubicBezTo>
                <a:cubicBezTo>
                  <a:pt x="112084" y="438529"/>
                  <a:pt x="118977" y="453390"/>
                  <a:pt x="118977" y="453390"/>
                </a:cubicBezTo>
                <a:cubicBezTo>
                  <a:pt x="115167" y="459740"/>
                  <a:pt x="112062" y="466570"/>
                  <a:pt x="107547" y="472440"/>
                </a:cubicBezTo>
                <a:cubicBezTo>
                  <a:pt x="93157" y="491146"/>
                  <a:pt x="84106" y="499691"/>
                  <a:pt x="69447" y="514350"/>
                </a:cubicBezTo>
                <a:cubicBezTo>
                  <a:pt x="84403" y="536784"/>
                  <a:pt x="69132" y="519431"/>
                  <a:pt x="107547" y="533400"/>
                </a:cubicBezTo>
                <a:cubicBezTo>
                  <a:pt x="111850" y="534965"/>
                  <a:pt x="114881" y="538972"/>
                  <a:pt x="118977" y="541020"/>
                </a:cubicBezTo>
                <a:cubicBezTo>
                  <a:pt x="163090" y="563076"/>
                  <a:pt x="131334" y="542908"/>
                  <a:pt x="157077" y="560070"/>
                </a:cubicBezTo>
                <a:cubicBezTo>
                  <a:pt x="210992" y="549287"/>
                  <a:pt x="128197" y="563880"/>
                  <a:pt x="248517" y="563880"/>
                </a:cubicBezTo>
                <a:cubicBezTo>
                  <a:pt x="254197" y="563880"/>
                  <a:pt x="258188" y="557374"/>
                  <a:pt x="263757" y="556260"/>
                </a:cubicBezTo>
                <a:cubicBezTo>
                  <a:pt x="277512" y="553509"/>
                  <a:pt x="291697" y="553720"/>
                  <a:pt x="305667" y="552450"/>
                </a:cubicBezTo>
                <a:cubicBezTo>
                  <a:pt x="345454" y="536535"/>
                  <a:pt x="302087" y="551777"/>
                  <a:pt x="366627" y="541020"/>
                </a:cubicBezTo>
                <a:cubicBezTo>
                  <a:pt x="375747" y="539500"/>
                  <a:pt x="384200" y="535054"/>
                  <a:pt x="393297" y="533400"/>
                </a:cubicBezTo>
                <a:cubicBezTo>
                  <a:pt x="412206" y="529962"/>
                  <a:pt x="431397" y="528320"/>
                  <a:pt x="450447" y="525780"/>
                </a:cubicBezTo>
                <a:cubicBezTo>
                  <a:pt x="474732" y="517685"/>
                  <a:pt x="452862" y="524539"/>
                  <a:pt x="496167" y="514350"/>
                </a:cubicBezTo>
                <a:cubicBezTo>
                  <a:pt x="506361" y="511951"/>
                  <a:pt x="516487" y="509270"/>
                  <a:pt x="526647" y="506730"/>
                </a:cubicBezTo>
                <a:cubicBezTo>
                  <a:pt x="536807" y="508000"/>
                  <a:pt x="547150" y="508238"/>
                  <a:pt x="557127" y="510540"/>
                </a:cubicBezTo>
                <a:cubicBezTo>
                  <a:pt x="563791" y="512078"/>
                  <a:pt x="569773" y="515759"/>
                  <a:pt x="576177" y="518160"/>
                </a:cubicBezTo>
                <a:cubicBezTo>
                  <a:pt x="579937" y="519570"/>
                  <a:pt x="583797" y="520700"/>
                  <a:pt x="587607" y="521970"/>
                </a:cubicBezTo>
                <a:cubicBezTo>
                  <a:pt x="587877" y="522240"/>
                  <a:pt x="608474" y="544830"/>
                  <a:pt x="614277" y="544830"/>
                </a:cubicBezTo>
                <a:cubicBezTo>
                  <a:pt x="646137" y="544830"/>
                  <a:pt x="656664" y="537448"/>
                  <a:pt x="682857" y="529590"/>
                </a:cubicBezTo>
                <a:cubicBezTo>
                  <a:pt x="687873" y="528085"/>
                  <a:pt x="693017" y="527050"/>
                  <a:pt x="698097" y="525780"/>
                </a:cubicBezTo>
                <a:cubicBezTo>
                  <a:pt x="719687" y="529590"/>
                  <a:pt x="741598" y="531893"/>
                  <a:pt x="762867" y="537210"/>
                </a:cubicBezTo>
                <a:cubicBezTo>
                  <a:pt x="767947" y="538480"/>
                  <a:pt x="772876" y="540777"/>
                  <a:pt x="778107" y="541020"/>
                </a:cubicBezTo>
                <a:cubicBezTo>
                  <a:pt x="827600" y="543322"/>
                  <a:pt x="877167" y="543560"/>
                  <a:pt x="926697" y="544830"/>
                </a:cubicBezTo>
                <a:cubicBezTo>
                  <a:pt x="931777" y="547370"/>
                  <a:pt x="936286" y="551885"/>
                  <a:pt x="941937" y="552450"/>
                </a:cubicBezTo>
                <a:cubicBezTo>
                  <a:pt x="949624" y="553219"/>
                  <a:pt x="957095" y="549232"/>
                  <a:pt x="964797" y="548640"/>
                </a:cubicBezTo>
                <a:cubicBezTo>
                  <a:pt x="990154" y="546689"/>
                  <a:pt x="1015597" y="546100"/>
                  <a:pt x="1040997" y="544830"/>
                </a:cubicBezTo>
                <a:cubicBezTo>
                  <a:pt x="1046077" y="542290"/>
                  <a:pt x="1051306" y="540028"/>
                  <a:pt x="1056237" y="537210"/>
                </a:cubicBezTo>
                <a:cubicBezTo>
                  <a:pt x="1060213" y="534938"/>
                  <a:pt x="1063116" y="530096"/>
                  <a:pt x="1067667" y="529590"/>
                </a:cubicBezTo>
                <a:cubicBezTo>
                  <a:pt x="1075345" y="528737"/>
                  <a:pt x="1082907" y="532130"/>
                  <a:pt x="1090527" y="533400"/>
                </a:cubicBezTo>
                <a:cubicBezTo>
                  <a:pt x="1120764" y="545495"/>
                  <a:pt x="1103089" y="538857"/>
                  <a:pt x="1143867" y="552450"/>
                </a:cubicBezTo>
                <a:cubicBezTo>
                  <a:pt x="1147677" y="553720"/>
                  <a:pt x="1151955" y="554032"/>
                  <a:pt x="1155297" y="556260"/>
                </a:cubicBezTo>
                <a:cubicBezTo>
                  <a:pt x="1171080" y="566782"/>
                  <a:pt x="1164473" y="563511"/>
                  <a:pt x="1185777" y="571500"/>
                </a:cubicBezTo>
                <a:cubicBezTo>
                  <a:pt x="1189537" y="572910"/>
                  <a:pt x="1193238" y="574699"/>
                  <a:pt x="1197207" y="575310"/>
                </a:cubicBezTo>
                <a:cubicBezTo>
                  <a:pt x="1209822" y="577251"/>
                  <a:pt x="1222607" y="577850"/>
                  <a:pt x="1235307" y="579120"/>
                </a:cubicBezTo>
                <a:cubicBezTo>
                  <a:pt x="1240387" y="580390"/>
                  <a:pt x="1245382" y="582069"/>
                  <a:pt x="1250547" y="582930"/>
                </a:cubicBezTo>
                <a:cubicBezTo>
                  <a:pt x="1273374" y="586735"/>
                  <a:pt x="1304918" y="588731"/>
                  <a:pt x="1326747" y="590550"/>
                </a:cubicBezTo>
                <a:cubicBezTo>
                  <a:pt x="1340717" y="595630"/>
                  <a:pt x="1355187" y="599504"/>
                  <a:pt x="1368657" y="605790"/>
                </a:cubicBezTo>
                <a:cubicBezTo>
                  <a:pt x="1374411" y="608475"/>
                  <a:pt x="1378346" y="614136"/>
                  <a:pt x="1383897" y="617220"/>
                </a:cubicBezTo>
                <a:cubicBezTo>
                  <a:pt x="1439821" y="648289"/>
                  <a:pt x="1375415" y="606485"/>
                  <a:pt x="1414377" y="632460"/>
                </a:cubicBezTo>
                <a:lnTo>
                  <a:pt x="1463907" y="628650"/>
                </a:lnTo>
                <a:cubicBezTo>
                  <a:pt x="1476622" y="627544"/>
                  <a:pt x="1489258" y="624233"/>
                  <a:pt x="1502007" y="624840"/>
                </a:cubicBezTo>
                <a:cubicBezTo>
                  <a:pt x="1516190" y="625515"/>
                  <a:pt x="1529994" y="629675"/>
                  <a:pt x="1543917" y="632460"/>
                </a:cubicBezTo>
                <a:cubicBezTo>
                  <a:pt x="1549052" y="633487"/>
                  <a:pt x="1554236" y="634481"/>
                  <a:pt x="1559157" y="636270"/>
                </a:cubicBezTo>
                <a:cubicBezTo>
                  <a:pt x="1604724" y="652840"/>
                  <a:pt x="1567675" y="644070"/>
                  <a:pt x="1604877" y="651510"/>
                </a:cubicBezTo>
                <a:cubicBezTo>
                  <a:pt x="1644247" y="648970"/>
                  <a:pt x="1683688" y="647358"/>
                  <a:pt x="1722987" y="643890"/>
                </a:cubicBezTo>
                <a:cubicBezTo>
                  <a:pt x="1726988" y="643537"/>
                  <a:pt x="1730607" y="638810"/>
                  <a:pt x="1734417" y="640080"/>
                </a:cubicBezTo>
                <a:cubicBezTo>
                  <a:pt x="1739529" y="641784"/>
                  <a:pt x="1741462" y="648378"/>
                  <a:pt x="1745847" y="651510"/>
                </a:cubicBezTo>
                <a:cubicBezTo>
                  <a:pt x="1750469" y="654811"/>
                  <a:pt x="1755844" y="656946"/>
                  <a:pt x="1761087" y="659130"/>
                </a:cubicBezTo>
                <a:cubicBezTo>
                  <a:pt x="1780087" y="667047"/>
                  <a:pt x="1795338" y="671817"/>
                  <a:pt x="1814427" y="678180"/>
                </a:cubicBezTo>
                <a:cubicBezTo>
                  <a:pt x="1819507" y="683260"/>
                  <a:pt x="1823821" y="689244"/>
                  <a:pt x="1829667" y="693420"/>
                </a:cubicBezTo>
                <a:cubicBezTo>
                  <a:pt x="1832935" y="695754"/>
                  <a:pt x="1837406" y="695648"/>
                  <a:pt x="1841097" y="697230"/>
                </a:cubicBezTo>
                <a:cubicBezTo>
                  <a:pt x="1875998" y="712188"/>
                  <a:pt x="1834567" y="703036"/>
                  <a:pt x="1902057" y="708660"/>
                </a:cubicBezTo>
                <a:cubicBezTo>
                  <a:pt x="1905867" y="709930"/>
                  <a:pt x="1909471" y="712470"/>
                  <a:pt x="1913487" y="712470"/>
                </a:cubicBezTo>
                <a:cubicBezTo>
                  <a:pt x="1917503" y="712470"/>
                  <a:pt x="1921157" y="710070"/>
                  <a:pt x="1924917" y="708660"/>
                </a:cubicBezTo>
                <a:cubicBezTo>
                  <a:pt x="1967329" y="692755"/>
                  <a:pt x="1918800" y="709429"/>
                  <a:pt x="1966827" y="693420"/>
                </a:cubicBezTo>
                <a:cubicBezTo>
                  <a:pt x="1985877" y="694690"/>
                  <a:pt x="2005052" y="694707"/>
                  <a:pt x="2023977" y="697230"/>
                </a:cubicBezTo>
                <a:cubicBezTo>
                  <a:pt x="2043234" y="699798"/>
                  <a:pt x="2081127" y="708660"/>
                  <a:pt x="2081127" y="708660"/>
                </a:cubicBezTo>
                <a:cubicBezTo>
                  <a:pt x="2092557" y="707390"/>
                  <a:pt x="2103917" y="704850"/>
                  <a:pt x="2115417" y="704850"/>
                </a:cubicBezTo>
                <a:cubicBezTo>
                  <a:pt x="2123142" y="704850"/>
                  <a:pt x="2130702" y="707145"/>
                  <a:pt x="2138277" y="708660"/>
                </a:cubicBezTo>
                <a:cubicBezTo>
                  <a:pt x="2163507" y="713706"/>
                  <a:pt x="2144670" y="712550"/>
                  <a:pt x="2176377" y="716280"/>
                </a:cubicBezTo>
                <a:cubicBezTo>
                  <a:pt x="2209956" y="720230"/>
                  <a:pt x="2215459" y="718537"/>
                  <a:pt x="2244957" y="723900"/>
                </a:cubicBezTo>
                <a:cubicBezTo>
                  <a:pt x="2271088" y="728651"/>
                  <a:pt x="2249865" y="726079"/>
                  <a:pt x="2271627" y="731520"/>
                </a:cubicBezTo>
                <a:cubicBezTo>
                  <a:pt x="2277909" y="733091"/>
                  <a:pt x="2284395" y="733759"/>
                  <a:pt x="2290677" y="735330"/>
                </a:cubicBezTo>
                <a:cubicBezTo>
                  <a:pt x="2337540" y="747046"/>
                  <a:pt x="2250942" y="728907"/>
                  <a:pt x="2321157" y="742950"/>
                </a:cubicBezTo>
                <a:cubicBezTo>
                  <a:pt x="2341477" y="741680"/>
                  <a:pt x="2361869" y="741271"/>
                  <a:pt x="2382117" y="739140"/>
                </a:cubicBezTo>
                <a:cubicBezTo>
                  <a:pt x="2394247" y="737863"/>
                  <a:pt x="2394360" y="733019"/>
                  <a:pt x="2404977" y="727710"/>
                </a:cubicBezTo>
                <a:cubicBezTo>
                  <a:pt x="2408569" y="725914"/>
                  <a:pt x="2412597" y="725170"/>
                  <a:pt x="2416407" y="723900"/>
                </a:cubicBezTo>
                <a:cubicBezTo>
                  <a:pt x="2422757" y="725170"/>
                  <a:pt x="2429057" y="726725"/>
                  <a:pt x="2435457" y="727710"/>
                </a:cubicBezTo>
                <a:cubicBezTo>
                  <a:pt x="2462435" y="731860"/>
                  <a:pt x="2483629" y="732994"/>
                  <a:pt x="2511657" y="735330"/>
                </a:cubicBezTo>
                <a:cubicBezTo>
                  <a:pt x="2519277" y="734060"/>
                  <a:pt x="2528188" y="735950"/>
                  <a:pt x="2534517" y="731520"/>
                </a:cubicBezTo>
                <a:cubicBezTo>
                  <a:pt x="2542020" y="726268"/>
                  <a:pt x="2544677" y="716280"/>
                  <a:pt x="2549757" y="708660"/>
                </a:cubicBezTo>
                <a:cubicBezTo>
                  <a:pt x="2566598" y="683398"/>
                  <a:pt x="2546805" y="711469"/>
                  <a:pt x="2568807" y="685800"/>
                </a:cubicBezTo>
                <a:cubicBezTo>
                  <a:pt x="2572940" y="680979"/>
                  <a:pt x="2576427" y="675640"/>
                  <a:pt x="2580237" y="670560"/>
                </a:cubicBezTo>
                <a:cubicBezTo>
                  <a:pt x="2592693" y="633193"/>
                  <a:pt x="2572499" y="685977"/>
                  <a:pt x="2595477" y="651510"/>
                </a:cubicBezTo>
                <a:cubicBezTo>
                  <a:pt x="2598382" y="647153"/>
                  <a:pt x="2597782" y="641286"/>
                  <a:pt x="2599287" y="636270"/>
                </a:cubicBezTo>
                <a:cubicBezTo>
                  <a:pt x="2601595" y="628577"/>
                  <a:pt x="2604367" y="621030"/>
                  <a:pt x="2606907" y="613410"/>
                </a:cubicBezTo>
                <a:cubicBezTo>
                  <a:pt x="2608177" y="609600"/>
                  <a:pt x="2608489" y="605322"/>
                  <a:pt x="2610717" y="601980"/>
                </a:cubicBezTo>
                <a:lnTo>
                  <a:pt x="2618337" y="590550"/>
                </a:lnTo>
                <a:cubicBezTo>
                  <a:pt x="2617067" y="575310"/>
                  <a:pt x="2623851" y="556951"/>
                  <a:pt x="2614527" y="544830"/>
                </a:cubicBezTo>
                <a:cubicBezTo>
                  <a:pt x="2607515" y="535715"/>
                  <a:pt x="2591394" y="543809"/>
                  <a:pt x="2580237" y="541020"/>
                </a:cubicBezTo>
                <a:cubicBezTo>
                  <a:pt x="2575795" y="539909"/>
                  <a:pt x="2572783" y="535672"/>
                  <a:pt x="2568807" y="533400"/>
                </a:cubicBezTo>
                <a:cubicBezTo>
                  <a:pt x="2527802" y="509969"/>
                  <a:pt x="2586629" y="547821"/>
                  <a:pt x="2530707" y="510540"/>
                </a:cubicBezTo>
                <a:cubicBezTo>
                  <a:pt x="2526897" y="508000"/>
                  <a:pt x="2523794" y="503673"/>
                  <a:pt x="2519277" y="502920"/>
                </a:cubicBezTo>
                <a:cubicBezTo>
                  <a:pt x="2511657" y="501650"/>
                  <a:pt x="2503911" y="500984"/>
                  <a:pt x="2496417" y="499110"/>
                </a:cubicBezTo>
                <a:cubicBezTo>
                  <a:pt x="2477585" y="494402"/>
                  <a:pt x="2474083" y="491753"/>
                  <a:pt x="2458317" y="483870"/>
                </a:cubicBezTo>
                <a:cubicBezTo>
                  <a:pt x="2418602" y="485675"/>
                  <a:pt x="2362936" y="491466"/>
                  <a:pt x="2321157" y="483870"/>
                </a:cubicBezTo>
                <a:cubicBezTo>
                  <a:pt x="2307094" y="481313"/>
                  <a:pt x="2289006" y="471604"/>
                  <a:pt x="2275437" y="464820"/>
                </a:cubicBezTo>
                <a:cubicBezTo>
                  <a:pt x="2264674" y="448676"/>
                  <a:pt x="2268744" y="448628"/>
                  <a:pt x="2241147" y="449580"/>
                </a:cubicBezTo>
                <a:cubicBezTo>
                  <a:pt x="2205738" y="450801"/>
                  <a:pt x="2163776" y="456394"/>
                  <a:pt x="2126847" y="461010"/>
                </a:cubicBezTo>
                <a:cubicBezTo>
                  <a:pt x="2112247" y="470743"/>
                  <a:pt x="2119996" y="468630"/>
                  <a:pt x="2103987" y="468630"/>
                </a:cubicBezTo>
              </a:path>
            </a:pathLst>
          </a:cu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648912" y="948583"/>
            <a:ext cx="363041" cy="419944"/>
          </a:xfrm>
          <a:custGeom>
            <a:avLst/>
            <a:gdLst>
              <a:gd name="connsiteX0" fmla="*/ 358924 w 363041"/>
              <a:gd name="connsiteY0" fmla="*/ 418744 h 419944"/>
              <a:gd name="connsiteX1" fmla="*/ 239282 w 363041"/>
              <a:gd name="connsiteY1" fmla="*/ 410198 h 419944"/>
              <a:gd name="connsiteX2" fmla="*/ 213645 w 363041"/>
              <a:gd name="connsiteY2" fmla="*/ 401653 h 419944"/>
              <a:gd name="connsiteX3" fmla="*/ 111095 w 363041"/>
              <a:gd name="connsiteY3" fmla="*/ 393107 h 419944"/>
              <a:gd name="connsiteX4" fmla="*/ 51275 w 363041"/>
              <a:gd name="connsiteY4" fmla="*/ 358924 h 419944"/>
              <a:gd name="connsiteX5" fmla="*/ 17092 w 363041"/>
              <a:gd name="connsiteY5" fmla="*/ 307649 h 419944"/>
              <a:gd name="connsiteX6" fmla="*/ 0 w 363041"/>
              <a:gd name="connsiteY6" fmla="*/ 282011 h 419944"/>
              <a:gd name="connsiteX7" fmla="*/ 17092 w 363041"/>
              <a:gd name="connsiteY7" fmla="*/ 188008 h 419944"/>
              <a:gd name="connsiteX8" fmla="*/ 42729 w 363041"/>
              <a:gd name="connsiteY8" fmla="*/ 153824 h 419944"/>
              <a:gd name="connsiteX9" fmla="*/ 68367 w 363041"/>
              <a:gd name="connsiteY9" fmla="*/ 128187 h 419944"/>
              <a:gd name="connsiteX10" fmla="*/ 76912 w 363041"/>
              <a:gd name="connsiteY10" fmla="*/ 85458 h 419944"/>
              <a:gd name="connsiteX11" fmla="*/ 102550 w 363041"/>
              <a:gd name="connsiteY11" fmla="*/ 59821 h 419944"/>
              <a:gd name="connsiteX12" fmla="*/ 119641 w 363041"/>
              <a:gd name="connsiteY12" fmla="*/ 34183 h 419944"/>
              <a:gd name="connsiteX13" fmla="*/ 145279 w 363041"/>
              <a:gd name="connsiteY13" fmla="*/ 0 h 419944"/>
              <a:gd name="connsiteX14" fmla="*/ 188008 w 363041"/>
              <a:gd name="connsiteY14" fmla="*/ 8546 h 419944"/>
              <a:gd name="connsiteX15" fmla="*/ 162370 w 363041"/>
              <a:gd name="connsiteY15" fmla="*/ 42729 h 419944"/>
              <a:gd name="connsiteX16" fmla="*/ 136733 w 363041"/>
              <a:gd name="connsiteY16" fmla="*/ 68367 h 419944"/>
              <a:gd name="connsiteX17" fmla="*/ 102550 w 363041"/>
              <a:gd name="connsiteY17" fmla="*/ 128187 h 419944"/>
              <a:gd name="connsiteX18" fmla="*/ 94004 w 363041"/>
              <a:gd name="connsiteY18" fmla="*/ 153824 h 419944"/>
              <a:gd name="connsiteX19" fmla="*/ 102550 w 363041"/>
              <a:gd name="connsiteY19" fmla="*/ 247828 h 419944"/>
              <a:gd name="connsiteX20" fmla="*/ 111095 w 363041"/>
              <a:gd name="connsiteY20" fmla="*/ 273466 h 419944"/>
              <a:gd name="connsiteX21" fmla="*/ 162370 w 363041"/>
              <a:gd name="connsiteY21" fmla="*/ 324740 h 419944"/>
              <a:gd name="connsiteX22" fmla="*/ 179462 w 363041"/>
              <a:gd name="connsiteY22" fmla="*/ 350378 h 419944"/>
              <a:gd name="connsiteX23" fmla="*/ 205099 w 363041"/>
              <a:gd name="connsiteY23" fmla="*/ 358924 h 419944"/>
              <a:gd name="connsiteX24" fmla="*/ 230737 w 363041"/>
              <a:gd name="connsiteY24" fmla="*/ 376015 h 419944"/>
              <a:gd name="connsiteX25" fmla="*/ 264920 w 363041"/>
              <a:gd name="connsiteY25" fmla="*/ 384561 h 419944"/>
              <a:gd name="connsiteX26" fmla="*/ 358924 w 363041"/>
              <a:gd name="connsiteY26" fmla="*/ 418744 h 4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3041" h="419944">
                <a:moveTo>
                  <a:pt x="358924" y="418744"/>
                </a:moveTo>
                <a:cubicBezTo>
                  <a:pt x="354651" y="423017"/>
                  <a:pt x="278990" y="414869"/>
                  <a:pt x="239282" y="410198"/>
                </a:cubicBezTo>
                <a:cubicBezTo>
                  <a:pt x="230336" y="409146"/>
                  <a:pt x="222574" y="402843"/>
                  <a:pt x="213645" y="401653"/>
                </a:cubicBezTo>
                <a:cubicBezTo>
                  <a:pt x="179644" y="397120"/>
                  <a:pt x="145278" y="395956"/>
                  <a:pt x="111095" y="393107"/>
                </a:cubicBezTo>
                <a:cubicBezTo>
                  <a:pt x="91155" y="381713"/>
                  <a:pt x="68268" y="374373"/>
                  <a:pt x="51275" y="358924"/>
                </a:cubicBezTo>
                <a:cubicBezTo>
                  <a:pt x="36076" y="345106"/>
                  <a:pt x="28486" y="324741"/>
                  <a:pt x="17092" y="307649"/>
                </a:cubicBezTo>
                <a:lnTo>
                  <a:pt x="0" y="282011"/>
                </a:lnTo>
                <a:cubicBezTo>
                  <a:pt x="1603" y="269188"/>
                  <a:pt x="4445" y="210141"/>
                  <a:pt x="17092" y="188008"/>
                </a:cubicBezTo>
                <a:cubicBezTo>
                  <a:pt x="24159" y="175641"/>
                  <a:pt x="33460" y="164638"/>
                  <a:pt x="42729" y="153824"/>
                </a:cubicBezTo>
                <a:cubicBezTo>
                  <a:pt x="50594" y="144648"/>
                  <a:pt x="59821" y="136733"/>
                  <a:pt x="68367" y="128187"/>
                </a:cubicBezTo>
                <a:cubicBezTo>
                  <a:pt x="71215" y="113944"/>
                  <a:pt x="70416" y="98450"/>
                  <a:pt x="76912" y="85458"/>
                </a:cubicBezTo>
                <a:cubicBezTo>
                  <a:pt x="82317" y="74648"/>
                  <a:pt x="94813" y="69105"/>
                  <a:pt x="102550" y="59821"/>
                </a:cubicBezTo>
                <a:cubicBezTo>
                  <a:pt x="109125" y="51931"/>
                  <a:pt x="113671" y="42541"/>
                  <a:pt x="119641" y="34183"/>
                </a:cubicBezTo>
                <a:cubicBezTo>
                  <a:pt x="127920" y="22593"/>
                  <a:pt x="136733" y="11394"/>
                  <a:pt x="145279" y="0"/>
                </a:cubicBezTo>
                <a:cubicBezTo>
                  <a:pt x="159522" y="2849"/>
                  <a:pt x="182614" y="-4940"/>
                  <a:pt x="188008" y="8546"/>
                </a:cubicBezTo>
                <a:cubicBezTo>
                  <a:pt x="193298" y="21770"/>
                  <a:pt x="171639" y="31915"/>
                  <a:pt x="162370" y="42729"/>
                </a:cubicBezTo>
                <a:cubicBezTo>
                  <a:pt x="154505" y="51905"/>
                  <a:pt x="144470" y="59083"/>
                  <a:pt x="136733" y="68367"/>
                </a:cubicBezTo>
                <a:cubicBezTo>
                  <a:pt x="124109" y="83516"/>
                  <a:pt x="109927" y="110973"/>
                  <a:pt x="102550" y="128187"/>
                </a:cubicBezTo>
                <a:cubicBezTo>
                  <a:pt x="99002" y="136467"/>
                  <a:pt x="96853" y="145278"/>
                  <a:pt x="94004" y="153824"/>
                </a:cubicBezTo>
                <a:cubicBezTo>
                  <a:pt x="96853" y="185159"/>
                  <a:pt x="98101" y="216680"/>
                  <a:pt x="102550" y="247828"/>
                </a:cubicBezTo>
                <a:cubicBezTo>
                  <a:pt x="103824" y="256746"/>
                  <a:pt x="105565" y="266355"/>
                  <a:pt x="111095" y="273466"/>
                </a:cubicBezTo>
                <a:cubicBezTo>
                  <a:pt x="125935" y="292546"/>
                  <a:pt x="148962" y="304628"/>
                  <a:pt x="162370" y="324740"/>
                </a:cubicBezTo>
                <a:cubicBezTo>
                  <a:pt x="168067" y="333286"/>
                  <a:pt x="171442" y="343962"/>
                  <a:pt x="179462" y="350378"/>
                </a:cubicBezTo>
                <a:cubicBezTo>
                  <a:pt x="186496" y="356005"/>
                  <a:pt x="197042" y="354896"/>
                  <a:pt x="205099" y="358924"/>
                </a:cubicBezTo>
                <a:cubicBezTo>
                  <a:pt x="214286" y="363517"/>
                  <a:pt x="221297" y="371969"/>
                  <a:pt x="230737" y="376015"/>
                </a:cubicBezTo>
                <a:cubicBezTo>
                  <a:pt x="241532" y="380642"/>
                  <a:pt x="253247" y="383264"/>
                  <a:pt x="264920" y="384561"/>
                </a:cubicBezTo>
                <a:cubicBezTo>
                  <a:pt x="384163" y="397811"/>
                  <a:pt x="363197" y="414471"/>
                  <a:pt x="358924" y="418744"/>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5" descr="Picture4"/>
          <p:cNvPicPr>
            <a:picLocks noChangeAspect="1" noChangeArrowheads="1"/>
          </p:cNvPicPr>
          <p:nvPr/>
        </p:nvPicPr>
        <p:blipFill>
          <a:blip r:embed="rId3" cstate="print"/>
          <a:srcRect/>
          <a:stretch>
            <a:fillRect/>
          </a:stretch>
        </p:blipFill>
        <p:spPr bwMode="auto">
          <a:xfrm rot="20422569">
            <a:off x="489549" y="3538145"/>
            <a:ext cx="1494974" cy="578413"/>
          </a:xfrm>
          <a:prstGeom prst="rect">
            <a:avLst/>
          </a:prstGeom>
          <a:noFill/>
        </p:spPr>
      </p:pic>
      <p:sp>
        <p:nvSpPr>
          <p:cNvPr id="12" name="Freeform 11"/>
          <p:cNvSpPr/>
          <p:nvPr/>
        </p:nvSpPr>
        <p:spPr>
          <a:xfrm>
            <a:off x="64823" y="2911472"/>
            <a:ext cx="2755289" cy="848570"/>
          </a:xfrm>
          <a:custGeom>
            <a:avLst/>
            <a:gdLst>
              <a:gd name="connsiteX0" fmla="*/ 0 w 2375731"/>
              <a:gd name="connsiteY0" fmla="*/ 669216 h 669216"/>
              <a:gd name="connsiteX1" fmla="*/ 68367 w 2375731"/>
              <a:gd name="connsiteY1" fmla="*/ 660670 h 669216"/>
              <a:gd name="connsiteX2" fmla="*/ 376015 w 2375731"/>
              <a:gd name="connsiteY2" fmla="*/ 643578 h 669216"/>
              <a:gd name="connsiteX3" fmla="*/ 461473 w 2375731"/>
              <a:gd name="connsiteY3" fmla="*/ 600849 h 669216"/>
              <a:gd name="connsiteX4" fmla="*/ 487111 w 2375731"/>
              <a:gd name="connsiteY4" fmla="*/ 566666 h 669216"/>
              <a:gd name="connsiteX5" fmla="*/ 521294 w 2375731"/>
              <a:gd name="connsiteY5" fmla="*/ 549575 h 669216"/>
              <a:gd name="connsiteX6" fmla="*/ 581114 w 2375731"/>
              <a:gd name="connsiteY6" fmla="*/ 515392 h 669216"/>
              <a:gd name="connsiteX7" fmla="*/ 623843 w 2375731"/>
              <a:gd name="connsiteY7" fmla="*/ 489754 h 669216"/>
              <a:gd name="connsiteX8" fmla="*/ 675118 w 2375731"/>
              <a:gd name="connsiteY8" fmla="*/ 455571 h 669216"/>
              <a:gd name="connsiteX9" fmla="*/ 717847 w 2375731"/>
              <a:gd name="connsiteY9" fmla="*/ 447025 h 669216"/>
              <a:gd name="connsiteX10" fmla="*/ 846034 w 2375731"/>
              <a:gd name="connsiteY10" fmla="*/ 455571 h 669216"/>
              <a:gd name="connsiteX11" fmla="*/ 957129 w 2375731"/>
              <a:gd name="connsiteY11" fmla="*/ 464117 h 669216"/>
              <a:gd name="connsiteX12" fmla="*/ 1102408 w 2375731"/>
              <a:gd name="connsiteY12" fmla="*/ 455571 h 669216"/>
              <a:gd name="connsiteX13" fmla="*/ 1187866 w 2375731"/>
              <a:gd name="connsiteY13" fmla="*/ 438479 h 669216"/>
              <a:gd name="connsiteX14" fmla="*/ 1239140 w 2375731"/>
              <a:gd name="connsiteY14" fmla="*/ 404296 h 669216"/>
              <a:gd name="connsiteX15" fmla="*/ 1298961 w 2375731"/>
              <a:gd name="connsiteY15" fmla="*/ 344476 h 669216"/>
              <a:gd name="connsiteX16" fmla="*/ 1324598 w 2375731"/>
              <a:gd name="connsiteY16" fmla="*/ 318838 h 669216"/>
              <a:gd name="connsiteX17" fmla="*/ 1410056 w 2375731"/>
              <a:gd name="connsiteY17" fmla="*/ 241926 h 669216"/>
              <a:gd name="connsiteX18" fmla="*/ 1444240 w 2375731"/>
              <a:gd name="connsiteY18" fmla="*/ 207743 h 669216"/>
              <a:gd name="connsiteX19" fmla="*/ 1469877 w 2375731"/>
              <a:gd name="connsiteY19" fmla="*/ 173560 h 669216"/>
              <a:gd name="connsiteX20" fmla="*/ 1486969 w 2375731"/>
              <a:gd name="connsiteY20" fmla="*/ 147922 h 669216"/>
              <a:gd name="connsiteX21" fmla="*/ 1538243 w 2375731"/>
              <a:gd name="connsiteY21" fmla="*/ 105193 h 669216"/>
              <a:gd name="connsiteX22" fmla="*/ 1555335 w 2375731"/>
              <a:gd name="connsiteY22" fmla="*/ 79556 h 669216"/>
              <a:gd name="connsiteX23" fmla="*/ 1606610 w 2375731"/>
              <a:gd name="connsiteY23" fmla="*/ 36827 h 669216"/>
              <a:gd name="connsiteX24" fmla="*/ 1640793 w 2375731"/>
              <a:gd name="connsiteY24" fmla="*/ 28281 h 669216"/>
              <a:gd name="connsiteX25" fmla="*/ 1948441 w 2375731"/>
              <a:gd name="connsiteY25" fmla="*/ 11190 h 669216"/>
              <a:gd name="connsiteX26" fmla="*/ 2076628 w 2375731"/>
              <a:gd name="connsiteY26" fmla="*/ 11190 h 669216"/>
              <a:gd name="connsiteX27" fmla="*/ 2110812 w 2375731"/>
              <a:gd name="connsiteY27" fmla="*/ 28281 h 669216"/>
              <a:gd name="connsiteX28" fmla="*/ 2213361 w 2375731"/>
              <a:gd name="connsiteY28" fmla="*/ 36827 h 669216"/>
              <a:gd name="connsiteX29" fmla="*/ 2333002 w 2375731"/>
              <a:gd name="connsiteY29" fmla="*/ 62464 h 669216"/>
              <a:gd name="connsiteX30" fmla="*/ 2375731 w 2375731"/>
              <a:gd name="connsiteY30" fmla="*/ 79556 h 66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75731" h="669216">
                <a:moveTo>
                  <a:pt x="0" y="669216"/>
                </a:moveTo>
                <a:cubicBezTo>
                  <a:pt x="22789" y="666367"/>
                  <a:pt x="45428" y="661789"/>
                  <a:pt x="68367" y="660670"/>
                </a:cubicBezTo>
                <a:cubicBezTo>
                  <a:pt x="147125" y="656828"/>
                  <a:pt x="281488" y="681389"/>
                  <a:pt x="376015" y="643578"/>
                </a:cubicBezTo>
                <a:cubicBezTo>
                  <a:pt x="390717" y="637697"/>
                  <a:pt x="443615" y="618707"/>
                  <a:pt x="461473" y="600849"/>
                </a:cubicBezTo>
                <a:cubicBezTo>
                  <a:pt x="471544" y="590778"/>
                  <a:pt x="476297" y="575935"/>
                  <a:pt x="487111" y="566666"/>
                </a:cubicBezTo>
                <a:cubicBezTo>
                  <a:pt x="496783" y="558376"/>
                  <a:pt x="510491" y="556327"/>
                  <a:pt x="521294" y="549575"/>
                </a:cubicBezTo>
                <a:cubicBezTo>
                  <a:pt x="686624" y="446243"/>
                  <a:pt x="463580" y="574159"/>
                  <a:pt x="581114" y="515392"/>
                </a:cubicBezTo>
                <a:cubicBezTo>
                  <a:pt x="595971" y="507964"/>
                  <a:pt x="609830" y="498672"/>
                  <a:pt x="623843" y="489754"/>
                </a:cubicBezTo>
                <a:cubicBezTo>
                  <a:pt x="641173" y="478726"/>
                  <a:pt x="654975" y="459600"/>
                  <a:pt x="675118" y="455571"/>
                </a:cubicBezTo>
                <a:lnTo>
                  <a:pt x="717847" y="447025"/>
                </a:lnTo>
                <a:lnTo>
                  <a:pt x="846034" y="455571"/>
                </a:lnTo>
                <a:cubicBezTo>
                  <a:pt x="883081" y="458217"/>
                  <a:pt x="919988" y="464117"/>
                  <a:pt x="957129" y="464117"/>
                </a:cubicBezTo>
                <a:cubicBezTo>
                  <a:pt x="1005639" y="464117"/>
                  <a:pt x="1053982" y="458420"/>
                  <a:pt x="1102408" y="455571"/>
                </a:cubicBezTo>
                <a:cubicBezTo>
                  <a:pt x="1130894" y="449874"/>
                  <a:pt x="1163695" y="454593"/>
                  <a:pt x="1187866" y="438479"/>
                </a:cubicBezTo>
                <a:cubicBezTo>
                  <a:pt x="1204957" y="427085"/>
                  <a:pt x="1224615" y="418821"/>
                  <a:pt x="1239140" y="404296"/>
                </a:cubicBezTo>
                <a:lnTo>
                  <a:pt x="1298961" y="344476"/>
                </a:lnTo>
                <a:cubicBezTo>
                  <a:pt x="1307507" y="335930"/>
                  <a:pt x="1314542" y="325542"/>
                  <a:pt x="1324598" y="318838"/>
                </a:cubicBezTo>
                <a:cubicBezTo>
                  <a:pt x="1373701" y="286104"/>
                  <a:pt x="1342970" y="309012"/>
                  <a:pt x="1410056" y="241926"/>
                </a:cubicBezTo>
                <a:cubicBezTo>
                  <a:pt x="1421451" y="230531"/>
                  <a:pt x="1434572" y="220634"/>
                  <a:pt x="1444240" y="207743"/>
                </a:cubicBezTo>
                <a:cubicBezTo>
                  <a:pt x="1452786" y="196349"/>
                  <a:pt x="1461599" y="185150"/>
                  <a:pt x="1469877" y="173560"/>
                </a:cubicBezTo>
                <a:cubicBezTo>
                  <a:pt x="1475847" y="165202"/>
                  <a:pt x="1479706" y="155185"/>
                  <a:pt x="1486969" y="147922"/>
                </a:cubicBezTo>
                <a:cubicBezTo>
                  <a:pt x="1502701" y="132190"/>
                  <a:pt x="1522511" y="120925"/>
                  <a:pt x="1538243" y="105193"/>
                </a:cubicBezTo>
                <a:cubicBezTo>
                  <a:pt x="1545506" y="97930"/>
                  <a:pt x="1548760" y="87446"/>
                  <a:pt x="1555335" y="79556"/>
                </a:cubicBezTo>
                <a:cubicBezTo>
                  <a:pt x="1566743" y="65867"/>
                  <a:pt x="1589182" y="44296"/>
                  <a:pt x="1606610" y="36827"/>
                </a:cubicBezTo>
                <a:cubicBezTo>
                  <a:pt x="1617405" y="32200"/>
                  <a:pt x="1629328" y="30829"/>
                  <a:pt x="1640793" y="28281"/>
                </a:cubicBezTo>
                <a:cubicBezTo>
                  <a:pt x="1755025" y="2895"/>
                  <a:pt x="1761057" y="17234"/>
                  <a:pt x="1948441" y="11190"/>
                </a:cubicBezTo>
                <a:cubicBezTo>
                  <a:pt x="2003584" y="-2596"/>
                  <a:pt x="1996551" y="-4825"/>
                  <a:pt x="2076628" y="11190"/>
                </a:cubicBezTo>
                <a:cubicBezTo>
                  <a:pt x="2089120" y="13688"/>
                  <a:pt x="2098291" y="25933"/>
                  <a:pt x="2110812" y="28281"/>
                </a:cubicBezTo>
                <a:cubicBezTo>
                  <a:pt x="2144526" y="34602"/>
                  <a:pt x="2179178" y="33978"/>
                  <a:pt x="2213361" y="36827"/>
                </a:cubicBezTo>
                <a:cubicBezTo>
                  <a:pt x="2272036" y="75945"/>
                  <a:pt x="2207758" y="38981"/>
                  <a:pt x="2333002" y="62464"/>
                </a:cubicBezTo>
                <a:cubicBezTo>
                  <a:pt x="2348079" y="65291"/>
                  <a:pt x="2375731" y="79556"/>
                  <a:pt x="2375731" y="79556"/>
                </a:cubicBezTo>
              </a:path>
            </a:pathLst>
          </a:custGeom>
          <a:noFill/>
          <a:ln w="63500">
            <a:solidFill>
              <a:srgbClr val="FFFF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49641" y="4166134"/>
            <a:ext cx="4083169" cy="646331"/>
          </a:xfrm>
          <a:prstGeom prst="rect">
            <a:avLst/>
          </a:prstGeom>
          <a:solidFill>
            <a:schemeClr val="bg1"/>
          </a:solidFill>
          <a:ln>
            <a:solidFill>
              <a:schemeClr val="tx1"/>
            </a:solidFill>
          </a:ln>
        </p:spPr>
        <p:txBody>
          <a:bodyPr wrap="none" rtlCol="0">
            <a:spAutoFit/>
          </a:bodyPr>
          <a:lstStyle/>
          <a:p>
            <a:pPr algn="ctr"/>
            <a:r>
              <a:rPr lang="en-US" b="1" dirty="0" smtClean="0">
                <a:solidFill>
                  <a:srgbClr val="0000CC"/>
                </a:solidFill>
              </a:rPr>
              <a:t>Adult migrants shoreline-oriented </a:t>
            </a:r>
          </a:p>
          <a:p>
            <a:pPr algn="ctr"/>
            <a:r>
              <a:rPr lang="en-US" b="1" dirty="0">
                <a:solidFill>
                  <a:srgbClr val="0000CC"/>
                </a:solidFill>
              </a:rPr>
              <a:t>H</a:t>
            </a:r>
            <a:r>
              <a:rPr lang="en-US" b="1" dirty="0" smtClean="0">
                <a:solidFill>
                  <a:srgbClr val="0000CC"/>
                </a:solidFill>
              </a:rPr>
              <a:t>igh probability of refuge detection</a:t>
            </a:r>
            <a:endParaRPr lang="en-US" b="1" dirty="0">
              <a:solidFill>
                <a:srgbClr val="0000CC"/>
              </a:solidFill>
            </a:endParaRPr>
          </a:p>
        </p:txBody>
      </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rightnessContrast bright="27000"/>
                    </a14:imgEffect>
                  </a14:imgLayer>
                </a14:imgProps>
              </a:ext>
              <a:ext uri="{28A0092B-C50C-407E-A947-70E740481C1C}">
                <a14:useLocalDpi xmlns:a14="http://schemas.microsoft.com/office/drawing/2010/main"/>
              </a:ext>
            </a:extLst>
          </a:blip>
          <a:stretch>
            <a:fillRect/>
          </a:stretch>
        </p:blipFill>
        <p:spPr>
          <a:xfrm>
            <a:off x="4437063" y="3726948"/>
            <a:ext cx="4325898" cy="2799111"/>
          </a:xfrm>
          <a:prstGeom prst="rect">
            <a:avLst/>
          </a:prstGeom>
          <a:ln>
            <a:solidFill>
              <a:srgbClr val="000000"/>
            </a:solidFill>
          </a:ln>
        </p:spPr>
      </p:pic>
      <p:sp>
        <p:nvSpPr>
          <p:cNvPr id="16" name="TextBox 15"/>
          <p:cNvSpPr txBox="1"/>
          <p:nvPr/>
        </p:nvSpPr>
        <p:spPr>
          <a:xfrm>
            <a:off x="4467243" y="2813035"/>
            <a:ext cx="1287532" cy="369332"/>
          </a:xfrm>
          <a:prstGeom prst="rect">
            <a:avLst/>
          </a:prstGeom>
          <a:noFill/>
        </p:spPr>
        <p:txBody>
          <a:bodyPr wrap="none" rtlCol="0">
            <a:spAutoFit/>
          </a:bodyPr>
          <a:lstStyle/>
          <a:p>
            <a:r>
              <a:rPr lang="en-US" b="1" dirty="0" smtClean="0"/>
              <a:t>Cool Lake</a:t>
            </a:r>
            <a:endParaRPr lang="en-US" b="1" dirty="0"/>
          </a:p>
        </p:txBody>
      </p:sp>
      <p:sp>
        <p:nvSpPr>
          <p:cNvPr id="17" name="TextBox 16"/>
          <p:cNvSpPr txBox="1"/>
          <p:nvPr/>
        </p:nvSpPr>
        <p:spPr>
          <a:xfrm>
            <a:off x="2224889" y="3009047"/>
            <a:ext cx="2298137" cy="323165"/>
          </a:xfrm>
          <a:prstGeom prst="rect">
            <a:avLst/>
          </a:prstGeom>
          <a:noFill/>
        </p:spPr>
        <p:txBody>
          <a:bodyPr wrap="square" rtlCol="0">
            <a:spAutoFit/>
          </a:bodyPr>
          <a:lstStyle/>
          <a:p>
            <a:pPr algn="ctr"/>
            <a:r>
              <a:rPr lang="en-US" sz="1500" b="1" dirty="0" smtClean="0"/>
              <a:t>Mixed Temp Plume</a:t>
            </a:r>
            <a:endParaRPr lang="en-US" sz="1500" b="1" dirty="0"/>
          </a:p>
        </p:txBody>
      </p:sp>
      <p:sp>
        <p:nvSpPr>
          <p:cNvPr id="2" name="TextBox 1"/>
          <p:cNvSpPr txBox="1"/>
          <p:nvPr/>
        </p:nvSpPr>
        <p:spPr>
          <a:xfrm>
            <a:off x="5779518" y="3780583"/>
            <a:ext cx="2897653" cy="369332"/>
          </a:xfrm>
          <a:prstGeom prst="rect">
            <a:avLst/>
          </a:prstGeom>
          <a:noFill/>
        </p:spPr>
        <p:txBody>
          <a:bodyPr wrap="none" rtlCol="0">
            <a:spAutoFit/>
          </a:bodyPr>
          <a:lstStyle/>
          <a:p>
            <a:r>
              <a:rPr lang="en-US" dirty="0" smtClean="0"/>
              <a:t>Risks associated with refuges</a:t>
            </a:r>
            <a:endParaRPr lang="en-US" dirty="0"/>
          </a:p>
        </p:txBody>
      </p:sp>
    </p:spTree>
    <p:extLst>
      <p:ext uri="{BB962C8B-B14F-4D97-AF65-F5344CB8AC3E}">
        <p14:creationId xmlns:p14="http://schemas.microsoft.com/office/powerpoint/2010/main" val="55607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p:bldP spid="17"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0" name="Picture 9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610"/>
          <a:stretch/>
        </p:blipFill>
        <p:spPr bwMode="auto">
          <a:xfrm>
            <a:off x="4673437" y="2104757"/>
            <a:ext cx="4221103" cy="30064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a:xfrm>
            <a:off x="492384" y="482507"/>
            <a:ext cx="8402155" cy="857250"/>
          </a:xfrm>
        </p:spPr>
        <p:txBody>
          <a:bodyPr>
            <a:normAutofit fontScale="90000"/>
          </a:bodyPr>
          <a:lstStyle/>
          <a:p>
            <a:pPr algn="l"/>
            <a:r>
              <a:rPr lang="en-US" dirty="0" smtClean="0"/>
              <a:t>Migration survival decreases with temperature</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821471846"/>
              </p:ext>
            </p:extLst>
          </p:nvPr>
        </p:nvGraphicFramePr>
        <p:xfrm>
          <a:off x="509530" y="2104757"/>
          <a:ext cx="3949191" cy="3006438"/>
        </p:xfrm>
        <a:graphic>
          <a:graphicData uri="http://schemas.openxmlformats.org/presentationml/2006/ole">
            <mc:AlternateContent xmlns:mc="http://schemas.openxmlformats.org/markup-compatibility/2006">
              <mc:Choice xmlns:v="urn:schemas-microsoft-com:vml" Requires="v">
                <p:oleObj spid="_x0000_s2114" name="SPW 9.0 Graph" r:id="rId4" imgW="5638190" imgH="4292194" progId="SigmaPlotGraphicObject.11">
                  <p:embed/>
                </p:oleObj>
              </mc:Choice>
              <mc:Fallback>
                <p:oleObj name="SPW 9.0 Graph" r:id="rId4" imgW="5638190" imgH="4292194" progId="SigmaPlotGraphicObject.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530" y="2104757"/>
                        <a:ext cx="3949191" cy="3006438"/>
                      </a:xfrm>
                      <a:prstGeom prst="rect">
                        <a:avLst/>
                      </a:prstGeom>
                      <a:solidFill>
                        <a:schemeClr val="bg1"/>
                      </a:solidFill>
                      <a:ln>
                        <a:solidFill>
                          <a:schemeClr val="tx1"/>
                        </a:solidFill>
                      </a:ln>
                    </p:spPr>
                  </p:pic>
                </p:oleObj>
              </mc:Fallback>
            </mc:AlternateContent>
          </a:graphicData>
        </a:graphic>
      </p:graphicFrame>
      <p:sp>
        <p:nvSpPr>
          <p:cNvPr id="7" name="TextBox 6"/>
          <p:cNvSpPr txBox="1"/>
          <p:nvPr/>
        </p:nvSpPr>
        <p:spPr>
          <a:xfrm>
            <a:off x="583187" y="1665844"/>
            <a:ext cx="3801875" cy="369332"/>
          </a:xfrm>
          <a:prstGeom prst="rect">
            <a:avLst/>
          </a:prstGeom>
          <a:noFill/>
          <a:ln>
            <a:noFill/>
          </a:ln>
        </p:spPr>
        <p:txBody>
          <a:bodyPr wrap="none" rtlCol="0">
            <a:spAutoFit/>
          </a:bodyPr>
          <a:lstStyle/>
          <a:p>
            <a:pPr algn="ctr"/>
            <a:r>
              <a:rPr lang="en-US" dirty="0"/>
              <a:t>Sockeye salmon survival to tributaries</a:t>
            </a:r>
          </a:p>
        </p:txBody>
      </p:sp>
      <p:pic>
        <p:nvPicPr>
          <p:cNvPr id="8" name="Picture 5" descr="lrgsockeyema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0085" y="4049913"/>
            <a:ext cx="1140702" cy="440272"/>
          </a:xfrm>
          <a:prstGeom prst="rect">
            <a:avLst/>
          </a:prstGeom>
          <a:noFill/>
        </p:spPr>
      </p:pic>
      <p:pic>
        <p:nvPicPr>
          <p:cNvPr id="12" name="Picture 11" descr="lrgchinookmale.gi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5081" y="4040133"/>
            <a:ext cx="1193320" cy="450052"/>
          </a:xfrm>
          <a:prstGeom prst="rect">
            <a:avLst/>
          </a:prstGeom>
        </p:spPr>
      </p:pic>
      <p:sp>
        <p:nvSpPr>
          <p:cNvPr id="13" name="TextBox 12"/>
          <p:cNvSpPr txBox="1"/>
          <p:nvPr/>
        </p:nvSpPr>
        <p:spPr>
          <a:xfrm>
            <a:off x="4537145" y="1665844"/>
            <a:ext cx="4493685" cy="369332"/>
          </a:xfrm>
          <a:prstGeom prst="rect">
            <a:avLst/>
          </a:prstGeom>
          <a:noFill/>
          <a:ln>
            <a:noFill/>
          </a:ln>
        </p:spPr>
        <p:txBody>
          <a:bodyPr wrap="square" rtlCol="0">
            <a:spAutoFit/>
          </a:bodyPr>
          <a:lstStyle/>
          <a:p>
            <a:pPr algn="ctr"/>
            <a:r>
              <a:rPr lang="en-US" dirty="0" err="1"/>
              <a:t>Sp</a:t>
            </a:r>
            <a:r>
              <a:rPr lang="en-US" dirty="0"/>
              <a:t>-Su Chinook salmon survival past 4 dams</a:t>
            </a:r>
          </a:p>
        </p:txBody>
      </p:sp>
      <p:sp>
        <p:nvSpPr>
          <p:cNvPr id="14" name="TextBox 13"/>
          <p:cNvSpPr txBox="1"/>
          <p:nvPr/>
        </p:nvSpPr>
        <p:spPr>
          <a:xfrm>
            <a:off x="4673437" y="5250358"/>
            <a:ext cx="3124964" cy="923330"/>
          </a:xfrm>
          <a:prstGeom prst="rect">
            <a:avLst/>
          </a:prstGeom>
          <a:solidFill>
            <a:schemeClr val="accent4">
              <a:lumMod val="40000"/>
              <a:lumOff val="60000"/>
            </a:schemeClr>
          </a:solidFill>
          <a:ln>
            <a:solidFill>
              <a:schemeClr val="tx1"/>
            </a:solidFill>
          </a:ln>
        </p:spPr>
        <p:txBody>
          <a:bodyPr wrap="square" rtlCol="0">
            <a:spAutoFit/>
          </a:bodyPr>
          <a:lstStyle/>
          <a:p>
            <a:pPr algn="ctr"/>
            <a:r>
              <a:rPr lang="en-US" b="1" dirty="0"/>
              <a:t> Substantially reduced survival for some stocks exposed to warm water temperatures</a:t>
            </a:r>
          </a:p>
        </p:txBody>
      </p:sp>
      <p:sp>
        <p:nvSpPr>
          <p:cNvPr id="3" name="TextBox 2"/>
          <p:cNvSpPr txBox="1"/>
          <p:nvPr/>
        </p:nvSpPr>
        <p:spPr>
          <a:xfrm>
            <a:off x="5352763" y="6368432"/>
            <a:ext cx="3657220" cy="369332"/>
          </a:xfrm>
          <a:prstGeom prst="rect">
            <a:avLst/>
          </a:prstGeom>
          <a:noFill/>
        </p:spPr>
        <p:txBody>
          <a:bodyPr wrap="none" rtlCol="0">
            <a:spAutoFit/>
          </a:bodyPr>
          <a:lstStyle/>
          <a:p>
            <a:r>
              <a:rPr lang="en-US" dirty="0" smtClean="0"/>
              <a:t>Naughton et al. 2005 CJFAS 62:30-47</a:t>
            </a:r>
            <a:endParaRPr lang="en-US" dirty="0"/>
          </a:p>
        </p:txBody>
      </p:sp>
      <p:pic>
        <p:nvPicPr>
          <p:cNvPr id="15" name="Picture 1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48183" y="5250358"/>
            <a:ext cx="2166905" cy="983417"/>
          </a:xfrm>
          <a:prstGeom prst="rect">
            <a:avLst/>
          </a:prstGeom>
          <a:ln>
            <a:solidFill>
              <a:schemeClr val="tx1"/>
            </a:solidFill>
          </a:ln>
        </p:spPr>
      </p:pic>
    </p:spTree>
    <p:extLst>
      <p:ext uri="{BB962C8B-B14F-4D97-AF65-F5344CB8AC3E}">
        <p14:creationId xmlns:p14="http://schemas.microsoft.com/office/powerpoint/2010/main" val="133620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0"/>
                                        </p:tgtEl>
                                        <p:attrNameLst>
                                          <p:attrName>style.visibility</p:attrName>
                                        </p:attrNameLst>
                                      </p:cBhvr>
                                      <p:to>
                                        <p:strVal val="visible"/>
                                      </p:to>
                                    </p:set>
                                    <p:animEffect transition="in" filter="fade">
                                      <p:cBhvr>
                                        <p:cTn id="7" dur="500"/>
                                        <p:tgtEl>
                                          <p:spTgt spid="419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7.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1285</TotalTime>
  <Words>1008</Words>
  <Application>Microsoft Office PowerPoint</Application>
  <PresentationFormat>On-screen Show (4:3)</PresentationFormat>
  <Paragraphs>173</Paragraphs>
  <Slides>19</Slides>
  <Notes>7</Notes>
  <HiddenSlides>0</HiddenSlides>
  <MMClips>0</MMClips>
  <ScaleCrop>false</ScaleCrop>
  <HeadingPairs>
    <vt:vector size="8" baseType="variant">
      <vt:variant>
        <vt:lpstr>Fonts Used</vt:lpstr>
      </vt:variant>
      <vt:variant>
        <vt:i4>5</vt:i4>
      </vt:variant>
      <vt:variant>
        <vt:lpstr>Theme</vt:lpstr>
      </vt:variant>
      <vt:variant>
        <vt:i4>8</vt:i4>
      </vt:variant>
      <vt:variant>
        <vt:lpstr>Embedded OLE Servers</vt:lpstr>
      </vt:variant>
      <vt:variant>
        <vt:i4>2</vt:i4>
      </vt:variant>
      <vt:variant>
        <vt:lpstr>Slide Titles</vt:lpstr>
      </vt:variant>
      <vt:variant>
        <vt:i4>19</vt:i4>
      </vt:variant>
    </vt:vector>
  </HeadingPairs>
  <TitlesOfParts>
    <vt:vector size="34" baseType="lpstr">
      <vt:lpstr>Arial</vt:lpstr>
      <vt:lpstr>Calibri</vt:lpstr>
      <vt:lpstr>Calibri Light</vt:lpstr>
      <vt:lpstr>Corbel</vt:lpstr>
      <vt:lpstr>Webdings</vt:lpstr>
      <vt:lpstr>Office Theme</vt:lpstr>
      <vt:lpstr>2_Depth</vt:lpstr>
      <vt:lpstr>3_Custom Design</vt:lpstr>
      <vt:lpstr>1_Custom Design</vt:lpstr>
      <vt:lpstr>2_Custom Design</vt:lpstr>
      <vt:lpstr>1_Depth</vt:lpstr>
      <vt:lpstr>Depth</vt:lpstr>
      <vt:lpstr>Custom Design</vt:lpstr>
      <vt:lpstr>SPW 12.0 Graph</vt:lpstr>
      <vt:lpstr>SPW 9.0 Graph</vt:lpstr>
      <vt:lpstr>Climate change impacts to fishes in the Columbia River Basin</vt:lpstr>
      <vt:lpstr>Salmon and trout: cold water species</vt:lpstr>
      <vt:lpstr>Salmon life cycle</vt:lpstr>
      <vt:lpstr>PowerPoint Presentation</vt:lpstr>
      <vt:lpstr>Projected summer temperature change</vt:lpstr>
      <vt:lpstr>Typical adult salmon migration timing</vt:lpstr>
      <vt:lpstr>PowerPoint Presentation</vt:lpstr>
      <vt:lpstr>PowerPoint Presentation</vt:lpstr>
      <vt:lpstr>Migration survival decreases with temperature</vt:lpstr>
      <vt:lpstr>Catastrophic effects of high temperatures during migration</vt:lpstr>
      <vt:lpstr>Migration timing has shifted earlier</vt:lpstr>
      <vt:lpstr>PowerPoint Presentation</vt:lpstr>
      <vt:lpstr>PowerPoint Presentation</vt:lpstr>
      <vt:lpstr>PowerPoint Presentation</vt:lpstr>
      <vt:lpstr>Observed temperature changes in past 30 years</vt:lpstr>
      <vt:lpstr>Increased potential for hybridization with non-native species</vt:lpstr>
      <vt:lpstr>Other climatic changes</vt:lpstr>
      <vt:lpstr>Summary</vt:lpstr>
      <vt:lpstr>Thinking ahead: climate resiliency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dc:creator>
  <cp:lastModifiedBy>Tracy</cp:lastModifiedBy>
  <cp:revision>84</cp:revision>
  <dcterms:created xsi:type="dcterms:W3CDTF">2016-10-17T23:28:14Z</dcterms:created>
  <dcterms:modified xsi:type="dcterms:W3CDTF">2016-10-25T14:44:27Z</dcterms:modified>
</cp:coreProperties>
</file>