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61" r:id="rId5"/>
    <p:sldId id="270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58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iaMarchand" initials="A" lastIdx="1" clrIdx="0">
    <p:extLst>
      <p:ext uri="{19B8F6BF-5375-455C-9EA6-DF929625EA0E}">
        <p15:presenceInfo xmlns:p15="http://schemas.microsoft.com/office/powerpoint/2012/main" userId="AmeliaMarcha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10/25/2016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Climate Change Impacts to Human Health and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CCT Environmental Trust Department</a:t>
            </a:r>
          </a:p>
          <a:p>
            <a:r>
              <a:rPr lang="en-US" dirty="0"/>
              <a:t>Amelia Marchand, Water Regulatory Specialist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107" y="3834750"/>
            <a:ext cx="1886025" cy="1886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44667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Impact: </a:t>
            </a:r>
            <a:br>
              <a:rPr lang="en-US" dirty="0"/>
            </a:br>
            <a:r>
              <a:rPr lang="en-US" dirty="0"/>
              <a:t>Increased Forest Fires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409475" cy="4050792"/>
          </a:xfrm>
        </p:spPr>
        <p:txBody>
          <a:bodyPr/>
          <a:lstStyle/>
          <a:p>
            <a:r>
              <a:rPr lang="en-US" dirty="0"/>
              <a:t>More severe and longer-lasting allergy symptoms, asthma, bronchitis, cardiovascular disease, pneumonia hospital admissions, respiratory disorders and mortality</a:t>
            </a:r>
          </a:p>
          <a:p>
            <a:r>
              <a:rPr lang="en-US" dirty="0"/>
              <a:t>Missed school and work days</a:t>
            </a:r>
          </a:p>
          <a:p>
            <a:r>
              <a:rPr lang="en-US" dirty="0"/>
              <a:t>Mental health effects due to potential or actual loss of property and disruptions to communities</a:t>
            </a:r>
          </a:p>
          <a:p>
            <a:r>
              <a:rPr lang="en-US" dirty="0"/>
              <a:t>Lack of visibility for transportation routes and helicopter/airplane operations increases accident potential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485" y="1289304"/>
            <a:ext cx="4410075" cy="360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53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r="-2" b="309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dirty="0"/>
              <a:t>Projected Impact:</a:t>
            </a:r>
            <a:br>
              <a:rPr lang="en-US" sz="3200" dirty="0"/>
            </a:br>
            <a:r>
              <a:rPr lang="en-US" sz="3200" dirty="0"/>
              <a:t>Infectious, vector-born, and fungal diseases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r>
              <a:rPr lang="en-US" sz="1600" dirty="0"/>
              <a:t>More illness and mortality associated with infectious diseases</a:t>
            </a:r>
          </a:p>
          <a:p>
            <a:r>
              <a:rPr lang="en-US" sz="1600" dirty="0"/>
              <a:t>Transportation routes may be closed to reduce spread of infectious diseases</a:t>
            </a:r>
          </a:p>
          <a:p>
            <a:r>
              <a:rPr lang="en-US" sz="1600" dirty="0"/>
              <a:t>The emergence of new diseases and/or expansion of existing diseases is expected to exacerbate these impacts</a:t>
            </a:r>
          </a:p>
        </p:txBody>
      </p:sp>
    </p:spTree>
    <p:extLst>
      <p:ext uri="{BB962C8B-B14F-4D97-AF65-F5344CB8AC3E}">
        <p14:creationId xmlns:p14="http://schemas.microsoft.com/office/powerpoint/2010/main" val="29363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t="12703" b="1154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Projected Impacts: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WSDOT Infrastructure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regions of the state include transportation infrastructure identified by WSDOT as being moderately or highly vulnerable to climate change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vulnerability to climate change is higher in certain locations: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the mountains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Above or below steep slopes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 low-lying areas subject to flooding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Along rivers that are aggrading due to glacier melt</a:t>
            </a:r>
          </a:p>
        </p:txBody>
      </p:sp>
    </p:spTree>
    <p:extLst>
      <p:ext uri="{BB962C8B-B14F-4D97-AF65-F5344CB8AC3E}">
        <p14:creationId xmlns:p14="http://schemas.microsoft.com/office/powerpoint/2010/main" val="31289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39590"/>
            <a:ext cx="10058400" cy="443261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Weinhold</a:t>
            </a:r>
            <a:r>
              <a:rPr lang="en-US" dirty="0"/>
              <a:t>, Bob.  </a:t>
            </a:r>
            <a:r>
              <a:rPr lang="en-US" u="sng" dirty="0"/>
              <a:t>Climate Change and Health: A Native American Perspective</a:t>
            </a:r>
            <a:r>
              <a:rPr lang="en-US" dirty="0"/>
              <a:t>. February 2010.  Volume 118, Number 2. Environmental Health Perspectives, Health Disparities. </a:t>
            </a:r>
          </a:p>
          <a:p>
            <a:r>
              <a:rPr lang="en-US" dirty="0"/>
              <a:t>Levinson, Daniel R.  </a:t>
            </a:r>
            <a:r>
              <a:rPr lang="en-US" u="sng" dirty="0"/>
              <a:t>Indian Health Service Hospitals: Longstanding Challenges Warrant Focused Attention to Support Quality Care</a:t>
            </a:r>
            <a:r>
              <a:rPr lang="en-US" dirty="0"/>
              <a:t>.  October 2016. OEI-06-14-00011.  Office of the Inspector General.  U.S. Department of Health and Human Services.</a:t>
            </a:r>
          </a:p>
          <a:p>
            <a:r>
              <a:rPr lang="en-US" dirty="0" err="1"/>
              <a:t>Melillo</a:t>
            </a:r>
            <a:r>
              <a:rPr lang="en-US" dirty="0"/>
              <a:t>, Jerry M., </a:t>
            </a:r>
            <a:r>
              <a:rPr lang="en-US" dirty="0" err="1"/>
              <a:t>Terese</a:t>
            </a:r>
            <a:r>
              <a:rPr lang="en-US" dirty="0"/>
              <a:t> Richmond, and Gary W. </a:t>
            </a:r>
            <a:r>
              <a:rPr lang="en-US" dirty="0" err="1"/>
              <a:t>Yohe</a:t>
            </a:r>
            <a:r>
              <a:rPr lang="en-US" dirty="0"/>
              <a:t>, Eds.  </a:t>
            </a:r>
            <a:r>
              <a:rPr lang="en-US" u="sng" dirty="0"/>
              <a:t>Climate Change Impacts in the United States: The Third National Climate Assessment</a:t>
            </a:r>
            <a:r>
              <a:rPr lang="en-US" dirty="0"/>
              <a:t>.  2014. Doi:10.7930/J0Z31WJ2.  U.S. Global Change Research Program.  </a:t>
            </a:r>
          </a:p>
          <a:p>
            <a:r>
              <a:rPr lang="en-US" dirty="0"/>
              <a:t>Center for Disease Control.  </a:t>
            </a:r>
            <a:r>
              <a:rPr lang="en-US" u="sng" dirty="0"/>
              <a:t>American Indian and Alaska Native Heart Disease and Stroke Fact Sheet</a:t>
            </a:r>
            <a:r>
              <a:rPr lang="en-US" dirty="0"/>
              <a:t>.  2014.  With the U.S. Department of Health and Human Services.</a:t>
            </a:r>
          </a:p>
          <a:p>
            <a:r>
              <a:rPr lang="en-US" dirty="0"/>
              <a:t>U.S. Environmental Protection Agency.  </a:t>
            </a:r>
            <a:r>
              <a:rPr lang="en-US" u="sng" dirty="0"/>
              <a:t>Draft FY 2014-2018 EPA Strategic Plan</a:t>
            </a:r>
            <a:r>
              <a:rPr lang="en-US" dirty="0"/>
              <a:t>.  19 November 2013.  Public Review Draft.</a:t>
            </a:r>
          </a:p>
        </p:txBody>
      </p:sp>
    </p:spTree>
    <p:extLst>
      <p:ext uri="{BB962C8B-B14F-4D97-AF65-F5344CB8AC3E}">
        <p14:creationId xmlns:p14="http://schemas.microsoft.com/office/powerpoint/2010/main" val="3735794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Sources,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Snover</a:t>
            </a:r>
            <a:r>
              <a:rPr lang="en-US" dirty="0"/>
              <a:t>, A.K., G.S. </a:t>
            </a:r>
            <a:r>
              <a:rPr lang="en-US" dirty="0" err="1"/>
              <a:t>Mauger</a:t>
            </a:r>
            <a:r>
              <a:rPr lang="en-US" dirty="0"/>
              <a:t>, L.C. Whitely Binder, M. </a:t>
            </a:r>
            <a:r>
              <a:rPr lang="en-US" dirty="0" err="1"/>
              <a:t>Krosby</a:t>
            </a:r>
            <a:r>
              <a:rPr lang="en-US" dirty="0"/>
              <a:t>, and I. </a:t>
            </a:r>
            <a:r>
              <a:rPr lang="en-US" dirty="0" err="1"/>
              <a:t>Tohver</a:t>
            </a:r>
            <a:r>
              <a:rPr lang="en-US" dirty="0"/>
              <a:t>.  </a:t>
            </a:r>
            <a:r>
              <a:rPr lang="en-US" u="sng" dirty="0"/>
              <a:t>Climate Change Impacts and Adaptation in Washington State: Technical Summaries for Decision Makers</a:t>
            </a:r>
            <a:r>
              <a:rPr lang="en-US" dirty="0"/>
              <a:t>.  2013.  State of Knowledge Report prepared for the Washington State Department of Ecology.  Climate Impacts Group, University of Washington.</a:t>
            </a:r>
          </a:p>
          <a:p>
            <a:r>
              <a:rPr lang="en-US" dirty="0"/>
              <a:t>Gerrard, Michael and Katrina Fischer </a:t>
            </a:r>
            <a:r>
              <a:rPr lang="en-US" dirty="0" err="1"/>
              <a:t>Kuh</a:t>
            </a:r>
            <a:r>
              <a:rPr lang="en-US" dirty="0"/>
              <a:t> (</a:t>
            </a:r>
            <a:r>
              <a:rPr lang="en-US" dirty="0" err="1"/>
              <a:t>Eds</a:t>
            </a:r>
            <a:r>
              <a:rPr lang="en-US" dirty="0"/>
              <a:t>).  </a:t>
            </a:r>
            <a:r>
              <a:rPr lang="en-US" u="sng" dirty="0"/>
              <a:t>The Law of Adaptation to Climate Change: U.S. and Intentional Aspects</a:t>
            </a:r>
            <a:r>
              <a:rPr lang="en-US" dirty="0"/>
              <a:t>.  2012.  American Bar Association.</a:t>
            </a:r>
          </a:p>
          <a:p>
            <a:r>
              <a:rPr lang="en-US" dirty="0" err="1"/>
              <a:t>Bovarnick</a:t>
            </a:r>
            <a:r>
              <a:rPr lang="en-US" dirty="0"/>
              <a:t>, Ben, Shia </a:t>
            </a:r>
            <a:r>
              <a:rPr lang="en-US" dirty="0" err="1"/>
              <a:t>Polefka</a:t>
            </a:r>
            <a:r>
              <a:rPr lang="en-US" dirty="0"/>
              <a:t>, and </a:t>
            </a:r>
            <a:r>
              <a:rPr lang="en-US" dirty="0" err="1"/>
              <a:t>Arpita</a:t>
            </a:r>
            <a:r>
              <a:rPr lang="en-US" dirty="0"/>
              <a:t> Bhattacharyya.  </a:t>
            </a:r>
            <a:r>
              <a:rPr lang="en-US" u="sng" dirty="0"/>
              <a:t>Rising Waters, Rising Threat: How Climate Change Endangers America’s Neglected Wastewater Infrastructure</a:t>
            </a:r>
            <a:r>
              <a:rPr lang="en-US" dirty="0"/>
              <a:t>.  October 2014.  Center for American Progress.</a:t>
            </a:r>
          </a:p>
          <a:p>
            <a:r>
              <a:rPr lang="en-US" dirty="0"/>
              <a:t>World Health Organization.  </a:t>
            </a:r>
            <a:r>
              <a:rPr lang="en-US" u="sng" dirty="0"/>
              <a:t>Climate and Health Factsheet</a:t>
            </a:r>
            <a:r>
              <a:rPr lang="en-US" dirty="0"/>
              <a:t>.  2014</a:t>
            </a:r>
          </a:p>
        </p:txBody>
      </p:sp>
    </p:spTree>
    <p:extLst>
      <p:ext uri="{BB962C8B-B14F-4D97-AF65-F5344CB8AC3E}">
        <p14:creationId xmlns:p14="http://schemas.microsoft.com/office/powerpoint/2010/main" val="1768498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Naqs </a:t>
            </a:r>
            <a:r>
              <a:rPr lang="en-US" dirty="0" err="1"/>
              <a:t>spu’us</a:t>
            </a:r>
            <a:r>
              <a:rPr lang="en-US" dirty="0"/>
              <a:t> </a:t>
            </a:r>
            <a:r>
              <a:rPr lang="en-US" dirty="0" err="1"/>
              <a:t>kwa</a:t>
            </a:r>
            <a:r>
              <a:rPr lang="en-US" dirty="0"/>
              <a:t> la ck’ram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963" y="5593513"/>
            <a:ext cx="6523285" cy="8291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83617" y="4981306"/>
            <a:ext cx="6144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Amelia AM Marchand, MELP</a:t>
            </a:r>
          </a:p>
        </p:txBody>
      </p:sp>
      <p:sp>
        <p:nvSpPr>
          <p:cNvPr id="3" name="Rectangle 2"/>
          <p:cNvSpPr/>
          <p:nvPr/>
        </p:nvSpPr>
        <p:spPr>
          <a:xfrm>
            <a:off x="1634080" y="4057976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limlmt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5690" y="2405417"/>
            <a:ext cx="526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Qweci’yewyew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6975" y="3231697"/>
            <a:ext cx="3094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lamlamt</a:t>
            </a:r>
          </a:p>
        </p:txBody>
      </p:sp>
    </p:spTree>
    <p:extLst>
      <p:ext uri="{BB962C8B-B14F-4D97-AF65-F5344CB8AC3E}">
        <p14:creationId xmlns:p14="http://schemas.microsoft.com/office/powerpoint/2010/main" val="155337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are…Health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848" y="2193612"/>
            <a:ext cx="296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1%...4%</a:t>
            </a:r>
          </a:p>
        </p:txBody>
      </p:sp>
      <p:sp>
        <p:nvSpPr>
          <p:cNvPr id="5" name="Rectangle 4"/>
          <p:cNvSpPr/>
          <p:nvPr/>
        </p:nvSpPr>
        <p:spPr>
          <a:xfrm>
            <a:off x="6181660" y="2410278"/>
            <a:ext cx="5484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Twenty-six percent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3295" y="4563491"/>
            <a:ext cx="20601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26%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961" y="2957009"/>
            <a:ext cx="187583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3385" y="3116941"/>
            <a:ext cx="57701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147,000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6818" y="4983705"/>
            <a:ext cx="363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23%...18%</a:t>
            </a:r>
          </a:p>
        </p:txBody>
      </p:sp>
    </p:spTree>
    <p:extLst>
      <p:ext uri="{BB962C8B-B14F-4D97-AF65-F5344CB8AC3E}">
        <p14:creationId xmlns:p14="http://schemas.microsoft.com/office/powerpoint/2010/main" val="133561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are…infrastructure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7231" y="1749898"/>
            <a:ext cx="30520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10%</a:t>
            </a:r>
          </a:p>
        </p:txBody>
      </p:sp>
      <p:sp>
        <p:nvSpPr>
          <p:cNvPr id="5" name="Rectangle 4"/>
          <p:cNvSpPr/>
          <p:nvPr/>
        </p:nvSpPr>
        <p:spPr>
          <a:xfrm>
            <a:off x="8507193" y="4479921"/>
            <a:ext cx="264367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10x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7535" y="3304655"/>
            <a:ext cx="1298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1/5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1251" y="1883662"/>
            <a:ext cx="5804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12%...0.6%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097" y="4213555"/>
            <a:ext cx="377699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50%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5257" y="3766320"/>
            <a:ext cx="420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Ten percent</a:t>
            </a:r>
          </a:p>
        </p:txBody>
      </p:sp>
    </p:spTree>
    <p:extLst>
      <p:ext uri="{BB962C8B-B14F-4D97-AF65-F5344CB8AC3E}">
        <p14:creationId xmlns:p14="http://schemas.microsoft.com/office/powerpoint/2010/main" val="23157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are…Socially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9848" y="2274160"/>
            <a:ext cx="478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28.4%...15.3%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3917" y="5120600"/>
            <a:ext cx="6810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Seventy-six percent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7913839" y="2093976"/>
            <a:ext cx="318067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14%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4093" y="3381607"/>
            <a:ext cx="46987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177,000</a:t>
            </a:r>
          </a:p>
        </p:txBody>
      </p:sp>
    </p:spTree>
    <p:extLst>
      <p:ext uri="{BB962C8B-B14F-4D97-AF65-F5344CB8AC3E}">
        <p14:creationId xmlns:p14="http://schemas.microsoft.com/office/powerpoint/2010/main" val="39187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99" y="790332"/>
            <a:ext cx="6882269" cy="5287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6350" y="484631"/>
            <a:ext cx="3544035" cy="448595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/>
              <a:t>What do these figures mean?</a:t>
            </a:r>
          </a:p>
        </p:txBody>
      </p:sp>
    </p:spTree>
    <p:extLst>
      <p:ext uri="{BB962C8B-B14F-4D97-AF65-F5344CB8AC3E}">
        <p14:creationId xmlns:p14="http://schemas.microsoft.com/office/powerpoint/2010/main" val="391754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-2" b="71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grpSp>
        <p:nvGrpSpPr>
          <p:cNvPr id="13" name="Group 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What do these figures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600"/>
              <a:t>Vulnerable groups have a greater incidence of chronic medical conditions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AI/AN death rates from diabetes mellitus are 177% higher than general population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Heart disease death rates for AI/AN is 20% greater than general population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Stroke death rates for AI/AN is 14% greater than general population</a:t>
            </a:r>
          </a:p>
          <a:p>
            <a:pPr>
              <a:lnSpc>
                <a:spcPct val="80000"/>
              </a:lnSpc>
            </a:pPr>
            <a:r>
              <a:rPr lang="en-US" sz="1600"/>
              <a:t>Risk-prone areas: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Isolated rural areas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Flood-prone areas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Areas with older or poorly maintained infrastructure</a:t>
            </a:r>
          </a:p>
          <a:p>
            <a:pPr>
              <a:lnSpc>
                <a:spcPct val="8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2249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Impact: </a:t>
            </a:r>
            <a:br>
              <a:rPr lang="en-US" dirty="0"/>
            </a:br>
            <a:r>
              <a:rPr lang="en-US" dirty="0"/>
              <a:t>More Extreme Heat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Worsening of existing problems with respiratory illness, cardiovascular disease, and kidney failure;</a:t>
            </a:r>
          </a:p>
          <a:p>
            <a:r>
              <a:rPr lang="en-US" dirty="0"/>
              <a:t>More heat exhaustion, heart attacks, strokes and drownings;</a:t>
            </a:r>
          </a:p>
          <a:p>
            <a:r>
              <a:rPr lang="en-US" dirty="0"/>
              <a:t>More heat-related deaths</a:t>
            </a:r>
          </a:p>
          <a:p>
            <a:r>
              <a:rPr lang="en-US" dirty="0"/>
              <a:t>Road material degradation</a:t>
            </a:r>
          </a:p>
          <a:p>
            <a:r>
              <a:rPr lang="en-US" dirty="0"/>
              <a:t>Railways expand and begin to buckle, </a:t>
            </a:r>
          </a:p>
          <a:p>
            <a:pPr marL="0" indent="0">
              <a:buNone/>
            </a:pPr>
            <a:r>
              <a:rPr lang="en-US" dirty="0"/>
              <a:t>   leading to derailment</a:t>
            </a:r>
          </a:p>
          <a:p>
            <a:r>
              <a:rPr lang="en-US" dirty="0"/>
              <a:t>Heat can also cause more outage accidents when</a:t>
            </a:r>
          </a:p>
          <a:p>
            <a:pPr marL="0" indent="0">
              <a:buNone/>
            </a:pPr>
            <a:r>
              <a:rPr lang="en-US" dirty="0"/>
              <a:t>   overhead electrical lines sag</a:t>
            </a:r>
          </a:p>
          <a:p>
            <a:r>
              <a:rPr lang="en-US" dirty="0"/>
              <a:t>Increased heat will necessitate more upkeep in </a:t>
            </a:r>
          </a:p>
          <a:p>
            <a:pPr marL="0" indent="0">
              <a:buNone/>
            </a:pPr>
            <a:r>
              <a:rPr lang="en-US" dirty="0"/>
              <a:t>   airports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4342"/>
          <a:stretch/>
        </p:blipFill>
        <p:spPr>
          <a:xfrm>
            <a:off x="7049729" y="3673438"/>
            <a:ext cx="4277031" cy="268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375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0" b="893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Projected impact: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Increased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Injuries and death</a:t>
            </a:r>
          </a:p>
          <a:p>
            <a:r>
              <a:rPr lang="en-US" dirty="0">
                <a:solidFill>
                  <a:schemeClr val="bg1"/>
                </a:solidFill>
              </a:rPr>
              <a:t>Exposure to hazardous and toxic substances released and spread by flooding</a:t>
            </a:r>
          </a:p>
          <a:p>
            <a:r>
              <a:rPr lang="en-US" dirty="0">
                <a:solidFill>
                  <a:schemeClr val="bg1"/>
                </a:solidFill>
              </a:rPr>
              <a:t>Respiratory illness from mold and microbial growth in flood-impacted structures</a:t>
            </a:r>
          </a:p>
          <a:p>
            <a:r>
              <a:rPr lang="en-US" dirty="0">
                <a:solidFill>
                  <a:schemeClr val="bg1"/>
                </a:solidFill>
              </a:rPr>
              <a:t>Contamination of, or disruption of, public water supplies or private wells by waterborne and vector-borne diseases </a:t>
            </a:r>
          </a:p>
          <a:p>
            <a:r>
              <a:rPr lang="en-US" dirty="0">
                <a:solidFill>
                  <a:schemeClr val="bg1"/>
                </a:solidFill>
              </a:rPr>
              <a:t>Substandard or deteriorating water infrastructure (sewerage, drainage, storm water and drinking water systems) also contribute to increased risk of exposure to waterborne pathogens</a:t>
            </a:r>
          </a:p>
          <a:p>
            <a:r>
              <a:rPr lang="en-US" dirty="0">
                <a:solidFill>
                  <a:schemeClr val="bg1"/>
                </a:solidFill>
              </a:rPr>
              <a:t>Mental health impacts associated with damage to homes, communities, places of employment</a:t>
            </a:r>
          </a:p>
          <a:p>
            <a:r>
              <a:rPr lang="en-US" dirty="0">
                <a:solidFill>
                  <a:schemeClr val="bg1"/>
                </a:solidFill>
              </a:rPr>
              <a:t>More sediment and flood debris could affect bridges and ferry facilities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1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1" y="2324608"/>
            <a:ext cx="5714099" cy="2996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Projected Impact: </a:t>
            </a:r>
            <a:br>
              <a:rPr lang="en-US" dirty="0"/>
            </a:br>
            <a:r>
              <a:rPr lang="en-US" dirty="0"/>
              <a:t>Increased Drought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080" y="2121408"/>
            <a:ext cx="4773168" cy="4050792"/>
          </a:xfrm>
        </p:spPr>
        <p:txBody>
          <a:bodyPr>
            <a:normAutofit/>
          </a:bodyPr>
          <a:lstStyle/>
          <a:p>
            <a:r>
              <a:rPr lang="en-US" dirty="0"/>
              <a:t>Respiratory illness associated with increased forest fires</a:t>
            </a:r>
          </a:p>
          <a:p>
            <a:r>
              <a:rPr lang="en-US" dirty="0"/>
              <a:t>Reduced water supplies, including impacts to groundwater supplies used by private wells</a:t>
            </a:r>
          </a:p>
          <a:p>
            <a:r>
              <a:rPr lang="en-US" dirty="0"/>
              <a:t>Mental health effects</a:t>
            </a:r>
          </a:p>
          <a:p>
            <a:r>
              <a:rPr lang="en-US" dirty="0"/>
              <a:t>Lack of vegetation coupled with wind events reduces air quality and visibility</a:t>
            </a:r>
          </a:p>
          <a:p>
            <a:r>
              <a:rPr lang="en-US" dirty="0"/>
              <a:t>Reduction of food security and further alteration of traditional indigenous diets</a:t>
            </a:r>
          </a:p>
        </p:txBody>
      </p:sp>
    </p:spTree>
    <p:extLst>
      <p:ext uri="{BB962C8B-B14F-4D97-AF65-F5344CB8AC3E}">
        <p14:creationId xmlns:p14="http://schemas.microsoft.com/office/powerpoint/2010/main" val="278814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423</TotalTime>
  <Words>816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Rockwell</vt:lpstr>
      <vt:lpstr>Rockwell Condensed</vt:lpstr>
      <vt:lpstr>Rockwell Extra Bold</vt:lpstr>
      <vt:lpstr>Wingdings</vt:lpstr>
      <vt:lpstr>Wood Type</vt:lpstr>
      <vt:lpstr>Climate Change Impacts to Human Health and Infrastructure</vt:lpstr>
      <vt:lpstr>where we are…Health</vt:lpstr>
      <vt:lpstr>Where we are…infrastructure</vt:lpstr>
      <vt:lpstr>Where we are…Socially</vt:lpstr>
      <vt:lpstr>What do these figures mean?</vt:lpstr>
      <vt:lpstr>What do these figures mean?</vt:lpstr>
      <vt:lpstr>Projected Impact:  More Extreme Heat Events</vt:lpstr>
      <vt:lpstr>Projected impact:  Increased Flooding</vt:lpstr>
      <vt:lpstr>Projected Impact:  Increased Drought</vt:lpstr>
      <vt:lpstr>Projected Impact:  Increased Forest Fires </vt:lpstr>
      <vt:lpstr>Projected Impact: Infectious, vector-born, and fungal diseases</vt:lpstr>
      <vt:lpstr>Projected Impacts:  WSDOT Infrastructure</vt:lpstr>
      <vt:lpstr>Sources</vt:lpstr>
      <vt:lpstr>Sources, continued</vt:lpstr>
      <vt:lpstr>Naqs spu’us kwa la ck’ram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Impacts to Human Health and Infrastructure</dc:title>
  <dc:creator>AmeliaMarchand</dc:creator>
  <cp:lastModifiedBy>AmeliaMarchand</cp:lastModifiedBy>
  <cp:revision>43</cp:revision>
  <dcterms:created xsi:type="dcterms:W3CDTF">2016-10-25T03:11:10Z</dcterms:created>
  <dcterms:modified xsi:type="dcterms:W3CDTF">2016-10-25T17:49:19Z</dcterms:modified>
</cp:coreProperties>
</file>