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58" r:id="rId1"/>
  </p:sldMasterIdLst>
  <p:sldIdLst>
    <p:sldId id="256" r:id="rId2"/>
    <p:sldId id="257" r:id="rId3"/>
    <p:sldId id="307" r:id="rId4"/>
    <p:sldId id="308" r:id="rId5"/>
    <p:sldId id="296" r:id="rId6"/>
    <p:sldId id="297" r:id="rId7"/>
    <p:sldId id="315" r:id="rId8"/>
    <p:sldId id="299" r:id="rId9"/>
    <p:sldId id="277" r:id="rId10"/>
    <p:sldId id="309" r:id="rId11"/>
    <p:sldId id="289" r:id="rId12"/>
    <p:sldId id="286" r:id="rId13"/>
    <p:sldId id="312" r:id="rId14"/>
    <p:sldId id="313" r:id="rId15"/>
    <p:sldId id="310" r:id="rId16"/>
    <p:sldId id="311" r:id="rId17"/>
    <p:sldId id="314" r:id="rId18"/>
    <p:sldId id="316" r:id="rId19"/>
    <p:sldId id="317" r:id="rId20"/>
    <p:sldId id="318" r:id="rId21"/>
    <p:sldId id="292"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9" d="100"/>
          <a:sy n="69" d="100"/>
        </p:scale>
        <p:origin x="-197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70EE180-2623-F741-BED7-04FC2F12321A}" type="datetimeFigureOut">
              <a:rPr lang="en-US" smtClean="0"/>
              <a:t>10/26/16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0EE180-2623-F741-BED7-04FC2F12321A}" type="datetimeFigureOut">
              <a:rPr lang="en-US" smtClean="0"/>
              <a:t>10/26/16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81824-C5DA-5C49-B2A9-F4227BE152B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0EE180-2623-F741-BED7-04FC2F12321A}" type="datetimeFigureOut">
              <a:rPr lang="en-US" smtClean="0"/>
              <a:t>10/26/16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81824-C5DA-5C49-B2A9-F4227BE152B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0EE180-2623-F741-BED7-04FC2F12321A}" type="datetimeFigureOut">
              <a:rPr lang="en-US" smtClean="0"/>
              <a:t>10/26/16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81824-C5DA-5C49-B2A9-F4227BE152B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0EE180-2623-F741-BED7-04FC2F12321A}" type="datetimeFigureOut">
              <a:rPr lang="en-US" smtClean="0"/>
              <a:t>10/26/16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70EE180-2623-F741-BED7-04FC2F12321A}" type="datetimeFigureOut">
              <a:rPr lang="en-US" smtClean="0"/>
              <a:t>10/26/16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A81824-C5DA-5C49-B2A9-F4227BE152B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0EE180-2623-F741-BED7-04FC2F12321A}" type="datetimeFigureOut">
              <a:rPr lang="en-US" smtClean="0"/>
              <a:t>10/26/16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A81824-C5DA-5C49-B2A9-F4227BE152B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0EE180-2623-F741-BED7-04FC2F12321A}" type="datetimeFigureOut">
              <a:rPr lang="en-US" smtClean="0"/>
              <a:t>10/26/16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A81824-C5DA-5C49-B2A9-F4227BE152B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0EE180-2623-F741-BED7-04FC2F12321A}" type="datetimeFigureOut">
              <a:rPr lang="en-US" smtClean="0"/>
              <a:t>10/26/16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A81824-C5DA-5C49-B2A9-F4227BE152B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0EE180-2623-F741-BED7-04FC2F12321A}" type="datetimeFigureOut">
              <a:rPr lang="en-US" smtClean="0"/>
              <a:t>10/26/16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270EE180-2623-F741-BED7-04FC2F12321A}" type="datetimeFigureOut">
              <a:rPr lang="en-US" smtClean="0"/>
              <a:t>10/26/16</a:t>
            </a:fld>
            <a:endParaRPr lang="en-US"/>
          </a:p>
        </p:txBody>
      </p:sp>
      <p:sp>
        <p:nvSpPr>
          <p:cNvPr id="9" name="Slide Number Placeholder 8"/>
          <p:cNvSpPr>
            <a:spLocks noGrp="1"/>
          </p:cNvSpPr>
          <p:nvPr>
            <p:ph type="sldNum" sz="quarter" idx="11"/>
          </p:nvPr>
        </p:nvSpPr>
        <p:spPr/>
        <p:txBody>
          <a:bodyPr/>
          <a:lstStyle/>
          <a:p>
            <a:fld id="{97A81824-C5DA-5C49-B2A9-F4227BE152BC}"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97A81824-C5DA-5C49-B2A9-F4227BE152BC}"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270EE180-2623-F741-BED7-04FC2F12321A}" type="datetimeFigureOut">
              <a:rPr lang="en-US" smtClean="0"/>
              <a:t>10/26/16</a:t>
            </a:fld>
            <a:endParaRPr lang="en-US"/>
          </a:p>
        </p:txBody>
      </p:sp>
    </p:spTree>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4619" y="-692775"/>
            <a:ext cx="7878824" cy="2136058"/>
          </a:xfrm>
        </p:spPr>
        <p:txBody>
          <a:bodyPr>
            <a:noAutofit/>
          </a:bodyPr>
          <a:lstStyle/>
          <a:p>
            <a:pPr algn="ctr"/>
            <a:r>
              <a:rPr lang="en-US" sz="3600" dirty="0" smtClean="0"/>
              <a:t>Atmospheric Trust Litigation</a:t>
            </a:r>
            <a:br>
              <a:rPr lang="en-US" sz="3600" dirty="0" smtClean="0"/>
            </a:br>
            <a:r>
              <a:rPr lang="en-US" sz="2000" dirty="0" smtClean="0"/>
              <a:t>Andrea K. Rodgers</a:t>
            </a:r>
            <a:br>
              <a:rPr lang="en-US" sz="2000" dirty="0" smtClean="0"/>
            </a:br>
            <a:r>
              <a:rPr lang="en-US" sz="2000" dirty="0" smtClean="0"/>
              <a:t>Attorney</a:t>
            </a:r>
            <a:endParaRPr lang="en-US" sz="3600" dirty="0"/>
          </a:p>
        </p:txBody>
      </p:sp>
      <p:pic>
        <p:nvPicPr>
          <p:cNvPr id="4" name="Picture 3" descr="WELC-60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1167" y="5785410"/>
            <a:ext cx="3262585" cy="870023"/>
          </a:xfrm>
          <a:prstGeom prst="rect">
            <a:avLst/>
          </a:prstGeom>
        </p:spPr>
      </p:pic>
      <p:pic>
        <p:nvPicPr>
          <p:cNvPr id="5" name="Picture 4" descr="Climate Kids Andrea April 2016_Meg Ward.Our Childrens Trus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261" y="1671325"/>
            <a:ext cx="6657178" cy="3967101"/>
          </a:xfrm>
          <a:prstGeom prst="rect">
            <a:avLst/>
          </a:prstGeom>
        </p:spPr>
      </p:pic>
    </p:spTree>
    <p:extLst>
      <p:ext uri="{BB962C8B-B14F-4D97-AF65-F5344CB8AC3E}">
        <p14:creationId xmlns:p14="http://schemas.microsoft.com/office/powerpoint/2010/main" val="2820700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King Count Superior Court</a:t>
            </a:r>
            <a:endParaRPr lang="en-US" sz="3200" dirty="0"/>
          </a:p>
        </p:txBody>
      </p:sp>
      <p:sp>
        <p:nvSpPr>
          <p:cNvPr id="3" name="Content Placeholder 2"/>
          <p:cNvSpPr>
            <a:spLocks noGrp="1"/>
          </p:cNvSpPr>
          <p:nvPr>
            <p:ph idx="1"/>
          </p:nvPr>
        </p:nvSpPr>
        <p:spPr/>
        <p:txBody>
          <a:bodyPr/>
          <a:lstStyle/>
          <a:p>
            <a:r>
              <a:rPr lang="en-US" dirty="0" smtClean="0"/>
              <a:t>Round 1: Youth prevail and judge remands petition back to Ecology for reconsideration in light of most current climate science.</a:t>
            </a:r>
          </a:p>
          <a:p>
            <a:r>
              <a:rPr lang="en-US" dirty="0" smtClean="0"/>
              <a:t>Round 2: Youth meet with Governor Inslee and ask that he direct Ecology to promulgate a rule regulating carbon dioxide emissions, which he does, but does not base rule on science.</a:t>
            </a:r>
          </a:p>
          <a:p>
            <a:r>
              <a:rPr lang="en-US" dirty="0" smtClean="0"/>
              <a:t>Round 3: Judge Hill’s decision (November 19, 2015)</a:t>
            </a:r>
          </a:p>
          <a:p>
            <a:pPr lvl="1"/>
            <a:r>
              <a:rPr lang="en-US" dirty="0" smtClean="0"/>
              <a:t>Agrees with youth’s legal arguments, but affirms Ecology’s decision denying petition in light of Ecology starting the rulemaking process as directed by Governor Inslee.</a:t>
            </a:r>
          </a:p>
        </p:txBody>
      </p:sp>
    </p:spTree>
    <p:extLst>
      <p:ext uri="{BB962C8B-B14F-4D97-AF65-F5344CB8AC3E}">
        <p14:creationId xmlns:p14="http://schemas.microsoft.com/office/powerpoint/2010/main" val="1313404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The Kids Have Legal Rights!</a:t>
            </a:r>
            <a:endParaRPr lang="en-US" dirty="0"/>
          </a:p>
        </p:txBody>
      </p:sp>
      <p:sp>
        <p:nvSpPr>
          <p:cNvPr id="3" name="Content Placeholder 2"/>
          <p:cNvSpPr>
            <a:spLocks noGrp="1"/>
          </p:cNvSpPr>
          <p:nvPr>
            <p:ph idx="1"/>
          </p:nvPr>
        </p:nvSpPr>
        <p:spPr/>
        <p:txBody>
          <a:bodyPr>
            <a:normAutofit/>
          </a:bodyPr>
          <a:lstStyle/>
          <a:p>
            <a:r>
              <a:rPr lang="en-US" sz="2400" dirty="0" smtClean="0"/>
              <a:t>“Although, a statutory duty cannot be created from the words of the enabling statue [right to a healthful and pleasant environment], </a:t>
            </a:r>
            <a:r>
              <a:rPr lang="en-US" sz="2400" b="1" u="sng" dirty="0" smtClean="0"/>
              <a:t>this language does evidence the legislature’s view as to rights retained under Article I, Section 30.”</a:t>
            </a:r>
          </a:p>
          <a:p>
            <a:r>
              <a:rPr lang="en-US" sz="2400" dirty="0" smtClean="0"/>
              <a:t>“If ever there were a time to recognize through action this right to preservation of a healthful and pleasant atmosphere, the time is now.”</a:t>
            </a:r>
          </a:p>
          <a:p>
            <a:r>
              <a:rPr lang="en-US" sz="2400" dirty="0"/>
              <a:t>“[the youths’] very survival depends upon the will of their elders to act now, decisively and unequivocally, to stem the tide of global </a:t>
            </a:r>
            <a:r>
              <a:rPr lang="en-US" sz="2400" dirty="0" smtClean="0"/>
              <a:t>warming . . . before </a:t>
            </a:r>
            <a:r>
              <a:rPr lang="en-US" sz="2400" dirty="0"/>
              <a:t>doing so becomes first too costly and then too late.”</a:t>
            </a:r>
          </a:p>
        </p:txBody>
      </p:sp>
      <p:pic>
        <p:nvPicPr>
          <p:cNvPr id="4" name="Picture 3" descr="WELC-60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1460" y="6118822"/>
            <a:ext cx="2012292" cy="536611"/>
          </a:xfrm>
          <a:prstGeom prst="rect">
            <a:avLst/>
          </a:prstGeom>
        </p:spPr>
      </p:pic>
    </p:spTree>
    <p:extLst>
      <p:ext uri="{BB962C8B-B14F-4D97-AF65-F5344CB8AC3E}">
        <p14:creationId xmlns:p14="http://schemas.microsoft.com/office/powerpoint/2010/main" val="262346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dirty="0" smtClean="0"/>
              <a:t>The State Has Broad Authority To Act To Protect The Rights of Youth</a:t>
            </a:r>
            <a:endParaRPr lang="en-US" sz="3600" dirty="0"/>
          </a:p>
        </p:txBody>
      </p:sp>
      <p:sp>
        <p:nvSpPr>
          <p:cNvPr id="3" name="Content Placeholder 2"/>
          <p:cNvSpPr>
            <a:spLocks noGrp="1"/>
          </p:cNvSpPr>
          <p:nvPr>
            <p:ph idx="1"/>
          </p:nvPr>
        </p:nvSpPr>
        <p:spPr/>
        <p:txBody>
          <a:bodyPr>
            <a:noAutofit/>
          </a:bodyPr>
          <a:lstStyle/>
          <a:p>
            <a:r>
              <a:rPr lang="en-US" sz="2800" dirty="0" smtClean="0"/>
              <a:t>“[T]he State has a </a:t>
            </a:r>
            <a:r>
              <a:rPr lang="en-US" sz="2800" i="1" dirty="0" smtClean="0"/>
              <a:t>constitutional obligation </a:t>
            </a:r>
            <a:r>
              <a:rPr lang="en-US" sz="2800" dirty="0" smtClean="0"/>
              <a:t>to protect the public’s interest in natural resources held in trust for the common benefit of the people of the State.”</a:t>
            </a:r>
          </a:p>
          <a:p>
            <a:r>
              <a:rPr lang="en-US" sz="2800" dirty="0" smtClean="0"/>
              <a:t>“The navigable waters and the atmosphere are intertwined and to argue a separation of the two, or to argue that GHG emissions do not affect navigable waters is nonsensical.”</a:t>
            </a:r>
          </a:p>
          <a:p>
            <a:r>
              <a:rPr lang="en-US" sz="2800" dirty="0" smtClean="0"/>
              <a:t>“[T]he Public Trust Doctrine mandates that the State act through its designated agency to protect what it holds in trust.”</a:t>
            </a:r>
            <a:endParaRPr lang="en-US" sz="2800" dirty="0"/>
          </a:p>
        </p:txBody>
      </p:sp>
      <p:pic>
        <p:nvPicPr>
          <p:cNvPr id="4" name="Picture 3" descr="WELC-60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1460" y="6118822"/>
            <a:ext cx="2012292" cy="536611"/>
          </a:xfrm>
          <a:prstGeom prst="rect">
            <a:avLst/>
          </a:prstGeom>
        </p:spPr>
      </p:pic>
    </p:spTree>
    <p:extLst>
      <p:ext uri="{BB962C8B-B14F-4D97-AF65-F5344CB8AC3E}">
        <p14:creationId xmlns:p14="http://schemas.microsoft.com/office/powerpoint/2010/main" val="1480296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The State Has Broad Authority to Act to Protect Future Generations</a:t>
            </a:r>
            <a:endParaRPr lang="en-US" sz="3600" dirty="0"/>
          </a:p>
        </p:txBody>
      </p:sp>
      <p:sp>
        <p:nvSpPr>
          <p:cNvPr id="3" name="Content Placeholder 2"/>
          <p:cNvSpPr>
            <a:spLocks noGrp="1"/>
          </p:cNvSpPr>
          <p:nvPr>
            <p:ph idx="1"/>
          </p:nvPr>
        </p:nvSpPr>
        <p:spPr/>
        <p:txBody>
          <a:bodyPr>
            <a:normAutofit/>
          </a:bodyPr>
          <a:lstStyle/>
          <a:p>
            <a:r>
              <a:rPr lang="en-US" sz="2800" dirty="0" smtClean="0"/>
              <a:t>A mandatory duty to establish air quality standards for GHG emissions, including carbon dioxide, in a manner that “preserves, protects and enhances the air quality for the current and future generations.” WA Clean Air Act.</a:t>
            </a:r>
          </a:p>
          <a:p>
            <a:endParaRPr lang="en-US" sz="2800" dirty="0"/>
          </a:p>
        </p:txBody>
      </p:sp>
      <p:pic>
        <p:nvPicPr>
          <p:cNvPr id="4" name="Picture 3" descr="Horizontal Youth Banner 3.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591" y="4354286"/>
            <a:ext cx="8272041" cy="1181720"/>
          </a:xfrm>
          <a:prstGeom prst="rect">
            <a:avLst/>
          </a:prstGeom>
        </p:spPr>
      </p:pic>
    </p:spTree>
    <p:extLst>
      <p:ext uri="{BB962C8B-B14F-4D97-AF65-F5344CB8AC3E}">
        <p14:creationId xmlns:p14="http://schemas.microsoft.com/office/powerpoint/2010/main" val="2783431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Politics Intervenes</a:t>
            </a:r>
            <a:endParaRPr lang="en-US" dirty="0"/>
          </a:p>
        </p:txBody>
      </p:sp>
      <p:sp>
        <p:nvSpPr>
          <p:cNvPr id="3" name="Content Placeholder 2"/>
          <p:cNvSpPr>
            <a:spLocks noGrp="1"/>
          </p:cNvSpPr>
          <p:nvPr>
            <p:ph idx="1"/>
          </p:nvPr>
        </p:nvSpPr>
        <p:spPr/>
        <p:txBody>
          <a:bodyPr/>
          <a:lstStyle/>
          <a:p>
            <a:r>
              <a:rPr lang="en-US" dirty="0" smtClean="0"/>
              <a:t>February 2016: Ecology withdraws the proposed Clean Air Rule.</a:t>
            </a:r>
          </a:p>
          <a:p>
            <a:r>
              <a:rPr lang="en-US" dirty="0" smtClean="0"/>
              <a:t>The youths’ rights are being violated with no legal remedy in sight: we head back to court.</a:t>
            </a:r>
          </a:p>
        </p:txBody>
      </p:sp>
      <p:pic>
        <p:nvPicPr>
          <p:cNvPr id="4" name="Picture 3" descr="Andrea Climate Kid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231" y="3019243"/>
            <a:ext cx="5445033" cy="3381557"/>
          </a:xfrm>
          <a:prstGeom prst="rect">
            <a:avLst/>
          </a:prstGeom>
        </p:spPr>
      </p:pic>
    </p:spTree>
    <p:extLst>
      <p:ext uri="{BB962C8B-B14F-4D97-AF65-F5344CB8AC3E}">
        <p14:creationId xmlns:p14="http://schemas.microsoft.com/office/powerpoint/2010/main" val="1433259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Round 3: Rule 60(b) Motion</a:t>
            </a:r>
            <a:endParaRPr lang="en-US" dirty="0"/>
          </a:p>
        </p:txBody>
      </p:sp>
      <p:sp>
        <p:nvSpPr>
          <p:cNvPr id="3" name="Content Placeholder 2"/>
          <p:cNvSpPr>
            <a:spLocks noGrp="1"/>
          </p:cNvSpPr>
          <p:nvPr>
            <p:ph idx="1"/>
          </p:nvPr>
        </p:nvSpPr>
        <p:spPr/>
        <p:txBody>
          <a:bodyPr>
            <a:normAutofit fontScale="92500"/>
          </a:bodyPr>
          <a:lstStyle/>
          <a:p>
            <a:r>
              <a:rPr lang="en-US" dirty="0" smtClean="0"/>
              <a:t>A motion for order for relief from judgment based upon Ecology’s (1) misrepresentations; or (2) extraordinary circumstances.</a:t>
            </a:r>
          </a:p>
          <a:p>
            <a:r>
              <a:rPr lang="en-US" dirty="0" smtClean="0"/>
              <a:t>Judge grants Rule 60(b) motion based upon a finding of extraordinary circumstances.</a:t>
            </a:r>
          </a:p>
          <a:p>
            <a:pPr lvl="1"/>
            <a:r>
              <a:rPr lang="en-US" dirty="0" smtClean="0"/>
              <a:t>“The climate crisis presents an urgent situation that youth petitioners cannot wait on.”</a:t>
            </a:r>
          </a:p>
          <a:p>
            <a:pPr lvl="1"/>
            <a:r>
              <a:rPr lang="en-US" dirty="0" smtClean="0"/>
              <a:t>“Polar bears can’t wait, the people of Bangladesh can’t wait.  I don’t have jurisdiction over their needs in this matter, but I do have jurisdiction in this court, and for that reason I’m taking this action.”</a:t>
            </a:r>
          </a:p>
          <a:p>
            <a:pPr lvl="1"/>
            <a:r>
              <a:rPr lang="en-US" dirty="0" smtClean="0"/>
              <a:t>Orders Ecology to promulgate a rule regulating carbon dioxide emissions by the end of 2016.</a:t>
            </a:r>
          </a:p>
          <a:p>
            <a:pPr lvl="1"/>
            <a:r>
              <a:rPr lang="en-US" dirty="0" smtClean="0"/>
              <a:t>Orders Ecology to make a recommendation to the 2017 legislature to update GHG emissions limits set forth in RCW 70.235.020.</a:t>
            </a:r>
          </a:p>
          <a:p>
            <a:endParaRPr lang="en-US" dirty="0"/>
          </a:p>
        </p:txBody>
      </p:sp>
    </p:spTree>
    <p:extLst>
      <p:ext uri="{BB962C8B-B14F-4D97-AF65-F5344CB8AC3E}">
        <p14:creationId xmlns:p14="http://schemas.microsoft.com/office/powerpoint/2010/main" val="2980402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Round  4: Ecology Releases Revised Clean Air Rule</a:t>
            </a:r>
            <a:endParaRPr lang="en-US" sz="3600" dirty="0"/>
          </a:p>
        </p:txBody>
      </p:sp>
      <p:sp>
        <p:nvSpPr>
          <p:cNvPr id="3" name="Content Placeholder 2"/>
          <p:cNvSpPr>
            <a:spLocks noGrp="1"/>
          </p:cNvSpPr>
          <p:nvPr>
            <p:ph idx="1"/>
          </p:nvPr>
        </p:nvSpPr>
        <p:spPr/>
        <p:txBody>
          <a:bodyPr/>
          <a:lstStyle/>
          <a:p>
            <a:r>
              <a:rPr lang="en-US" dirty="0" smtClean="0"/>
              <a:t>June 1, 2016: Ecology releases a revised version of Clean Air Rule.</a:t>
            </a:r>
          </a:p>
          <a:p>
            <a:r>
              <a:rPr lang="en-US" dirty="0" smtClean="0"/>
              <a:t>Comments due: July 22, 2016.</a:t>
            </a:r>
          </a:p>
          <a:p>
            <a:r>
              <a:rPr lang="en-US" dirty="0" smtClean="0"/>
              <a:t>Gabe </a:t>
            </a:r>
            <a:r>
              <a:rPr lang="en-US" dirty="0" err="1" smtClean="0"/>
              <a:t>Mandell</a:t>
            </a:r>
            <a:r>
              <a:rPr lang="en-US" dirty="0" smtClean="0"/>
              <a:t>: “By putting out a weak rule based on outdated science, the Governor and Ecology have defied the court and violated the constitutional rights of every kid in Washington.  The rule is green window dressing, not a window to a livable future.”</a:t>
            </a:r>
          </a:p>
          <a:p>
            <a:r>
              <a:rPr lang="en-US" dirty="0" err="1" smtClean="0"/>
              <a:t>Aji</a:t>
            </a:r>
            <a:r>
              <a:rPr lang="en-US" dirty="0" smtClean="0"/>
              <a:t> Piper: “I can’t turn in my homework ignoring modern science. Yet Ecology and the Governor can ignore a decade of modern science?”</a:t>
            </a:r>
          </a:p>
        </p:txBody>
      </p:sp>
    </p:spTree>
    <p:extLst>
      <p:ext uri="{BB962C8B-B14F-4D97-AF65-F5344CB8AC3E}">
        <p14:creationId xmlns:p14="http://schemas.microsoft.com/office/powerpoint/2010/main" val="1230344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Politics REALLY Intervenes</a:t>
            </a:r>
            <a:endParaRPr lang="en-US" sz="4000" dirty="0"/>
          </a:p>
        </p:txBody>
      </p:sp>
      <p:sp>
        <p:nvSpPr>
          <p:cNvPr id="3" name="Content Placeholder 2"/>
          <p:cNvSpPr>
            <a:spLocks noGrp="1"/>
          </p:cNvSpPr>
          <p:nvPr>
            <p:ph idx="1"/>
          </p:nvPr>
        </p:nvSpPr>
        <p:spPr/>
        <p:txBody>
          <a:bodyPr/>
          <a:lstStyle/>
          <a:p>
            <a:r>
              <a:rPr lang="en-US" dirty="0" smtClean="0"/>
              <a:t>Governor Inslee: “Eight courageous kids went to court to compel us adults to take action on climate change.  I’m happy to say that they won.  Those eight kids know that our state can do more to fight climate change – and I do, too. Their case has been a call for action to no longer ignore our climate and our kids.”</a:t>
            </a:r>
          </a:p>
          <a:p>
            <a:r>
              <a:rPr lang="en-US" dirty="0" smtClean="0"/>
              <a:t>Governor appeals court’s decision ordering promulgation of the Clean Air Rule.</a:t>
            </a:r>
          </a:p>
          <a:p>
            <a:endParaRPr lang="en-US" dirty="0"/>
          </a:p>
        </p:txBody>
      </p:sp>
      <p:pic>
        <p:nvPicPr>
          <p:cNvPr id="4" name="Picture 3" descr="Horizontal Youth Banner 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313" y="4870599"/>
            <a:ext cx="8153400" cy="1164772"/>
          </a:xfrm>
          <a:prstGeom prst="rect">
            <a:avLst/>
          </a:prstGeom>
        </p:spPr>
      </p:pic>
    </p:spTree>
    <p:extLst>
      <p:ext uri="{BB962C8B-B14F-4D97-AF65-F5344CB8AC3E}">
        <p14:creationId xmlns:p14="http://schemas.microsoft.com/office/powerpoint/2010/main" val="2420940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Contempt?</a:t>
            </a:r>
            <a:endParaRPr lang="en-US" dirty="0"/>
          </a:p>
        </p:txBody>
      </p:sp>
      <p:sp>
        <p:nvSpPr>
          <p:cNvPr id="3" name="Content Placeholder 2"/>
          <p:cNvSpPr>
            <a:spLocks noGrp="1"/>
          </p:cNvSpPr>
          <p:nvPr>
            <p:ph idx="1"/>
          </p:nvPr>
        </p:nvSpPr>
        <p:spPr/>
        <p:txBody>
          <a:bodyPr>
            <a:normAutofit fontScale="92500"/>
          </a:bodyPr>
          <a:lstStyle/>
          <a:p>
            <a:r>
              <a:rPr lang="en-US" dirty="0" smtClean="0"/>
              <a:t>Youth file Motion for Order to Show Cause why Ecology should not be held in contempt of court for violating the court’s prior orders.</a:t>
            </a:r>
          </a:p>
          <a:p>
            <a:r>
              <a:rPr lang="en-US" dirty="0" smtClean="0"/>
              <a:t>Do the court’s prior order contain substantive legal requirements?</a:t>
            </a:r>
          </a:p>
          <a:p>
            <a:r>
              <a:rPr lang="en-US" dirty="0" smtClean="0"/>
              <a:t>Requested Relief: (1) why </a:t>
            </a:r>
            <a:r>
              <a:rPr lang="en-US" dirty="0"/>
              <a:t>Ecology should not be held in contempt of this Court’s </a:t>
            </a:r>
            <a:r>
              <a:rPr lang="en-US" dirty="0" smtClean="0"/>
              <a:t>November 19</a:t>
            </a:r>
            <a:r>
              <a:rPr lang="en-US" dirty="0"/>
              <a:t>, 2015 and May 16, 2016 court orders; and (2) why this court should not enter an </a:t>
            </a:r>
            <a:r>
              <a:rPr lang="en-US" dirty="0" smtClean="0"/>
              <a:t>order directing </a:t>
            </a:r>
            <a:r>
              <a:rPr lang="en-US" dirty="0"/>
              <a:t>Ecology to regulate greenhouse gas (“GHG”) emissions in a manner that fulfills </a:t>
            </a:r>
            <a:r>
              <a:rPr lang="en-US" dirty="0" smtClean="0"/>
              <a:t>its statutory </a:t>
            </a:r>
            <a:r>
              <a:rPr lang="en-US" dirty="0"/>
              <a:t>and constitutional responsibilities as set forth in this court’s November 19, 2015 </a:t>
            </a:r>
            <a:r>
              <a:rPr lang="en-US" dirty="0" smtClean="0"/>
              <a:t>and May </a:t>
            </a:r>
            <a:r>
              <a:rPr lang="en-US" dirty="0"/>
              <a:t>16, 2016 orders</a:t>
            </a:r>
            <a:r>
              <a:rPr lang="en-US" dirty="0" smtClean="0"/>
              <a:t>.</a:t>
            </a:r>
          </a:p>
          <a:p>
            <a:r>
              <a:rPr lang="en-US" dirty="0" smtClean="0"/>
              <a:t> </a:t>
            </a:r>
            <a:r>
              <a:rPr lang="en-US" dirty="0"/>
              <a:t>We also ask that the court retain continuing jurisdiction over </a:t>
            </a:r>
            <a:r>
              <a:rPr lang="en-US" dirty="0" smtClean="0"/>
              <a:t>the matter to </a:t>
            </a:r>
            <a:r>
              <a:rPr lang="en-US" dirty="0"/>
              <a:t>ensure that Ecology makes progress towards reducing GHG emissions in a manner </a:t>
            </a:r>
            <a:r>
              <a:rPr lang="en-US" dirty="0" smtClean="0"/>
              <a:t>that fulfills </a:t>
            </a:r>
            <a:r>
              <a:rPr lang="en-US" dirty="0"/>
              <a:t>its statutory and constitutional responsibilities</a:t>
            </a:r>
            <a:r>
              <a:rPr lang="en-US" dirty="0" smtClean="0"/>
              <a:t>.</a:t>
            </a:r>
          </a:p>
          <a:p>
            <a:r>
              <a:rPr lang="en-US" dirty="0" smtClean="0"/>
              <a:t>Hearing set: November 22, 2016 at 4:00 pm.</a:t>
            </a:r>
            <a:endParaRPr lang="en-US" dirty="0"/>
          </a:p>
        </p:txBody>
      </p:sp>
    </p:spTree>
    <p:extLst>
      <p:ext uri="{BB962C8B-B14F-4D97-AF65-F5344CB8AC3E}">
        <p14:creationId xmlns:p14="http://schemas.microsoft.com/office/powerpoint/2010/main" val="838036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Proposed Legislation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a:t>(</a:t>
            </a:r>
            <a:r>
              <a:rPr lang="en-US" dirty="0" err="1"/>
              <a:t>i</a:t>
            </a:r>
            <a:r>
              <a:rPr lang="en-US" dirty="0"/>
              <a:t>) By 2020, reduce overall emissions of greenhouse gases in the state</a:t>
            </a:r>
            <a:r>
              <a:rPr lang="en-US" u="sng" dirty="0"/>
              <a:t> to at least ten percent below </a:t>
            </a:r>
            <a:r>
              <a:rPr lang="en-US" dirty="0"/>
              <a:t>1990 levels</a:t>
            </a:r>
            <a:r>
              <a:rPr lang="en-US" u="sng" dirty="0"/>
              <a:t>, and ensure that emissions of carbon dioxide in the state decrease by at least ten percent below 1990 levels.</a:t>
            </a:r>
            <a:br>
              <a:rPr lang="en-US" u="sng" dirty="0"/>
            </a:br>
            <a:endParaRPr lang="en-US" dirty="0"/>
          </a:p>
          <a:p>
            <a:r>
              <a:rPr lang="en-US" dirty="0"/>
              <a:t>(ii) By 2035, reduce overall emissions of greenhouse gases in the state to </a:t>
            </a:r>
            <a:r>
              <a:rPr lang="en-US" strike="sngStrike" dirty="0"/>
              <a:t>twenty-five percent below</a:t>
            </a:r>
            <a:r>
              <a:rPr lang="en-US" dirty="0"/>
              <a:t> </a:t>
            </a:r>
            <a:r>
              <a:rPr lang="en-US" u="sng" dirty="0"/>
              <a:t>at least sixty-eight percent below</a:t>
            </a:r>
            <a:r>
              <a:rPr lang="en-US" b="1" dirty="0"/>
              <a:t> </a:t>
            </a:r>
            <a:r>
              <a:rPr lang="en-US" dirty="0"/>
              <a:t>1990 levels</a:t>
            </a:r>
            <a:r>
              <a:rPr lang="en-US" u="sng" dirty="0"/>
              <a:t>, and ensure that emissions of carbon dioxide in the state decrease by at least sixty-eight percent below 1990 levels.</a:t>
            </a:r>
            <a:r>
              <a:rPr lang="en-US" dirty="0"/>
              <a:t/>
            </a:r>
            <a:br>
              <a:rPr lang="en-US" dirty="0"/>
            </a:br>
            <a:endParaRPr lang="en-US" dirty="0"/>
          </a:p>
          <a:p>
            <a:r>
              <a:rPr lang="en-US" dirty="0"/>
              <a:t>(iii) By 2050, the state will do its part to reach global climate stabilization levels by reducing overall emissions </a:t>
            </a:r>
            <a:r>
              <a:rPr lang="en-US" u="sng" dirty="0"/>
              <a:t>of greenhouse gases in the state</a:t>
            </a:r>
            <a:r>
              <a:rPr lang="en-US" strike="sngStrike" dirty="0"/>
              <a:t> fifty percent </a:t>
            </a:r>
            <a:r>
              <a:rPr lang="en-US" u="sng" dirty="0"/>
              <a:t>to at least ninety-one percent </a:t>
            </a:r>
            <a:r>
              <a:rPr lang="en-US" dirty="0"/>
              <a:t>below 1990 levels</a:t>
            </a:r>
            <a:r>
              <a:rPr lang="en-US" u="sng" dirty="0"/>
              <a:t>, and ensure that emissions of carbon dioxide in the state decrease by at least ninety-one percent below 1990 levels</a:t>
            </a:r>
            <a:r>
              <a:rPr lang="en-US" strike="sngStrike" dirty="0"/>
              <a:t> or seventy percent below the state’s expected emissions that year</a:t>
            </a:r>
            <a:r>
              <a:rPr lang="en-US" dirty="0"/>
              <a:t>.</a:t>
            </a:r>
          </a:p>
          <a:p>
            <a:endParaRPr lang="en-US" dirty="0"/>
          </a:p>
        </p:txBody>
      </p:sp>
    </p:spTree>
    <p:extLst>
      <p:ext uri="{BB962C8B-B14F-4D97-AF65-F5344CB8AC3E}">
        <p14:creationId xmlns:p14="http://schemas.microsoft.com/office/powerpoint/2010/main" val="3649509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 Youth-Driven Campaign</a:t>
            </a:r>
            <a:endParaRPr lang="en-US" dirty="0"/>
          </a:p>
        </p:txBody>
      </p:sp>
      <p:sp>
        <p:nvSpPr>
          <p:cNvPr id="3" name="Content Placeholder 2"/>
          <p:cNvSpPr>
            <a:spLocks noGrp="1"/>
          </p:cNvSpPr>
          <p:nvPr>
            <p:ph idx="1"/>
          </p:nvPr>
        </p:nvSpPr>
        <p:spPr/>
        <p:txBody>
          <a:bodyPr>
            <a:normAutofit/>
          </a:bodyPr>
          <a:lstStyle/>
          <a:p>
            <a:pPr marL="114300" indent="0">
              <a:buNone/>
            </a:pPr>
            <a:r>
              <a:rPr lang="en-US" dirty="0" smtClean="0"/>
              <a:t>16-year old Victoria Barrett:</a:t>
            </a:r>
          </a:p>
          <a:p>
            <a:r>
              <a:rPr lang="en-US" dirty="0" smtClean="0"/>
              <a:t>“</a:t>
            </a:r>
            <a:r>
              <a:rPr lang="en-US" dirty="0"/>
              <a:t>The future of our generation is at </a:t>
            </a:r>
            <a:r>
              <a:rPr lang="en-US" dirty="0" smtClean="0"/>
              <a:t>stake.  People </a:t>
            </a:r>
            <a:r>
              <a:rPr lang="en-US" dirty="0"/>
              <a:t>label our generation as dreamers, but hope is not the only tool we have</a:t>
            </a:r>
            <a:r>
              <a:rPr lang="en-US" dirty="0" smtClean="0"/>
              <a:t>.”</a:t>
            </a:r>
          </a:p>
          <a:p>
            <a:endParaRPr lang="en-US" dirty="0" smtClean="0"/>
          </a:p>
        </p:txBody>
      </p:sp>
      <p:pic>
        <p:nvPicPr>
          <p:cNvPr id="4" name="Picture 3" descr="WELC-60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1460" y="6118822"/>
            <a:ext cx="2012292" cy="536611"/>
          </a:xfrm>
          <a:prstGeom prst="rect">
            <a:avLst/>
          </a:prstGeom>
        </p:spPr>
      </p:pic>
      <p:pic>
        <p:nvPicPr>
          <p:cNvPr id="5" name="Picture 4" descr="Sophi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9357" y="2842222"/>
            <a:ext cx="5175668" cy="3276600"/>
          </a:xfrm>
          <a:prstGeom prst="rect">
            <a:avLst/>
          </a:prstGeom>
        </p:spPr>
      </p:pic>
    </p:spTree>
    <p:extLst>
      <p:ext uri="{BB962C8B-B14F-4D97-AF65-F5344CB8AC3E}">
        <p14:creationId xmlns:p14="http://schemas.microsoft.com/office/powerpoint/2010/main" val="1491709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Climate Movement Instability</a:t>
            </a:r>
            <a:endParaRPr lang="en-US" dirty="0"/>
          </a:p>
        </p:txBody>
      </p:sp>
      <p:sp>
        <p:nvSpPr>
          <p:cNvPr id="3" name="Content Placeholder 2"/>
          <p:cNvSpPr>
            <a:spLocks noGrp="1"/>
          </p:cNvSpPr>
          <p:nvPr>
            <p:ph idx="1"/>
          </p:nvPr>
        </p:nvSpPr>
        <p:spPr/>
        <p:txBody>
          <a:bodyPr/>
          <a:lstStyle/>
          <a:p>
            <a:r>
              <a:rPr lang="en-US" dirty="0" smtClean="0"/>
              <a:t>I-732: Carbon Tax</a:t>
            </a:r>
          </a:p>
          <a:p>
            <a:r>
              <a:rPr lang="en-US" dirty="0" smtClean="0"/>
              <a:t>Is there truly support for science-based GHG emission limits?</a:t>
            </a:r>
          </a:p>
          <a:p>
            <a:r>
              <a:rPr lang="en-US" dirty="0" smtClean="0"/>
              <a:t>Climate change is an “all hands on deck” issue, requiring  several different policy solutions.</a:t>
            </a:r>
          </a:p>
          <a:p>
            <a:r>
              <a:rPr lang="en-US" dirty="0" smtClean="0"/>
              <a:t>What are we lacking? LEADERSHIP to guide us where we need to go.</a:t>
            </a:r>
          </a:p>
          <a:p>
            <a:pPr lvl="1"/>
            <a:r>
              <a:rPr lang="en-US" dirty="0" smtClean="0"/>
              <a:t>What is the safe level of atmospheric carbon dioxide?</a:t>
            </a:r>
          </a:p>
          <a:p>
            <a:pPr lvl="1"/>
            <a:r>
              <a:rPr lang="en-US" dirty="0" smtClean="0"/>
              <a:t>Science needs to inform where we need to go, but not necessarily dictate how we need to get there. </a:t>
            </a:r>
          </a:p>
        </p:txBody>
      </p:sp>
    </p:spTree>
    <p:extLst>
      <p:ext uri="{BB962C8B-B14F-4D97-AF65-F5344CB8AC3E}">
        <p14:creationId xmlns:p14="http://schemas.microsoft.com/office/powerpoint/2010/main" val="4099549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t>Lead, Empower, Educate and Inspire!</a:t>
            </a:r>
            <a:endParaRPr lang="en-US" sz="4400" dirty="0"/>
          </a:p>
        </p:txBody>
      </p:sp>
      <p:pic>
        <p:nvPicPr>
          <p:cNvPr id="4" name="Content Placeholder 3" descr="image.png"/>
          <p:cNvPicPr>
            <a:picLocks noGrp="1" noChangeAspect="1"/>
          </p:cNvPicPr>
          <p:nvPr>
            <p:ph idx="1"/>
          </p:nvPr>
        </p:nvPicPr>
        <p:blipFill>
          <a:blip r:embed="rId2">
            <a:extLst>
              <a:ext uri="{28A0092B-C50C-407E-A947-70E740481C1C}">
                <a14:useLocalDpi xmlns:a14="http://schemas.microsoft.com/office/drawing/2010/main" val="0"/>
              </a:ext>
            </a:extLst>
          </a:blip>
          <a:srcRect l="6349" r="6349"/>
          <a:stretch>
            <a:fillRect/>
          </a:stretch>
        </p:blipFill>
        <p:spPr/>
      </p:pic>
    </p:spTree>
    <p:extLst>
      <p:ext uri="{BB962C8B-B14F-4D97-AF65-F5344CB8AC3E}">
        <p14:creationId xmlns:p14="http://schemas.microsoft.com/office/powerpoint/2010/main" val="247285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My Clients: A Force for Change</a:t>
            </a:r>
            <a:endParaRPr lang="en-US" dirty="0"/>
          </a:p>
        </p:txBody>
      </p:sp>
      <p:pic>
        <p:nvPicPr>
          <p:cNvPr id="4" name="Content Placeholder 3" descr="climate kids.jpg"/>
          <p:cNvPicPr>
            <a:picLocks noGrp="1" noChangeAspect="1"/>
          </p:cNvPicPr>
          <p:nvPr>
            <p:ph idx="1"/>
          </p:nvPr>
        </p:nvPicPr>
        <p:blipFill>
          <a:blip r:embed="rId2">
            <a:extLst>
              <a:ext uri="{28A0092B-C50C-407E-A947-70E740481C1C}">
                <a14:useLocalDpi xmlns:a14="http://schemas.microsoft.com/office/drawing/2010/main" val="0"/>
              </a:ext>
            </a:extLst>
          </a:blip>
          <a:srcRect t="15179" b="15179"/>
          <a:stretch>
            <a:fillRect/>
          </a:stretch>
        </p:blipFill>
        <p:spPr/>
      </p:pic>
    </p:spTree>
    <p:extLst>
      <p:ext uri="{BB962C8B-B14F-4D97-AF65-F5344CB8AC3E}">
        <p14:creationId xmlns:p14="http://schemas.microsoft.com/office/powerpoint/2010/main" val="2563117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Failure to Act in WA</a:t>
            </a:r>
            <a:endParaRPr lang="en-US" dirty="0"/>
          </a:p>
        </p:txBody>
      </p:sp>
      <p:sp>
        <p:nvSpPr>
          <p:cNvPr id="3" name="Content Placeholder 2"/>
          <p:cNvSpPr>
            <a:spLocks noGrp="1"/>
          </p:cNvSpPr>
          <p:nvPr>
            <p:ph idx="1"/>
          </p:nvPr>
        </p:nvSpPr>
        <p:spPr/>
        <p:txBody>
          <a:bodyPr>
            <a:normAutofit/>
          </a:bodyPr>
          <a:lstStyle/>
          <a:p>
            <a:r>
              <a:rPr lang="en-US" dirty="0"/>
              <a:t>1990: </a:t>
            </a:r>
            <a:r>
              <a:rPr lang="en-US" dirty="0" smtClean="0"/>
              <a:t>“</a:t>
            </a:r>
            <a:r>
              <a:rPr lang="en-US" dirty="0"/>
              <a:t>the potential impacts of global warming dwarf those of other environmental threats.”</a:t>
            </a:r>
          </a:p>
          <a:p>
            <a:r>
              <a:rPr lang="en-US" dirty="0"/>
              <a:t>2008: </a:t>
            </a:r>
            <a:r>
              <a:rPr lang="en-US" dirty="0" smtClean="0"/>
              <a:t>“</a:t>
            </a:r>
            <a:r>
              <a:rPr lang="en-US" dirty="0"/>
              <a:t>the science is clear that we must move forward quickly to reduce greenhouse gas (GHG) emissions in order to mitigate its effects.</a:t>
            </a:r>
            <a:r>
              <a:rPr lang="en-US" dirty="0" smtClean="0"/>
              <a:t>”</a:t>
            </a:r>
          </a:p>
          <a:p>
            <a:r>
              <a:rPr lang="en-US" dirty="0" smtClean="0"/>
              <a:t>2009-2014: “Without </a:t>
            </a:r>
            <a:r>
              <a:rPr lang="en-US" dirty="0"/>
              <a:t>action, climate change will negatively affect nearly every part of Washington’s economy through changes in temperature, sea level, and water availability.</a:t>
            </a:r>
            <a:r>
              <a:rPr lang="en-US" dirty="0" smtClean="0"/>
              <a:t>”</a:t>
            </a:r>
          </a:p>
          <a:p>
            <a:r>
              <a:rPr lang="en-US" dirty="0" smtClean="0"/>
              <a:t>2014: “We are imposing risks on future generations (causing intergenerational inequities) and liability for the harm that will be caused by climate change that we are unable or unwilling to avoid.”</a:t>
            </a:r>
            <a:endParaRPr lang="en-US" dirty="0"/>
          </a:p>
          <a:p>
            <a:endParaRPr lang="en-US" dirty="0"/>
          </a:p>
          <a:p>
            <a:endParaRPr lang="en-US" dirty="0"/>
          </a:p>
        </p:txBody>
      </p:sp>
    </p:spTree>
    <p:extLst>
      <p:ext uri="{BB962C8B-B14F-4D97-AF65-F5344CB8AC3E}">
        <p14:creationId xmlns:p14="http://schemas.microsoft.com/office/powerpoint/2010/main" val="307199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smtClean="0"/>
              <a:t>The Legal Theory: </a:t>
            </a:r>
            <a:br>
              <a:rPr lang="en-US" sz="2800" dirty="0" smtClean="0"/>
            </a:br>
            <a:r>
              <a:rPr lang="en-US" sz="2800" dirty="0" smtClean="0"/>
              <a:t>Atmospheric Trust Litigation</a:t>
            </a:r>
            <a:endParaRPr lang="en-US" sz="2800" dirty="0"/>
          </a:p>
        </p:txBody>
      </p:sp>
      <p:sp>
        <p:nvSpPr>
          <p:cNvPr id="3" name="Content Placeholder 2"/>
          <p:cNvSpPr>
            <a:spLocks noGrp="1"/>
          </p:cNvSpPr>
          <p:nvPr>
            <p:ph idx="1"/>
          </p:nvPr>
        </p:nvSpPr>
        <p:spPr/>
        <p:txBody>
          <a:bodyPr>
            <a:normAutofit/>
          </a:bodyPr>
          <a:lstStyle/>
          <a:p>
            <a:r>
              <a:rPr lang="en-US" sz="2400" dirty="0" smtClean="0"/>
              <a:t>Developed by University of Oregon Law Professor Mary Wood.</a:t>
            </a:r>
          </a:p>
          <a:p>
            <a:r>
              <a:rPr lang="en-US" sz="2400" dirty="0"/>
              <a:t>Without judicial mandates, legislative and executive </a:t>
            </a:r>
            <a:r>
              <a:rPr lang="en-US" sz="2400" dirty="0" smtClean="0"/>
              <a:t>branches </a:t>
            </a:r>
            <a:r>
              <a:rPr lang="en-US" sz="2400" dirty="0"/>
              <a:t>have not and </a:t>
            </a:r>
            <a:r>
              <a:rPr lang="en-US" sz="2400" dirty="0" smtClean="0"/>
              <a:t>cannot </a:t>
            </a:r>
            <a:r>
              <a:rPr lang="en-US" sz="2400" dirty="0"/>
              <a:t>enact adequate climate protections in time. </a:t>
            </a:r>
            <a:endParaRPr lang="en-US" sz="2400" dirty="0" smtClean="0"/>
          </a:p>
          <a:p>
            <a:r>
              <a:rPr lang="en-US" sz="2400" dirty="0" smtClean="0"/>
              <a:t>We have the laws in place, but they are not being implemented to address the climate crisis.</a:t>
            </a:r>
          </a:p>
          <a:p>
            <a:r>
              <a:rPr lang="en-US" sz="2400" dirty="0" smtClean="0"/>
              <a:t>The urgency is unprecedented: “There is such a thing as being too late.” MLK, Jr.</a:t>
            </a:r>
            <a:endParaRPr lang="en-US" sz="2400" dirty="0"/>
          </a:p>
        </p:txBody>
      </p:sp>
    </p:spTree>
    <p:extLst>
      <p:ext uri="{BB962C8B-B14F-4D97-AF65-F5344CB8AC3E}">
        <p14:creationId xmlns:p14="http://schemas.microsoft.com/office/powerpoint/2010/main" val="726730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Public Trust Framework</a:t>
            </a:r>
            <a:endParaRPr lang="en-US" dirty="0"/>
          </a:p>
        </p:txBody>
      </p:sp>
      <p:sp>
        <p:nvSpPr>
          <p:cNvPr id="3" name="Content Placeholder 2"/>
          <p:cNvSpPr>
            <a:spLocks noGrp="1"/>
          </p:cNvSpPr>
          <p:nvPr>
            <p:ph idx="1"/>
          </p:nvPr>
        </p:nvSpPr>
        <p:spPr/>
        <p:txBody>
          <a:bodyPr>
            <a:normAutofit/>
          </a:bodyPr>
          <a:lstStyle/>
          <a:p>
            <a:r>
              <a:rPr lang="en-US" sz="2400" dirty="0" smtClean="0"/>
              <a:t>Sovereign governments hold vital natural resources in perpetual trust for present and future generations, the beneficiaries. </a:t>
            </a:r>
          </a:p>
          <a:p>
            <a:r>
              <a:rPr lang="en-US" sz="2400" dirty="0" smtClean="0"/>
              <a:t>Expressed in Roman Law: “By the law of nature these things are common to all mankind – the air, running water, the sea, and consequently the shores of the sea.”</a:t>
            </a:r>
          </a:p>
          <a:p>
            <a:r>
              <a:rPr lang="en-US" sz="2400" dirty="0" smtClean="0"/>
              <a:t>An attribute of sovereignty: “The state can no more abdicate its trust over property in which the whole people are interested . . . Than it can abdicate its police powers in the administration of government . . . .”  </a:t>
            </a:r>
            <a:r>
              <a:rPr lang="en-US" sz="2400" i="1" dirty="0" smtClean="0"/>
              <a:t>Illinois Central R.R. v. Illinois, </a:t>
            </a:r>
            <a:r>
              <a:rPr lang="en-US" sz="2400" dirty="0" smtClean="0"/>
              <a:t>146 U.S. 387 (1892).</a:t>
            </a:r>
          </a:p>
        </p:txBody>
      </p:sp>
    </p:spTree>
    <p:extLst>
      <p:ext uri="{BB962C8B-B14F-4D97-AF65-F5344CB8AC3E}">
        <p14:creationId xmlns:p14="http://schemas.microsoft.com/office/powerpoint/2010/main" val="2101883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The Public Trust Doctrine Is </a:t>
            </a:r>
            <a:br>
              <a:rPr lang="en-US" sz="3600" dirty="0" smtClean="0"/>
            </a:br>
            <a:r>
              <a:rPr lang="en-US" sz="3600" dirty="0" smtClean="0"/>
              <a:t>“Universal” Law</a:t>
            </a:r>
            <a:endParaRPr lang="en-US" sz="3600" dirty="0"/>
          </a:p>
        </p:txBody>
      </p:sp>
      <p:sp>
        <p:nvSpPr>
          <p:cNvPr id="3" name="Content Placeholder 2"/>
          <p:cNvSpPr>
            <a:spLocks noGrp="1"/>
          </p:cNvSpPr>
          <p:nvPr>
            <p:ph idx="1"/>
          </p:nvPr>
        </p:nvSpPr>
        <p:spPr/>
        <p:txBody>
          <a:bodyPr/>
          <a:lstStyle/>
          <a:p>
            <a:r>
              <a:rPr lang="en-US" dirty="0" smtClean="0"/>
              <a:t>“The survival of our wildlife is a matter of grave concern to all of us in Africa. In accepting the trusteeship of our wildlife we solemnly declare that we will do everything in our power to make sure that our children’s grandchildren will be able to enjoy this rich and rewarding inheritance.”</a:t>
            </a:r>
          </a:p>
          <a:p>
            <a:endParaRPr lang="en-US" dirty="0"/>
          </a:p>
          <a:p>
            <a:pPr marL="114300" indent="0">
              <a:buNone/>
            </a:pPr>
            <a:r>
              <a:rPr lang="en-US" dirty="0" smtClean="0"/>
              <a:t>Julius </a:t>
            </a:r>
            <a:r>
              <a:rPr lang="en-US" dirty="0" err="1" smtClean="0"/>
              <a:t>Nyerere</a:t>
            </a:r>
            <a:r>
              <a:rPr lang="en-US" dirty="0" smtClean="0"/>
              <a:t>, 1964, First President of Tanganyika (now Tanzania).</a:t>
            </a:r>
            <a:endParaRPr lang="en-US" dirty="0"/>
          </a:p>
        </p:txBody>
      </p:sp>
    </p:spTree>
    <p:extLst>
      <p:ext uri="{BB962C8B-B14F-4D97-AF65-F5344CB8AC3E}">
        <p14:creationId xmlns:p14="http://schemas.microsoft.com/office/powerpoint/2010/main" val="2904847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Atmospheric Trust Litigation</a:t>
            </a:r>
            <a:endParaRPr lang="en-US" dirty="0"/>
          </a:p>
        </p:txBody>
      </p:sp>
      <p:sp>
        <p:nvSpPr>
          <p:cNvPr id="3" name="Content Placeholder 2"/>
          <p:cNvSpPr>
            <a:spLocks noGrp="1"/>
          </p:cNvSpPr>
          <p:nvPr>
            <p:ph idx="1"/>
          </p:nvPr>
        </p:nvSpPr>
        <p:spPr/>
        <p:txBody>
          <a:bodyPr/>
          <a:lstStyle/>
          <a:p>
            <a:r>
              <a:rPr lang="en-US" dirty="0" smtClean="0"/>
              <a:t>A coordinated legal campaign to invoke the Public Trust Doctrine to protect the atmosphere from GHG pollution to restore climate stability.</a:t>
            </a:r>
          </a:p>
          <a:p>
            <a:r>
              <a:rPr lang="en-US" dirty="0" smtClean="0"/>
              <a:t>Goals:</a:t>
            </a:r>
          </a:p>
          <a:p>
            <a:pPr marL="114300" indent="0">
              <a:buNone/>
            </a:pPr>
            <a:r>
              <a:rPr lang="en-US" dirty="0" smtClean="0"/>
              <a:t>(1)	Invoke the judiciary’s role in upholding the rights of 	youth plaintiffs.</a:t>
            </a:r>
          </a:p>
          <a:p>
            <a:pPr marL="114300" indent="0">
              <a:buNone/>
            </a:pPr>
            <a:r>
              <a:rPr lang="en-US" dirty="0" smtClean="0"/>
              <a:t>(2)	Declare the rights of young people to guide government 	policymakers and provide a framework for action.</a:t>
            </a:r>
          </a:p>
          <a:p>
            <a:pPr marL="114300" indent="0">
              <a:buNone/>
            </a:pPr>
            <a:r>
              <a:rPr lang="en-US" dirty="0" smtClean="0"/>
              <a:t>(3)	</a:t>
            </a:r>
            <a:r>
              <a:rPr lang="en-US" dirty="0"/>
              <a:t>O</a:t>
            </a:r>
            <a:r>
              <a:rPr lang="en-US" dirty="0" smtClean="0"/>
              <a:t>rder and manage a remedy that offers a practical 	means to enforce and protect the rights of plaintiffs.</a:t>
            </a:r>
            <a:endParaRPr lang="en-US" dirty="0"/>
          </a:p>
        </p:txBody>
      </p:sp>
    </p:spTree>
    <p:extLst>
      <p:ext uri="{BB962C8B-B14F-4D97-AF65-F5344CB8AC3E}">
        <p14:creationId xmlns:p14="http://schemas.microsoft.com/office/powerpoint/2010/main" val="3724637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The “Scientific Prescription”</a:t>
            </a:r>
            <a:endParaRPr lang="en-US" sz="4000" dirty="0"/>
          </a:p>
        </p:txBody>
      </p:sp>
      <p:sp>
        <p:nvSpPr>
          <p:cNvPr id="3" name="Content Placeholder 2"/>
          <p:cNvSpPr>
            <a:spLocks noGrp="1"/>
          </p:cNvSpPr>
          <p:nvPr>
            <p:ph idx="1"/>
          </p:nvPr>
        </p:nvSpPr>
        <p:spPr/>
        <p:txBody>
          <a:bodyPr>
            <a:normAutofit/>
          </a:bodyPr>
          <a:lstStyle/>
          <a:p>
            <a:pPr lvl="0"/>
            <a:r>
              <a:rPr lang="en-US" sz="3200" dirty="0" smtClean="0"/>
              <a:t>“Unless </a:t>
            </a:r>
            <a:r>
              <a:rPr lang="en-US" sz="3200" dirty="0"/>
              <a:t>action is undertaken without further delay to return the atmospheric concentration of CO</a:t>
            </a:r>
            <a:r>
              <a:rPr lang="en-US" sz="3200" baseline="-25000" dirty="0"/>
              <a:t>2</a:t>
            </a:r>
            <a:r>
              <a:rPr lang="en-US" sz="3200" dirty="0"/>
              <a:t> to 350 ppm by 2100, Earth’s climate system will be pressed toward and past points of no return, with ever-worsening climate-related impacts in the meantime. </a:t>
            </a:r>
            <a:endParaRPr lang="en-US" sz="3200" dirty="0" smtClean="0"/>
          </a:p>
          <a:p>
            <a:r>
              <a:rPr lang="en-US" dirty="0"/>
              <a:t>Hansen, et al., </a:t>
            </a:r>
            <a:r>
              <a:rPr lang="en-US" i="1" dirty="0"/>
              <a:t>Assessing “Dangerous Climate Change”: Required Reduction of Climate Emissions to Protect Young People, Future Generations and Nature </a:t>
            </a:r>
            <a:r>
              <a:rPr lang="en-US" dirty="0"/>
              <a:t>(2013).</a:t>
            </a:r>
          </a:p>
          <a:p>
            <a:pPr lvl="0"/>
            <a:endParaRPr lang="en-US" sz="3200" dirty="0" smtClean="0"/>
          </a:p>
          <a:p>
            <a:pPr marL="114300" lvl="0" indent="0">
              <a:buNone/>
            </a:pPr>
            <a:endParaRPr lang="en-US" dirty="0"/>
          </a:p>
        </p:txBody>
      </p:sp>
      <p:pic>
        <p:nvPicPr>
          <p:cNvPr id="4" name="Picture 3" descr="WELC-60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1460" y="6118822"/>
            <a:ext cx="2012292" cy="536611"/>
          </a:xfrm>
          <a:prstGeom prst="rect">
            <a:avLst/>
          </a:prstGeom>
        </p:spPr>
      </p:pic>
    </p:spTree>
    <p:extLst>
      <p:ext uri="{BB962C8B-B14F-4D97-AF65-F5344CB8AC3E}">
        <p14:creationId xmlns:p14="http://schemas.microsoft.com/office/powerpoint/2010/main" val="1197777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4305</TotalTime>
  <Words>1606</Words>
  <Application>Microsoft Macintosh PowerPoint</Application>
  <PresentationFormat>On-screen Show (4:3)</PresentationFormat>
  <Paragraphs>83</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Adjacency</vt:lpstr>
      <vt:lpstr>Atmospheric Trust Litigation Andrea K. Rodgers Attorney</vt:lpstr>
      <vt:lpstr>A Youth-Driven Campaign</vt:lpstr>
      <vt:lpstr>My Clients: A Force for Change</vt:lpstr>
      <vt:lpstr>The Failure to Act in WA</vt:lpstr>
      <vt:lpstr>The Legal Theory:  Atmospheric Trust Litigation</vt:lpstr>
      <vt:lpstr>The Public Trust Framework</vt:lpstr>
      <vt:lpstr>The Public Trust Doctrine Is  “Universal” Law</vt:lpstr>
      <vt:lpstr>Atmospheric Trust Litigation</vt:lpstr>
      <vt:lpstr>The “Scientific Prescription”</vt:lpstr>
      <vt:lpstr>King Count Superior Court</vt:lpstr>
      <vt:lpstr>The Kids Have Legal Rights!</vt:lpstr>
      <vt:lpstr>The State Has Broad Authority To Act To Protect The Rights of Youth</vt:lpstr>
      <vt:lpstr>The State Has Broad Authority to Act to Protect Future Generations</vt:lpstr>
      <vt:lpstr>Politics Intervenes</vt:lpstr>
      <vt:lpstr>Round 3: Rule 60(b) Motion</vt:lpstr>
      <vt:lpstr>Round  4: Ecology Releases Revised Clean Air Rule</vt:lpstr>
      <vt:lpstr>Politics REALLY Intervenes</vt:lpstr>
      <vt:lpstr>Contempt?</vt:lpstr>
      <vt:lpstr>Proposed Legislation</vt:lpstr>
      <vt:lpstr>Climate Movement Instability</vt:lpstr>
      <vt:lpstr>Lead, Empower, Educate and Inspire!</vt:lpstr>
    </vt:vector>
  </TitlesOfParts>
  <Company>Western Environmental Law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Atmospheric Trust Litigation:  The Ties the Bind</dc:title>
  <dc:creator>Andrea Rodgers</dc:creator>
  <cp:lastModifiedBy>Andrea Rodgers</cp:lastModifiedBy>
  <cp:revision>71</cp:revision>
  <dcterms:created xsi:type="dcterms:W3CDTF">2015-03-04T04:49:18Z</dcterms:created>
  <dcterms:modified xsi:type="dcterms:W3CDTF">2016-10-26T15:29:41Z</dcterms:modified>
</cp:coreProperties>
</file>