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40" r:id="rId3"/>
    <p:sldId id="258" r:id="rId4"/>
    <p:sldId id="263" r:id="rId5"/>
    <p:sldId id="276" r:id="rId6"/>
    <p:sldId id="284" r:id="rId7"/>
    <p:sldId id="335" r:id="rId8"/>
    <p:sldId id="330" r:id="rId9"/>
    <p:sldId id="331" r:id="rId10"/>
    <p:sldId id="33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sper Means" initials="W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9" autoAdjust="0"/>
  </p:normalViewPr>
  <p:slideViewPr>
    <p:cSldViewPr>
      <p:cViewPr>
        <p:scale>
          <a:sx n="93" d="100"/>
          <a:sy n="93" d="100"/>
        </p:scale>
        <p:origin x="-653"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A93530-C467-4F4C-BE67-9D60156A93F0}" type="datetimeFigureOut">
              <a:rPr lang="en-US" smtClean="0"/>
              <a:t>5/5/2014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4EA2D4-7895-479A-9C20-88AD60F6E255}" type="slidenum">
              <a:rPr lang="en-US" smtClean="0"/>
              <a:t>‹#›</a:t>
            </a:fld>
            <a:endParaRPr lang="en-US"/>
          </a:p>
        </p:txBody>
      </p:sp>
    </p:spTree>
    <p:extLst>
      <p:ext uri="{BB962C8B-B14F-4D97-AF65-F5344CB8AC3E}">
        <p14:creationId xmlns:p14="http://schemas.microsoft.com/office/powerpoint/2010/main" val="3063369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FEF49E-A582-431E-8492-0F0A01F7F644}" type="datetimeFigureOut">
              <a:rPr lang="en-US" smtClean="0"/>
              <a:t>5/5/2014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768D94-0EBF-4EDC-B947-9602AEF75934}" type="slidenum">
              <a:rPr lang="en-US" smtClean="0"/>
              <a:t>‹#›</a:t>
            </a:fld>
            <a:endParaRPr lang="en-US"/>
          </a:p>
        </p:txBody>
      </p:sp>
    </p:spTree>
    <p:extLst>
      <p:ext uri="{BB962C8B-B14F-4D97-AF65-F5344CB8AC3E}">
        <p14:creationId xmlns:p14="http://schemas.microsoft.com/office/powerpoint/2010/main" val="191094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68D94-0EBF-4EDC-B947-9602AEF75934}" type="slidenum">
              <a:rPr lang="en-US" smtClean="0"/>
              <a:t>1</a:t>
            </a:fld>
            <a:endParaRPr lang="en-US"/>
          </a:p>
        </p:txBody>
      </p:sp>
    </p:spTree>
    <p:extLst>
      <p:ext uri="{BB962C8B-B14F-4D97-AF65-F5344CB8AC3E}">
        <p14:creationId xmlns:p14="http://schemas.microsoft.com/office/powerpoint/2010/main" val="228491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lands and resources are the basis of our spiritual life.  That’s been our way since time began.  By preparing for further environmental changes, we can mitigate threats to our way of life.  Our traditions rely on abundant population of native fish and wildlife, health plant communities, clear air, water, undisturbed spiritual sites, prehistoric and historic campsites, dwellings, burial grounds, and other cultural sites because these areas reaffirm the presence of our ancestors.  These resources also provide our future leaders with a connection to their ancestors and native traditions.</a:t>
            </a:r>
          </a:p>
          <a:p>
            <a:endParaRPr lang="en-US" dirty="0"/>
          </a:p>
        </p:txBody>
      </p:sp>
      <p:sp>
        <p:nvSpPr>
          <p:cNvPr id="4" name="Slide Number Placeholder 3"/>
          <p:cNvSpPr>
            <a:spLocks noGrp="1"/>
          </p:cNvSpPr>
          <p:nvPr>
            <p:ph type="sldNum" sz="quarter" idx="10"/>
          </p:nvPr>
        </p:nvSpPr>
        <p:spPr/>
        <p:txBody>
          <a:bodyPr/>
          <a:lstStyle/>
          <a:p>
            <a:fld id="{BD768D94-0EBF-4EDC-B947-9602AEF75934}" type="slidenum">
              <a:rPr lang="en-US" smtClean="0"/>
              <a:t>2</a:t>
            </a:fld>
            <a:endParaRPr lang="en-US"/>
          </a:p>
        </p:txBody>
      </p:sp>
    </p:spTree>
    <p:extLst>
      <p:ext uri="{BB962C8B-B14F-4D97-AF65-F5344CB8AC3E}">
        <p14:creationId xmlns:p14="http://schemas.microsoft.com/office/powerpoint/2010/main" val="425071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68D94-0EBF-4EDC-B947-9602AEF75934}" type="slidenum">
              <a:rPr lang="en-US" smtClean="0"/>
              <a:t>3</a:t>
            </a:fld>
            <a:endParaRPr lang="en-US"/>
          </a:p>
        </p:txBody>
      </p:sp>
    </p:spTree>
    <p:extLst>
      <p:ext uri="{BB962C8B-B14F-4D97-AF65-F5344CB8AC3E}">
        <p14:creationId xmlns:p14="http://schemas.microsoft.com/office/powerpoint/2010/main" val="101587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Tx/>
              <a:buChar char="-"/>
            </a:pPr>
            <a:r>
              <a:rPr lang="en-US" dirty="0" smtClean="0"/>
              <a:t>1.3 Million Acres</a:t>
            </a:r>
          </a:p>
          <a:p>
            <a:pPr>
              <a:spcAft>
                <a:spcPts val="600"/>
              </a:spcAft>
              <a:buFontTx/>
              <a:buChar char="-"/>
            </a:pPr>
            <a:r>
              <a:rPr lang="en-US" dirty="0" smtClean="0"/>
              <a:t>790,000 acres owned by Tribes and Tribal members</a:t>
            </a:r>
          </a:p>
          <a:p>
            <a:pPr>
              <a:spcAft>
                <a:spcPts val="600"/>
              </a:spcAft>
              <a:buFontTx/>
              <a:buChar char="-"/>
            </a:pPr>
            <a:r>
              <a:rPr lang="en-US" dirty="0" smtClean="0"/>
              <a:t>FIR lie</a:t>
            </a:r>
            <a:r>
              <a:rPr lang="en-US" baseline="0" dirty="0" smtClean="0"/>
              <a:t>s in Western Montana with a major interstate running east/west to the south of us and glacier </a:t>
            </a:r>
            <a:r>
              <a:rPr lang="en-US" baseline="0" dirty="0" err="1" smtClean="0"/>
              <a:t>nP</a:t>
            </a:r>
            <a:r>
              <a:rPr lang="en-US" baseline="0" dirty="0" smtClean="0"/>
              <a:t> and Canada to the north.  We have the </a:t>
            </a:r>
            <a:r>
              <a:rPr lang="en-US" dirty="0" smtClean="0"/>
              <a:t>largest natural freshwater lake to the west of the Mississippi river,</a:t>
            </a:r>
            <a:r>
              <a:rPr lang="en-US" baseline="0" dirty="0" smtClean="0"/>
              <a:t> Flathead Lake</a:t>
            </a:r>
            <a:endParaRPr lang="en-US" dirty="0" smtClean="0"/>
          </a:p>
          <a:p>
            <a:endParaRPr lang="en-US" dirty="0"/>
          </a:p>
        </p:txBody>
      </p:sp>
      <p:sp>
        <p:nvSpPr>
          <p:cNvPr id="4" name="Slide Number Placeholder 3"/>
          <p:cNvSpPr>
            <a:spLocks noGrp="1"/>
          </p:cNvSpPr>
          <p:nvPr>
            <p:ph type="sldNum" sz="quarter" idx="10"/>
          </p:nvPr>
        </p:nvSpPr>
        <p:spPr/>
        <p:txBody>
          <a:bodyPr/>
          <a:lstStyle/>
          <a:p>
            <a:fld id="{BD768D94-0EBF-4EDC-B947-9602AEF75934}" type="slidenum">
              <a:rPr lang="en-US" smtClean="0"/>
              <a:t>4</a:t>
            </a:fld>
            <a:endParaRPr lang="en-US"/>
          </a:p>
        </p:txBody>
      </p:sp>
    </p:spTree>
    <p:extLst>
      <p:ext uri="{BB962C8B-B14F-4D97-AF65-F5344CB8AC3E}">
        <p14:creationId xmlns:p14="http://schemas.microsoft.com/office/powerpoint/2010/main" val="142982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CSKT Tribal Council recognizes and acknowledges the potential impacts of climate change and declares the intent and commitment of the Tribes to address effects of climate change and that Traditional Ecological Knowledge shall be integrated into the CSKT Climate Change Strategic Plan.</a:t>
            </a:r>
          </a:p>
          <a:p>
            <a:endParaRPr lang="en-US" dirty="0" smtClean="0"/>
          </a:p>
          <a:p>
            <a:r>
              <a:rPr lang="en-US" dirty="0" smtClean="0"/>
              <a:t>Tribal Elder Observations</a:t>
            </a:r>
          </a:p>
          <a:p>
            <a:pPr marL="0" indent="0">
              <a:buNone/>
            </a:pPr>
            <a:r>
              <a:rPr lang="en-US" dirty="0" smtClean="0"/>
              <a:t>The elders would sit down and they would tell stories. They would talk about certain things that were coming…One day this earth is going to become warm….The snow and ice is going to melt in the north and the oceans are going to fill up…I am witnessing this today.”</a:t>
            </a:r>
          </a:p>
          <a:p>
            <a:pPr marL="0" indent="0" algn="r">
              <a:buNone/>
            </a:pPr>
            <a:r>
              <a:rPr lang="en-US" dirty="0" smtClean="0"/>
              <a:t> - Patrick Pierre</a:t>
            </a:r>
          </a:p>
          <a:p>
            <a:endParaRPr lang="en-US" dirty="0"/>
          </a:p>
        </p:txBody>
      </p:sp>
      <p:sp>
        <p:nvSpPr>
          <p:cNvPr id="4" name="Slide Number Placeholder 3"/>
          <p:cNvSpPr>
            <a:spLocks noGrp="1"/>
          </p:cNvSpPr>
          <p:nvPr>
            <p:ph type="sldNum" sz="quarter" idx="10"/>
          </p:nvPr>
        </p:nvSpPr>
        <p:spPr/>
        <p:txBody>
          <a:bodyPr/>
          <a:lstStyle/>
          <a:p>
            <a:fld id="{BD768D94-0EBF-4EDC-B947-9602AEF75934}" type="slidenum">
              <a:rPr lang="en-US" smtClean="0"/>
              <a:t>5</a:t>
            </a:fld>
            <a:endParaRPr lang="en-US"/>
          </a:p>
        </p:txBody>
      </p:sp>
    </p:spTree>
    <p:extLst>
      <p:ext uri="{BB962C8B-B14F-4D97-AF65-F5344CB8AC3E}">
        <p14:creationId xmlns:p14="http://schemas.microsoft.com/office/powerpoint/2010/main" val="160566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68D94-0EBF-4EDC-B947-9602AEF75934}" type="slidenum">
              <a:rPr lang="en-US" smtClean="0"/>
              <a:t>6</a:t>
            </a:fld>
            <a:endParaRPr lang="en-US"/>
          </a:p>
        </p:txBody>
      </p:sp>
    </p:spTree>
    <p:extLst>
      <p:ext uri="{BB962C8B-B14F-4D97-AF65-F5344CB8AC3E}">
        <p14:creationId xmlns:p14="http://schemas.microsoft.com/office/powerpoint/2010/main" val="53947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68D94-0EBF-4EDC-B947-9602AEF75934}" type="slidenum">
              <a:rPr lang="en-US" smtClean="0"/>
              <a:t>7</a:t>
            </a:fld>
            <a:endParaRPr lang="en-US"/>
          </a:p>
        </p:txBody>
      </p:sp>
    </p:spTree>
    <p:extLst>
      <p:ext uri="{BB962C8B-B14F-4D97-AF65-F5344CB8AC3E}">
        <p14:creationId xmlns:p14="http://schemas.microsoft.com/office/powerpoint/2010/main" val="350669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68D94-0EBF-4EDC-B947-9602AEF75934}" type="slidenum">
              <a:rPr lang="en-US" smtClean="0"/>
              <a:t>8</a:t>
            </a:fld>
            <a:endParaRPr lang="en-US"/>
          </a:p>
        </p:txBody>
      </p:sp>
    </p:spTree>
    <p:extLst>
      <p:ext uri="{BB962C8B-B14F-4D97-AF65-F5344CB8AC3E}">
        <p14:creationId xmlns:p14="http://schemas.microsoft.com/office/powerpoint/2010/main" val="358078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768D94-0EBF-4EDC-B947-9602AEF75934}" type="slidenum">
              <a:rPr lang="en-US" smtClean="0"/>
              <a:t>9</a:t>
            </a:fld>
            <a:endParaRPr lang="en-US"/>
          </a:p>
        </p:txBody>
      </p:sp>
    </p:spTree>
    <p:extLst>
      <p:ext uri="{BB962C8B-B14F-4D97-AF65-F5344CB8AC3E}">
        <p14:creationId xmlns:p14="http://schemas.microsoft.com/office/powerpoint/2010/main" val="358078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ECE25D-FB81-473E-B277-8E0F0D64A778}"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16B0E-FB51-4565-A2F5-F724D5E6FD32}" type="slidenum">
              <a:rPr lang="en-US" smtClean="0"/>
              <a:t>‹#›</a:t>
            </a:fld>
            <a:endParaRPr lang="en-US" dirty="0"/>
          </a:p>
        </p:txBody>
      </p:sp>
      <p:pic>
        <p:nvPicPr>
          <p:cNvPr id="1026" name="Picture 2" descr="C:\Users\Shivon\Documents\My Dropbox\CSKT Climate Change Strategic Plan\Presentation\Working Files\Presentation Cov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CE25D-FB81-473E-B277-8E0F0D64A77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278010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CE25D-FB81-473E-B277-8E0F0D64A77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68378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3886200"/>
          </a:xfrm>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304800"/>
            <a:ext cx="8229600" cy="114300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a:xfrm>
            <a:off x="8534400" y="2133600"/>
            <a:ext cx="381000" cy="381000"/>
          </a:xfrm>
        </p:spPr>
        <p:txBody>
          <a:bodyPr/>
          <a:lstStyle>
            <a:lvl1pPr>
              <a:defRPr>
                <a:solidFill>
                  <a:schemeClr val="tx1">
                    <a:lumMod val="85000"/>
                    <a:lumOff val="15000"/>
                  </a:schemeClr>
                </a:solidFill>
              </a:defRPr>
            </a:lvl1pPr>
          </a:lstStyle>
          <a:p>
            <a:fld id="{17516B0E-FB51-4565-A2F5-F724D5E6FD32}" type="slidenum">
              <a:rPr lang="en-US" smtClean="0"/>
              <a:pPr/>
              <a:t>‹#›</a:t>
            </a:fld>
            <a:endParaRPr lang="en-US" dirty="0"/>
          </a:p>
        </p:txBody>
      </p:sp>
    </p:spTree>
    <p:extLst>
      <p:ext uri="{BB962C8B-B14F-4D97-AF65-F5344CB8AC3E}">
        <p14:creationId xmlns:p14="http://schemas.microsoft.com/office/powerpoint/2010/main" val="316489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76525"/>
            <a:ext cx="8229599" cy="1133475"/>
          </a:xfrm>
        </p:spPr>
        <p:txBody>
          <a:bodyPr anchor="ctr" anchorCtr="0"/>
          <a:lstStyle>
            <a:lvl1pPr algn="ctr">
              <a:defRPr sz="4000" b="1" cap="all"/>
            </a:lvl1pPr>
          </a:lstStyle>
          <a:p>
            <a:r>
              <a:rPr lang="en-US" dirty="0" smtClean="0"/>
              <a:t>Click to edit Master title</a:t>
            </a:r>
            <a:endParaRPr lang="en-US" dirty="0"/>
          </a:p>
        </p:txBody>
      </p:sp>
      <p:sp>
        <p:nvSpPr>
          <p:cNvPr id="4" name="Date Placeholder 3"/>
          <p:cNvSpPr>
            <a:spLocks noGrp="1"/>
          </p:cNvSpPr>
          <p:nvPr>
            <p:ph type="dt" sz="half" idx="10"/>
          </p:nvPr>
        </p:nvSpPr>
        <p:spPr/>
        <p:txBody>
          <a:bodyPr/>
          <a:lstStyle/>
          <a:p>
            <a:fld id="{99ECE25D-FB81-473E-B277-8E0F0D64A77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6B0E-FB51-4565-A2F5-F724D5E6FD32}" type="slidenum">
              <a:rPr lang="en-US" smtClean="0"/>
              <a:t>‹#›</a:t>
            </a:fld>
            <a:endParaRPr lang="en-US"/>
          </a:p>
        </p:txBody>
      </p:sp>
      <p:sp>
        <p:nvSpPr>
          <p:cNvPr id="8" name="Rectangle 7"/>
          <p:cNvSpPr/>
          <p:nvPr userDrawn="1"/>
        </p:nvSpPr>
        <p:spPr>
          <a:xfrm>
            <a:off x="457200" y="2667000"/>
            <a:ext cx="8229600" cy="114300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5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ECE25D-FB81-473E-B277-8E0F0D64A77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26012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ECE25D-FB81-473E-B277-8E0F0D64A778}"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33718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ECE25D-FB81-473E-B277-8E0F0D64A778}"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403155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CE25D-FB81-473E-B277-8E0F0D64A778}"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173980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CE25D-FB81-473E-B277-8E0F0D64A77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47984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CE25D-FB81-473E-B277-8E0F0D64A77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6B0E-FB51-4565-A2F5-F724D5E6FD32}" type="slidenum">
              <a:rPr lang="en-US" smtClean="0"/>
              <a:t>‹#›</a:t>
            </a:fld>
            <a:endParaRPr lang="en-US"/>
          </a:p>
        </p:txBody>
      </p:sp>
    </p:spTree>
    <p:extLst>
      <p:ext uri="{BB962C8B-B14F-4D97-AF65-F5344CB8AC3E}">
        <p14:creationId xmlns:p14="http://schemas.microsoft.com/office/powerpoint/2010/main" val="283405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Plan Released September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CSKT Climate Change Strategic Plan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fld id="{17516B0E-FB51-4565-A2F5-F724D5E6FD32}" type="slidenum">
              <a:rPr lang="en-US" smtClean="0"/>
              <a:pPr/>
              <a:t>‹#›</a:t>
            </a:fld>
            <a:endParaRPr lang="en-US" dirty="0"/>
          </a:p>
        </p:txBody>
      </p:sp>
    </p:spTree>
    <p:extLst>
      <p:ext uri="{BB962C8B-B14F-4D97-AF65-F5344CB8AC3E}">
        <p14:creationId xmlns:p14="http://schemas.microsoft.com/office/powerpoint/2010/main" val="363517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00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Angelic La Moose, whose grandfather was a Flathead chief, wearing costume her mother made, full-length, standing, in fro - NARA - 519156.tif"/>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13698"/>
            <a:ext cx="5600920" cy="6844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648200" y="1676400"/>
            <a:ext cx="4452783" cy="3046988"/>
          </a:xfrm>
          <a:prstGeom prst="rect">
            <a:avLst/>
          </a:prstGeom>
        </p:spPr>
        <p:txBody>
          <a:bodyPr wrap="square">
            <a:spAutoFit/>
          </a:bodyPr>
          <a:lstStyle/>
          <a:p>
            <a:pPr algn="ctr"/>
            <a:r>
              <a:rPr lang="en-US" sz="2400" dirty="0">
                <a:effectLst>
                  <a:outerShdw blurRad="38100" dist="38100" dir="2700000" algn="tl">
                    <a:srgbClr val="000000">
                      <a:alpha val="43137"/>
                    </a:srgbClr>
                  </a:outerShdw>
                </a:effectLst>
              </a:rPr>
              <a:t>The lesson is not a debate about whether the climate is changing, but that---we should pay attention, be mindful, plan and prepare.  We are the caretakers of our environment to prepare a place better than what we found.  For those yet unborn.</a:t>
            </a:r>
          </a:p>
        </p:txBody>
      </p:sp>
    </p:spTree>
    <p:extLst>
      <p:ext uri="{BB962C8B-B14F-4D97-AF65-F5344CB8AC3E}">
        <p14:creationId xmlns:p14="http://schemas.microsoft.com/office/powerpoint/2010/main" val="313153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Tribal cultures connect people with the </a:t>
            </a:r>
            <a:r>
              <a:rPr lang="en-US" sz="3600" dirty="0"/>
              <a:t>e</a:t>
            </a:r>
            <a:r>
              <a:rPr lang="en-US" sz="3600" dirty="0" smtClean="0"/>
              <a:t>nvironment</a:t>
            </a:r>
            <a:endParaRPr lang="en-US" sz="3600" dirty="0"/>
          </a:p>
        </p:txBody>
      </p:sp>
      <p:grpSp>
        <p:nvGrpSpPr>
          <p:cNvPr id="7" name="Group 6"/>
          <p:cNvGrpSpPr/>
          <p:nvPr/>
        </p:nvGrpSpPr>
        <p:grpSpPr>
          <a:xfrm>
            <a:off x="119864" y="2004278"/>
            <a:ext cx="4120685" cy="3332906"/>
            <a:chOff x="152400" y="1524001"/>
            <a:chExt cx="4120685" cy="3332906"/>
          </a:xfrm>
        </p:grpSpPr>
        <p:pic>
          <p:nvPicPr>
            <p:cNvPr id="1026" name="Picture 2" descr="http://www.flatheadwatershed.org/cultural_history/images/fig3_5_Sitting-by-Jocko.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2400" y="1524001"/>
              <a:ext cx="4120685"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9908"/>
              <a:ext cx="3962400" cy="276999"/>
            </a:xfrm>
            <a:prstGeom prst="rect">
              <a:avLst/>
            </a:prstGeom>
          </p:spPr>
          <p:txBody>
            <a:bodyPr wrap="square">
              <a:spAutoFit/>
            </a:bodyPr>
            <a:lstStyle/>
            <a:p>
              <a:r>
                <a:rPr lang="en-US" sz="1200" dirty="0"/>
                <a:t>Salish couple by the Jocko River. Source: </a:t>
              </a:r>
              <a:r>
                <a:rPr lang="en-US" sz="1200" dirty="0" smtClean="0"/>
                <a:t>CSKT</a:t>
              </a:r>
              <a:endParaRPr lang="en-US" sz="1200" dirty="0"/>
            </a:p>
          </p:txBody>
        </p:sp>
      </p:grpSp>
      <p:sp>
        <p:nvSpPr>
          <p:cNvPr id="5" name="Rectangle 4"/>
          <p:cNvSpPr/>
          <p:nvPr/>
        </p:nvSpPr>
        <p:spPr>
          <a:xfrm>
            <a:off x="4255961" y="1757818"/>
            <a:ext cx="4718515" cy="4247317"/>
          </a:xfrm>
          <a:prstGeom prst="rect">
            <a:avLst/>
          </a:prstGeom>
        </p:spPr>
        <p:txBody>
          <a:bodyPr wrap="square">
            <a:spAutoFit/>
          </a:bodyPr>
          <a:lstStyle/>
          <a:p>
            <a:pPr algn="ctr"/>
            <a:r>
              <a:rPr lang="en-US" dirty="0"/>
              <a:t>Our lands and resources are the basis of our spiritual life.  That’s been our way since time began.  By preparing for further environmental changes, we can mitigate threats to our way of life.  </a:t>
            </a:r>
            <a:endParaRPr lang="en-US" dirty="0" smtClean="0"/>
          </a:p>
          <a:p>
            <a:pPr algn="ctr"/>
            <a:endParaRPr lang="en-US" dirty="0"/>
          </a:p>
          <a:p>
            <a:pPr algn="ctr"/>
            <a:r>
              <a:rPr lang="en-US" dirty="0" smtClean="0"/>
              <a:t>Our </a:t>
            </a:r>
            <a:r>
              <a:rPr lang="en-US" dirty="0"/>
              <a:t>traditions rely on abundant population of native fish and wildlife, </a:t>
            </a:r>
            <a:r>
              <a:rPr lang="en-US" dirty="0" smtClean="0"/>
              <a:t>healthy </a:t>
            </a:r>
            <a:r>
              <a:rPr lang="en-US" dirty="0"/>
              <a:t>plant communities, clear air, water, undisturbed spiritual sites, prehistoric and historic campsites, dwellings, burial grounds, and other cultural sites because these areas reaffirm the presence of our ancestors.  These resources also provide </a:t>
            </a:r>
            <a:r>
              <a:rPr lang="en-US" dirty="0" smtClean="0"/>
              <a:t> </a:t>
            </a:r>
            <a:r>
              <a:rPr lang="en-US" dirty="0"/>
              <a:t>future </a:t>
            </a:r>
            <a:r>
              <a:rPr lang="en-US" dirty="0" smtClean="0"/>
              <a:t>generations</a:t>
            </a:r>
            <a:r>
              <a:rPr lang="en-US" dirty="0" smtClean="0"/>
              <a:t> </a:t>
            </a:r>
            <a:r>
              <a:rPr lang="en-US" dirty="0"/>
              <a:t>with a connection to their ancestors and native traditions.</a:t>
            </a:r>
          </a:p>
        </p:txBody>
      </p:sp>
    </p:spTree>
    <p:extLst>
      <p:ext uri="{BB962C8B-B14F-4D97-AF65-F5344CB8AC3E}">
        <p14:creationId xmlns:p14="http://schemas.microsoft.com/office/powerpoint/2010/main" val="1767495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Purpose</a:t>
            </a:r>
            <a:endParaRPr lang="en-US" dirty="0"/>
          </a:p>
        </p:txBody>
      </p:sp>
      <p:sp>
        <p:nvSpPr>
          <p:cNvPr id="3" name="Content Placeholder 2"/>
          <p:cNvSpPr>
            <a:spLocks noGrp="1"/>
          </p:cNvSpPr>
          <p:nvPr>
            <p:ph idx="1"/>
          </p:nvPr>
        </p:nvSpPr>
        <p:spPr>
          <a:xfrm>
            <a:off x="457200" y="1752600"/>
            <a:ext cx="8229600" cy="4038600"/>
          </a:xfrm>
        </p:spPr>
        <p:txBody>
          <a:bodyPr>
            <a:normAutofit/>
          </a:bodyPr>
          <a:lstStyle/>
          <a:p>
            <a:pPr>
              <a:spcAft>
                <a:spcPts val="600"/>
              </a:spcAft>
            </a:pPr>
            <a:r>
              <a:rPr lang="en-US" dirty="0" smtClean="0"/>
              <a:t>Serve as an </a:t>
            </a:r>
            <a:r>
              <a:rPr lang="en-US" b="1" dirty="0" smtClean="0"/>
              <a:t>early </a:t>
            </a:r>
            <a:r>
              <a:rPr lang="en-US" b="1" dirty="0"/>
              <a:t>step </a:t>
            </a:r>
            <a:r>
              <a:rPr lang="en-US" dirty="0"/>
              <a:t>towards addressing the </a:t>
            </a:r>
            <a:r>
              <a:rPr lang="en-US" b="1" dirty="0"/>
              <a:t>impacts </a:t>
            </a:r>
            <a:r>
              <a:rPr lang="en-US" dirty="0"/>
              <a:t>of climate change on the Flathead Reservation in Montana. </a:t>
            </a:r>
            <a:endParaRPr lang="en-US" dirty="0" smtClean="0"/>
          </a:p>
          <a:p>
            <a:pPr>
              <a:spcAft>
                <a:spcPts val="600"/>
              </a:spcAft>
            </a:pPr>
            <a:r>
              <a:rPr lang="en-US" dirty="0" smtClean="0"/>
              <a:t>Improve </a:t>
            </a:r>
            <a:r>
              <a:rPr lang="en-US" dirty="0"/>
              <a:t>the Tribal </a:t>
            </a:r>
            <a:r>
              <a:rPr lang="en-US" b="1" dirty="0"/>
              <a:t>community and its lands resiliency</a:t>
            </a:r>
            <a:r>
              <a:rPr lang="en-US" dirty="0"/>
              <a:t> by effectively informing </a:t>
            </a:r>
            <a:r>
              <a:rPr lang="en-US" dirty="0" smtClean="0"/>
              <a:t>the Tribes.</a:t>
            </a:r>
          </a:p>
          <a:p>
            <a:pPr>
              <a:spcAft>
                <a:spcPts val="600"/>
              </a:spcAft>
            </a:pPr>
            <a:r>
              <a:rPr lang="en-US" dirty="0" smtClean="0"/>
              <a:t>Initiate </a:t>
            </a:r>
            <a:r>
              <a:rPr lang="en-US" dirty="0"/>
              <a:t>the development of collectively beneficial </a:t>
            </a:r>
            <a:r>
              <a:rPr lang="en-US" dirty="0" smtClean="0"/>
              <a:t>impact </a:t>
            </a:r>
            <a:r>
              <a:rPr lang="en-US" b="1" dirty="0"/>
              <a:t>mitigation</a:t>
            </a:r>
            <a:r>
              <a:rPr lang="en-US" dirty="0"/>
              <a:t> and </a:t>
            </a:r>
            <a:r>
              <a:rPr lang="en-US" b="1" dirty="0"/>
              <a:t>adaptation</a:t>
            </a:r>
            <a:r>
              <a:rPr lang="en-US" dirty="0"/>
              <a:t> </a:t>
            </a:r>
            <a:r>
              <a:rPr lang="en-US" b="1" dirty="0"/>
              <a:t>solutions</a:t>
            </a:r>
            <a:r>
              <a:rPr lang="en-US" dirty="0"/>
              <a:t>.</a:t>
            </a:r>
          </a:p>
        </p:txBody>
      </p:sp>
    </p:spTree>
    <p:extLst>
      <p:ext uri="{BB962C8B-B14F-4D97-AF65-F5344CB8AC3E}">
        <p14:creationId xmlns:p14="http://schemas.microsoft.com/office/powerpoint/2010/main" val="320916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Flathead Reservation</a:t>
            </a:r>
            <a:endParaRPr lang="en-US" dirty="0"/>
          </a:p>
        </p:txBody>
      </p:sp>
      <p:sp>
        <p:nvSpPr>
          <p:cNvPr id="6" name="TextBox 5"/>
          <p:cNvSpPr txBox="1"/>
          <p:nvPr/>
        </p:nvSpPr>
        <p:spPr>
          <a:xfrm>
            <a:off x="6452171" y="3886200"/>
            <a:ext cx="1981200" cy="738664"/>
          </a:xfrm>
          <a:prstGeom prst="rect">
            <a:avLst/>
          </a:prstGeom>
          <a:noFill/>
        </p:spPr>
        <p:txBody>
          <a:bodyPr wrap="square" rtlCol="0">
            <a:spAutoFit/>
          </a:bodyPr>
          <a:lstStyle/>
          <a:p>
            <a:r>
              <a:rPr lang="en-US" sz="1400" dirty="0"/>
              <a:t>Montana Reservation Map by Montana Office of Tourism</a:t>
            </a:r>
          </a:p>
        </p:txBody>
      </p:sp>
      <p:sp>
        <p:nvSpPr>
          <p:cNvPr id="12" name="Rectangle 11"/>
          <p:cNvSpPr/>
          <p:nvPr/>
        </p:nvSpPr>
        <p:spPr>
          <a:xfrm>
            <a:off x="130996" y="5372528"/>
            <a:ext cx="1295400" cy="1267596"/>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52400" y="1371600"/>
            <a:ext cx="4953000" cy="5296778"/>
            <a:chOff x="152400" y="1371600"/>
            <a:chExt cx="4953000" cy="5296778"/>
          </a:xfrm>
        </p:grpSpPr>
        <p:grpSp>
          <p:nvGrpSpPr>
            <p:cNvPr id="13" name="Group 12"/>
            <p:cNvGrpSpPr/>
            <p:nvPr/>
          </p:nvGrpSpPr>
          <p:grpSpPr>
            <a:xfrm>
              <a:off x="152400" y="1371600"/>
              <a:ext cx="4842658" cy="5296778"/>
              <a:chOff x="152400" y="1371600"/>
              <a:chExt cx="4842658" cy="5296778"/>
            </a:xfrm>
          </p:grpSpPr>
          <p:grpSp>
            <p:nvGrpSpPr>
              <p:cNvPr id="10" name="Group 9"/>
              <p:cNvGrpSpPr/>
              <p:nvPr/>
            </p:nvGrpSpPr>
            <p:grpSpPr>
              <a:xfrm>
                <a:off x="152400" y="1371600"/>
                <a:ext cx="4842658" cy="5229996"/>
                <a:chOff x="152400" y="1371600"/>
                <a:chExt cx="4842658" cy="5229996"/>
              </a:xfrm>
            </p:grpSpPr>
            <p:grpSp>
              <p:nvGrpSpPr>
                <p:cNvPr id="9" name="Group 8"/>
                <p:cNvGrpSpPr/>
                <p:nvPr/>
              </p:nvGrpSpPr>
              <p:grpSpPr>
                <a:xfrm>
                  <a:off x="152400" y="1371600"/>
                  <a:ext cx="4842658" cy="5229996"/>
                  <a:chOff x="152400" y="1371600"/>
                  <a:chExt cx="4842658" cy="5229996"/>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05"/>
                  <a:stretch/>
                </p:blipFill>
                <p:spPr bwMode="auto">
                  <a:xfrm>
                    <a:off x="152400" y="1371600"/>
                    <a:ext cx="4842658" cy="52299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61034" y="3505200"/>
                    <a:ext cx="762000" cy="1119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962400" y="2286000"/>
                  <a:ext cx="381000" cy="967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52400" y="5400782"/>
                <a:ext cx="1295400" cy="1267596"/>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3733800" y="6172200"/>
              <a:ext cx="1371600" cy="467924"/>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C:\Users\Shivon\Desktop\Reservations_MAP_ba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75604"/>
            <a:ext cx="5029200" cy="29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70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Considerations</a:t>
            </a:r>
            <a:endParaRPr lang="en-US" dirty="0"/>
          </a:p>
        </p:txBody>
      </p:sp>
      <p:sp>
        <p:nvSpPr>
          <p:cNvPr id="3" name="Content Placeholder 2"/>
          <p:cNvSpPr>
            <a:spLocks noGrp="1"/>
          </p:cNvSpPr>
          <p:nvPr>
            <p:ph idx="1"/>
          </p:nvPr>
        </p:nvSpPr>
        <p:spPr>
          <a:xfrm>
            <a:off x="457200" y="1981200"/>
            <a:ext cx="8229600" cy="3352800"/>
          </a:xfrm>
        </p:spPr>
        <p:txBody>
          <a:bodyPr>
            <a:normAutofit/>
          </a:bodyPr>
          <a:lstStyle/>
          <a:p>
            <a:r>
              <a:rPr lang="en-US" dirty="0" smtClean="0"/>
              <a:t>Indigenous people of the world have a special moral stature on this issue [of climate change] and may have a special role in coming together to advocate for action. –SPCC</a:t>
            </a:r>
          </a:p>
        </p:txBody>
      </p:sp>
      <p:pic>
        <p:nvPicPr>
          <p:cNvPr id="4" name="Picture 3" descr="C:\Users\Shivon\Documents\My Dropbox\CSKT Climate Change Strategic Plan\Photos\Sourced\Natural Resources\River Honoring, Photo taken by Conrad Durglo.JPG"/>
          <p:cNvPicPr/>
          <p:nvPr/>
        </p:nvPicPr>
        <p:blipFill rotWithShape="1">
          <a:blip r:embed="rId3" cstate="print">
            <a:extLst>
              <a:ext uri="{28A0092B-C50C-407E-A947-70E740481C1C}">
                <a14:useLocalDpi xmlns:a14="http://schemas.microsoft.com/office/drawing/2010/main" val="0"/>
              </a:ext>
            </a:extLst>
          </a:blip>
          <a:srcRect t="22952" r="6601" b="40146"/>
          <a:stretch/>
        </p:blipFill>
        <p:spPr bwMode="auto">
          <a:xfrm>
            <a:off x="76200" y="4191000"/>
            <a:ext cx="8991600" cy="2590800"/>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TextBox 4"/>
          <p:cNvSpPr txBox="1"/>
          <p:nvPr/>
        </p:nvSpPr>
        <p:spPr>
          <a:xfrm>
            <a:off x="3886200" y="6482360"/>
            <a:ext cx="5181600" cy="307777"/>
          </a:xfrm>
          <a:prstGeom prst="rect">
            <a:avLst/>
          </a:prstGeom>
          <a:noFill/>
        </p:spPr>
        <p:txBody>
          <a:bodyPr wrap="square" rtlCol="0">
            <a:spAutoFit/>
          </a:bodyPr>
          <a:lstStyle/>
          <a:p>
            <a:pPr algn="r"/>
            <a:r>
              <a:rPr lang="en-US" sz="1400" dirty="0"/>
              <a:t>River Honoring, photo by Conrad </a:t>
            </a:r>
            <a:r>
              <a:rPr lang="en-US" sz="1400" dirty="0" err="1"/>
              <a:t>Durglo</a:t>
            </a:r>
            <a:endParaRPr lang="en-US" sz="1400" dirty="0"/>
          </a:p>
        </p:txBody>
      </p:sp>
    </p:spTree>
    <p:extLst>
      <p:ext uri="{BB962C8B-B14F-4D97-AF65-F5344CB8AC3E}">
        <p14:creationId xmlns:p14="http://schemas.microsoft.com/office/powerpoint/2010/main" val="2323777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the Tribes</a:t>
            </a:r>
            <a:endParaRPr lang="en-US" dirty="0"/>
          </a:p>
        </p:txBody>
      </p:sp>
      <p:sp>
        <p:nvSpPr>
          <p:cNvPr id="3" name="Content Placeholder 2"/>
          <p:cNvSpPr>
            <a:spLocks noGrp="1"/>
          </p:cNvSpPr>
          <p:nvPr>
            <p:ph idx="1"/>
          </p:nvPr>
        </p:nvSpPr>
        <p:spPr>
          <a:xfrm>
            <a:off x="457200" y="1752600"/>
            <a:ext cx="8229600" cy="4038600"/>
          </a:xfrm>
        </p:spPr>
        <p:txBody>
          <a:bodyPr>
            <a:normAutofit lnSpcReduction="10000"/>
          </a:bodyPr>
          <a:lstStyle/>
          <a:p>
            <a:r>
              <a:rPr lang="en-US" dirty="0" smtClean="0"/>
              <a:t>Cultural </a:t>
            </a:r>
            <a:r>
              <a:rPr lang="en-US" dirty="0"/>
              <a:t>resources of the Tribes are being lost, substantially altered, or destroyed with increasing frequency in the face of </a:t>
            </a:r>
            <a:r>
              <a:rPr lang="en-US" dirty="0" smtClean="0"/>
              <a:t>energy</a:t>
            </a:r>
            <a:r>
              <a:rPr lang="en-US" dirty="0"/>
              <a:t>, economic, residential, </a:t>
            </a:r>
            <a:r>
              <a:rPr lang="en-US" dirty="0" smtClean="0"/>
              <a:t>transportation, sanitation, </a:t>
            </a:r>
            <a:r>
              <a:rPr lang="en-US" dirty="0"/>
              <a:t>and public health developments. </a:t>
            </a:r>
            <a:endParaRPr lang="en-US" dirty="0" smtClean="0"/>
          </a:p>
          <a:p>
            <a:endParaRPr lang="en-US" dirty="0" smtClean="0"/>
          </a:p>
          <a:p>
            <a:r>
              <a:rPr lang="en-US" dirty="0" smtClean="0"/>
              <a:t>Impacts are region wide.  Collaborations need to be sought to care for the land on a larger scale than just the boundaries of the Reservation</a:t>
            </a:r>
            <a:endParaRPr lang="en-US" dirty="0"/>
          </a:p>
        </p:txBody>
      </p:sp>
    </p:spTree>
    <p:extLst>
      <p:ext uri="{BB962C8B-B14F-4D97-AF65-F5344CB8AC3E}">
        <p14:creationId xmlns:p14="http://schemas.microsoft.com/office/powerpoint/2010/main" val="210185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Sectors</a:t>
            </a:r>
            <a:endParaRPr lang="en-US" dirty="0"/>
          </a:p>
        </p:txBody>
      </p:sp>
      <p:sp>
        <p:nvSpPr>
          <p:cNvPr id="3" name="Content Placeholder 2"/>
          <p:cNvSpPr>
            <a:spLocks noGrp="1"/>
          </p:cNvSpPr>
          <p:nvPr>
            <p:ph idx="1"/>
          </p:nvPr>
        </p:nvSpPr>
        <p:spPr>
          <a:xfrm>
            <a:off x="-15410" y="1583933"/>
            <a:ext cx="3072108" cy="4986575"/>
          </a:xfrm>
        </p:spPr>
        <p:txBody>
          <a:bodyPr>
            <a:normAutofit/>
          </a:bodyPr>
          <a:lstStyle/>
          <a:p>
            <a:pPr marL="0" indent="0" algn="ctr">
              <a:buNone/>
            </a:pPr>
            <a:r>
              <a:rPr lang="en-US" dirty="0" smtClean="0"/>
              <a:t>Forestry</a:t>
            </a:r>
          </a:p>
          <a:p>
            <a:pPr marL="0" indent="0" algn="ctr">
              <a:buNone/>
            </a:pPr>
            <a:r>
              <a:rPr lang="en-US" dirty="0" smtClean="0"/>
              <a:t>Land</a:t>
            </a:r>
          </a:p>
          <a:p>
            <a:pPr marL="0" indent="0" algn="ctr">
              <a:buNone/>
            </a:pPr>
            <a:r>
              <a:rPr lang="en-US" dirty="0" smtClean="0"/>
              <a:t>Fish</a:t>
            </a:r>
          </a:p>
          <a:p>
            <a:pPr marL="0" indent="0" algn="ctr">
              <a:buNone/>
            </a:pPr>
            <a:r>
              <a:rPr lang="en-US" dirty="0" smtClean="0"/>
              <a:t>Wildlife</a:t>
            </a:r>
            <a:endParaRPr lang="en-US" dirty="0"/>
          </a:p>
          <a:p>
            <a:pPr marL="0" indent="0" algn="ctr">
              <a:buNone/>
            </a:pPr>
            <a:r>
              <a:rPr lang="en-US" dirty="0" smtClean="0"/>
              <a:t>Water</a:t>
            </a:r>
          </a:p>
          <a:p>
            <a:pPr marL="0" indent="0" algn="ctr">
              <a:buNone/>
            </a:pPr>
            <a:r>
              <a:rPr lang="en-US" dirty="0" smtClean="0"/>
              <a:t>Air Quality</a:t>
            </a:r>
          </a:p>
          <a:p>
            <a:pPr marL="0" indent="0" algn="ctr">
              <a:buNone/>
            </a:pPr>
            <a:r>
              <a:rPr lang="en-US" dirty="0" smtClean="0"/>
              <a:t>Infrastructure</a:t>
            </a:r>
          </a:p>
          <a:p>
            <a:pPr marL="0" indent="0" algn="ctr">
              <a:buNone/>
            </a:pPr>
            <a:r>
              <a:rPr lang="en-US" dirty="0" smtClean="0"/>
              <a:t>People</a:t>
            </a:r>
          </a:p>
          <a:p>
            <a:pPr marL="0" indent="0" algn="ctr">
              <a:buNone/>
            </a:pPr>
            <a:r>
              <a:rPr lang="en-US" dirty="0" smtClean="0"/>
              <a:t>Culture </a:t>
            </a:r>
            <a:endParaRPr lang="en-US" dirty="0"/>
          </a:p>
        </p:txBody>
      </p:sp>
      <p:pic>
        <p:nvPicPr>
          <p:cNvPr id="5" name="Picture 4" descr="C:\Users\Shivon\Documents\My Dropbox\CSKT Climate Change Strategic Plan\Photos\Photos\Forestry\IMG_0136.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r="20442" b="31526"/>
          <a:stretch/>
        </p:blipFill>
        <p:spPr bwMode="auto">
          <a:xfrm>
            <a:off x="3056697" y="1583933"/>
            <a:ext cx="6057336" cy="5200844"/>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TextBox 5"/>
          <p:cNvSpPr txBox="1"/>
          <p:nvPr/>
        </p:nvSpPr>
        <p:spPr>
          <a:xfrm>
            <a:off x="4114800" y="6477000"/>
            <a:ext cx="5029200" cy="307777"/>
          </a:xfrm>
          <a:prstGeom prst="rect">
            <a:avLst/>
          </a:prstGeom>
          <a:noFill/>
        </p:spPr>
        <p:txBody>
          <a:bodyPr wrap="square" rtlCol="0">
            <a:spAutoFit/>
          </a:bodyPr>
          <a:lstStyle/>
          <a:p>
            <a:pPr algn="r"/>
            <a:r>
              <a:rPr lang="en-US" sz="1400" dirty="0">
                <a:solidFill>
                  <a:schemeClr val="bg1"/>
                </a:solidFill>
              </a:rPr>
              <a:t>Flathead Reservation, photo by </a:t>
            </a:r>
            <a:r>
              <a:rPr lang="en-US" sz="1400" dirty="0" err="1">
                <a:solidFill>
                  <a:schemeClr val="bg1"/>
                </a:solidFill>
              </a:rPr>
              <a:t>Roian</a:t>
            </a:r>
            <a:r>
              <a:rPr lang="en-US" sz="1400" dirty="0">
                <a:solidFill>
                  <a:schemeClr val="bg1"/>
                </a:solidFill>
              </a:rPr>
              <a:t> Matt</a:t>
            </a:r>
          </a:p>
        </p:txBody>
      </p:sp>
    </p:spTree>
    <p:extLst>
      <p:ext uri="{BB962C8B-B14F-4D97-AF65-F5344CB8AC3E}">
        <p14:creationId xmlns:p14="http://schemas.microsoft.com/office/powerpoint/2010/main" val="113998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752600"/>
            <a:ext cx="8229600" cy="4267200"/>
          </a:xfrm>
        </p:spPr>
        <p:txBody>
          <a:bodyPr>
            <a:normAutofit/>
          </a:bodyPr>
          <a:lstStyle/>
          <a:p>
            <a:r>
              <a:rPr lang="en-US" b="1" dirty="0" smtClean="0"/>
              <a:t>Develop implementation plans</a:t>
            </a:r>
          </a:p>
          <a:p>
            <a:pPr lvl="1"/>
            <a:r>
              <a:rPr lang="en-US" dirty="0" smtClean="0"/>
              <a:t>Establish specific tasks and timeframes</a:t>
            </a:r>
          </a:p>
          <a:p>
            <a:pPr lvl="1"/>
            <a:r>
              <a:rPr lang="en-US" dirty="0" smtClean="0"/>
              <a:t>Monitor </a:t>
            </a:r>
            <a:r>
              <a:rPr lang="en-US" dirty="0"/>
              <a:t>and measure progress </a:t>
            </a:r>
            <a:r>
              <a:rPr lang="en-US" dirty="0" smtClean="0"/>
              <a:t>of goals</a:t>
            </a:r>
          </a:p>
          <a:p>
            <a:pPr lvl="1"/>
            <a:r>
              <a:rPr lang="en-US" dirty="0" smtClean="0"/>
              <a:t>Research more Traditional </a:t>
            </a:r>
            <a:r>
              <a:rPr lang="en-US" dirty="0"/>
              <a:t>Ecological </a:t>
            </a:r>
            <a:r>
              <a:rPr lang="en-US" dirty="0" smtClean="0"/>
              <a:t>Knowledge</a:t>
            </a:r>
          </a:p>
          <a:p>
            <a:pPr marL="457200" lvl="1" indent="0">
              <a:buNone/>
            </a:pPr>
            <a:endParaRPr lang="en-US" sz="1400" dirty="0" smtClean="0"/>
          </a:p>
          <a:p>
            <a:r>
              <a:rPr lang="en-US" b="1" dirty="0" smtClean="0"/>
              <a:t>Regularly revisit </a:t>
            </a:r>
            <a:r>
              <a:rPr lang="en-US" b="1" dirty="0"/>
              <a:t>and </a:t>
            </a:r>
            <a:r>
              <a:rPr lang="en-US" b="1" dirty="0" smtClean="0"/>
              <a:t>modify the plan</a:t>
            </a:r>
            <a:endParaRPr lang="en-US" b="1" dirty="0"/>
          </a:p>
          <a:p>
            <a:pPr lvl="1"/>
            <a:r>
              <a:rPr lang="en-US" dirty="0" smtClean="0"/>
              <a:t>Review </a:t>
            </a:r>
            <a:r>
              <a:rPr lang="en-US" dirty="0"/>
              <a:t>basic assumptions </a:t>
            </a:r>
            <a:endParaRPr lang="en-US" dirty="0" smtClean="0"/>
          </a:p>
          <a:p>
            <a:pPr lvl="1"/>
            <a:r>
              <a:rPr lang="en-US" dirty="0" smtClean="0"/>
              <a:t>Add new information as it becomes available</a:t>
            </a:r>
            <a:endParaRPr lang="en-US" dirty="0"/>
          </a:p>
        </p:txBody>
      </p:sp>
    </p:spTree>
    <p:extLst>
      <p:ext uri="{BB962C8B-B14F-4D97-AF65-F5344CB8AC3E}">
        <p14:creationId xmlns:p14="http://schemas.microsoft.com/office/powerpoint/2010/main" val="339433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752600"/>
            <a:ext cx="8305800" cy="4876800"/>
          </a:xfrm>
        </p:spPr>
        <p:txBody>
          <a:bodyPr/>
          <a:lstStyle/>
          <a:p>
            <a:r>
              <a:rPr lang="en-US" b="1" dirty="0" smtClean="0"/>
              <a:t>Engage in resource development</a:t>
            </a:r>
          </a:p>
          <a:p>
            <a:pPr lvl="1"/>
            <a:r>
              <a:rPr lang="en-US" dirty="0" smtClean="0"/>
              <a:t>Request grant funding</a:t>
            </a:r>
          </a:p>
          <a:p>
            <a:pPr lvl="1"/>
            <a:r>
              <a:rPr lang="en-US" dirty="0" smtClean="0"/>
              <a:t>Leverage available resources</a:t>
            </a:r>
          </a:p>
          <a:p>
            <a:pPr lvl="1"/>
            <a:r>
              <a:rPr lang="en-US" dirty="0" smtClean="0"/>
              <a:t>Promote active collaboration</a:t>
            </a:r>
          </a:p>
          <a:p>
            <a:r>
              <a:rPr lang="en-US" b="1" dirty="0" smtClean="0"/>
              <a:t>Make region wide connections </a:t>
            </a:r>
          </a:p>
          <a:p>
            <a:pPr lvl="1"/>
            <a:r>
              <a:rPr lang="en-US" sz="2600" dirty="0" smtClean="0"/>
              <a:t>Great Northern Landscape Conservation Cooperative</a:t>
            </a:r>
          </a:p>
          <a:p>
            <a:pPr lvl="1"/>
            <a:r>
              <a:rPr lang="en-US" dirty="0" smtClean="0"/>
              <a:t>Crown of the Continent Conservation Initiative</a:t>
            </a:r>
          </a:p>
          <a:p>
            <a:pPr lvl="1"/>
            <a:r>
              <a:rPr lang="en-US" dirty="0" smtClean="0"/>
              <a:t>The Wilderness Society</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54056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3048</TotalTime>
  <Words>694</Words>
  <Application>Microsoft Office PowerPoint</Application>
  <PresentationFormat>On-screen Show (4:3)</PresentationFormat>
  <Paragraphs>67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Tribal cultures connect people with the environment</vt:lpstr>
      <vt:lpstr>Strategic Plan Purpose</vt:lpstr>
      <vt:lpstr>Flathead Reservation</vt:lpstr>
      <vt:lpstr>Cultural Considerations</vt:lpstr>
      <vt:lpstr>Impacts on the Tribes</vt:lpstr>
      <vt:lpstr>Planning Sectors</vt:lpstr>
      <vt:lpstr>Next Steps</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Shivon</dc:creator>
  <cp:lastModifiedBy>Michael Durglo</cp:lastModifiedBy>
  <cp:revision>79</cp:revision>
  <cp:lastPrinted>2013-08-29T19:08:48Z</cp:lastPrinted>
  <dcterms:created xsi:type="dcterms:W3CDTF">2013-08-22T15:32:12Z</dcterms:created>
  <dcterms:modified xsi:type="dcterms:W3CDTF">2014-05-05T18:35:17Z</dcterms:modified>
</cp:coreProperties>
</file>