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3" r:id="rId3"/>
    <p:sldId id="274" r:id="rId4"/>
    <p:sldId id="275" r:id="rId5"/>
    <p:sldId id="276" r:id="rId6"/>
    <p:sldId id="277" r:id="rId7"/>
    <p:sldId id="279" r:id="rId8"/>
    <p:sldId id="257" r:id="rId9"/>
    <p:sldId id="260" r:id="rId10"/>
    <p:sldId id="295" r:id="rId11"/>
    <p:sldId id="304" r:id="rId12"/>
    <p:sldId id="296" r:id="rId13"/>
    <p:sldId id="297" r:id="rId14"/>
    <p:sldId id="298" r:id="rId15"/>
    <p:sldId id="299" r:id="rId16"/>
    <p:sldId id="300" r:id="rId17"/>
    <p:sldId id="301" r:id="rId18"/>
    <p:sldId id="302" r:id="rId19"/>
    <p:sldId id="269" r:id="rId20"/>
    <p:sldId id="270" r:id="rId21"/>
    <p:sldId id="303" r:id="rId22"/>
    <p:sldId id="271" r:id="rId23"/>
    <p:sldId id="29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4636" autoAdjust="0"/>
  </p:normalViewPr>
  <p:slideViewPr>
    <p:cSldViewPr snapToGrid="0">
      <p:cViewPr varScale="1">
        <p:scale>
          <a:sx n="74" d="100"/>
          <a:sy n="74" d="100"/>
        </p:scale>
        <p:origin x="72" y="3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3419C-D748-46D3-B79C-E1F42F524879}" type="datetimeFigureOut">
              <a:rPr lang="en-US" smtClean="0"/>
              <a:t>10/25/2016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DE12C-5185-44E4-975A-D498E6DC6D81}" type="slidenum">
              <a:rPr lang="en-US" smtClean="0"/>
              <a:t>‹#›</a:t>
            </a:fld>
            <a:endParaRPr lang="en-US" dirty="0"/>
          </a:p>
        </p:txBody>
      </p:sp>
    </p:spTree>
    <p:extLst>
      <p:ext uri="{BB962C8B-B14F-4D97-AF65-F5344CB8AC3E}">
        <p14:creationId xmlns:p14="http://schemas.microsoft.com/office/powerpoint/2010/main" val="153776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78E5FF-760B-412C-AC00-C68C6BF0D7C4}"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2</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buFont typeface="Wingdings" charset="0"/>
              <a:buChar char="Ø"/>
              <a:defRPr/>
            </a:pPr>
            <a:r>
              <a:rPr lang="en-US" dirty="0">
                <a:latin typeface="Times New Roman" charset="0"/>
                <a:ea typeface="ＭＳ Ｐゴシック" charset="0"/>
              </a:rPr>
              <a:t>Formed in 1983 to provide a common voice for our region through the collaborative efforts of the Upper Columbia River Tribes.</a:t>
            </a:r>
          </a:p>
          <a:p>
            <a:pPr eaLnBrk="1" hangingPunct="1">
              <a:lnSpc>
                <a:spcPct val="80000"/>
              </a:lnSpc>
              <a:buFont typeface="Wingdings" charset="0"/>
              <a:buNone/>
              <a:defRPr/>
            </a:pPr>
            <a:endParaRPr lang="en-US" dirty="0">
              <a:latin typeface="Times New Roman" charset="0"/>
              <a:ea typeface="ＭＳ Ｐゴシック" charset="0"/>
            </a:endParaRPr>
          </a:p>
          <a:p>
            <a:pPr eaLnBrk="1" hangingPunct="1">
              <a:lnSpc>
                <a:spcPct val="80000"/>
              </a:lnSpc>
              <a:buFont typeface="Wingdings" charset="0"/>
              <a:buChar char="Ø"/>
              <a:defRPr/>
            </a:pPr>
            <a:r>
              <a:rPr lang="en-US" dirty="0">
                <a:latin typeface="Times New Roman" charset="0"/>
                <a:ea typeface="ＭＳ Ｐゴシック" charset="0"/>
              </a:rPr>
              <a:t>   Formed to ensure a healthy future for the traditional lands of our ancestors and for the benefit of all people.</a:t>
            </a:r>
          </a:p>
          <a:p>
            <a:pPr eaLnBrk="1" hangingPunct="1">
              <a:lnSpc>
                <a:spcPct val="80000"/>
              </a:lnSpc>
              <a:buFont typeface="Wingdings" charset="0"/>
              <a:buNone/>
              <a:defRPr/>
            </a:pPr>
            <a:endParaRPr lang="en-US" dirty="0">
              <a:latin typeface="Times New Roman" charset="0"/>
              <a:ea typeface="ＭＳ Ｐゴシック" charset="0"/>
            </a:endParaRPr>
          </a:p>
          <a:p>
            <a:pPr eaLnBrk="1" hangingPunct="1">
              <a:lnSpc>
                <a:spcPct val="80000"/>
              </a:lnSpc>
              <a:buFont typeface="Wingdings" charset="0"/>
              <a:buChar char="Ø"/>
              <a:defRPr/>
            </a:pPr>
            <a:r>
              <a:rPr lang="en-US" dirty="0">
                <a:latin typeface="Times New Roman" charset="0"/>
                <a:ea typeface="ＭＳ Ｐゴシック" charset="0"/>
              </a:rPr>
              <a:t>   Proactive, collaborative and science-based approach to promoting culture, fish, water, wildlife, and diverse habitat. </a:t>
            </a:r>
          </a:p>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90655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21A88C-EFA0-4972-9405-41090CA48610}" type="slidenum">
              <a:rPr lang="en-US" altLang="en-US" smtClean="0">
                <a:solidFill>
                  <a:srgbClr val="000000"/>
                </a:solidFill>
                <a:latin typeface="Times New Roman" panose="02020603050405020304" pitchFamily="18" charset="0"/>
                <a:ea typeface="MS PGothic" panose="020B0600070205080204" pitchFamily="34" charset="-128"/>
              </a:rPr>
              <a:pPr>
                <a:spcBef>
                  <a:spcPct val="0"/>
                </a:spcBef>
              </a:pPr>
              <a:t>11</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a:ea typeface="Calibri" panose="020F0502020204030204" pitchFamily="34" charset="0"/>
              </a:rPr>
              <a:t>The question of who pays and who benefits has been clear since colonization.  Tribes pay and will face the greatest impacts due to CC</a:t>
            </a:r>
          </a:p>
          <a:p>
            <a:pPr eaLnBrk="1" hangingPunct="1">
              <a:buFontTx/>
              <a:buAutoNum type="arabicPeriod"/>
              <a:defRPr/>
            </a:pPr>
            <a:r>
              <a:rPr lang="en-US" altLang="en-US" dirty="0">
                <a:ea typeface="Calibri" panose="020F0502020204030204" pitchFamily="34" charset="0"/>
              </a:rPr>
              <a:t>Manmade climate change with hydropower facilities impact all aspects of tribal life.</a:t>
            </a:r>
          </a:p>
          <a:p>
            <a:pPr eaLnBrk="1" hangingPunct="1">
              <a:buFontTx/>
              <a:buAutoNum type="arabicPeriod"/>
              <a:defRPr/>
            </a:pPr>
            <a:r>
              <a:rPr lang="en-US" altLang="ja-JP" dirty="0">
                <a:ea typeface="Calibri" panose="020F0502020204030204" pitchFamily="34" charset="0"/>
              </a:rPr>
              <a:t>With change in hydropower operations, tribes will pay again</a:t>
            </a:r>
          </a:p>
          <a:p>
            <a:pPr eaLnBrk="1" hangingPunct="1">
              <a:buFontTx/>
              <a:buAutoNum type="arabicPeriod"/>
              <a:defRPr/>
            </a:pPr>
            <a:r>
              <a:rPr lang="en-US" altLang="ja-JP" dirty="0">
                <a:ea typeface="Calibri" panose="020F0502020204030204" pitchFamily="34" charset="0"/>
              </a:rPr>
              <a:t>Salmon remains blocked, </a:t>
            </a:r>
          </a:p>
          <a:p>
            <a:pPr eaLnBrk="1" hangingPunct="1">
              <a:buFontTx/>
              <a:buAutoNum type="arabicPeriod"/>
              <a:defRPr/>
            </a:pPr>
            <a:r>
              <a:rPr lang="en-US" altLang="ja-JP" dirty="0">
                <a:ea typeface="Calibri" panose="020F0502020204030204" pitchFamily="34" charset="0"/>
              </a:rPr>
              <a:t>challenges to basic transportation to hospital, schools</a:t>
            </a:r>
          </a:p>
          <a:p>
            <a:pPr eaLnBrk="1" hangingPunct="1">
              <a:buFontTx/>
              <a:buAutoNum type="arabicPeriod"/>
              <a:defRPr/>
            </a:pPr>
            <a:r>
              <a:rPr lang="en-US" altLang="ja-JP" dirty="0">
                <a:ea typeface="Calibri" panose="020F0502020204030204" pitchFamily="34" charset="0"/>
              </a:rPr>
              <a:t>Irrigation goes south to support $800 million in ag</a:t>
            </a:r>
          </a:p>
          <a:p>
            <a:pPr eaLnBrk="1" hangingPunct="1">
              <a:buFontTx/>
              <a:buAutoNum type="arabicPeriod"/>
              <a:defRPr/>
            </a:pPr>
            <a:r>
              <a:rPr lang="en-US" altLang="ja-JP" dirty="0">
                <a:ea typeface="Calibri" panose="020F0502020204030204" pitchFamily="34" charset="0"/>
              </a:rPr>
              <a:t>CCT members pay 3 times the rate for power than they pay across the river</a:t>
            </a:r>
          </a:p>
          <a:p>
            <a:pPr eaLnBrk="1" hangingPunct="1">
              <a:buFontTx/>
              <a:buAutoNum type="arabicPeriod"/>
              <a:defRPr/>
            </a:pPr>
            <a:r>
              <a:rPr lang="en-US" altLang="ja-JP" dirty="0">
                <a:ea typeface="Calibri" panose="020F0502020204030204" pitchFamily="34" charset="0"/>
              </a:rPr>
              <a:t>How will river operations change with CC more impact Tribes? </a:t>
            </a:r>
            <a:endParaRPr lang="en-US" altLang="ja-JP"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0342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Meeting at the Natural History Museum</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A8015390-EF05-4C93-8323-ACA1FE6505EB}" type="slidenum">
              <a:rPr lang="en-US" altLang="en-US">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6044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Indigenous people from Africa, South America, Artic, Russia, China, North America and Pacific</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5C6A85F9-A9FD-4942-B369-1BA35E7F7B75}" type="slidenum">
              <a:rPr lang="en-US" altLang="en-US">
                <a:latin typeface="Calibri" panose="020F0502020204030204" pitchFamily="34" charset="0"/>
              </a:rPr>
              <a:pPr/>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8051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689883-12E2-4885-8E76-D8F8B50F0C81}"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14</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3460903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9F5D2D-C805-48FE-9E5E-EA33557EA9BA}"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15</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70526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13BB83-D188-4EEF-AAC9-F6EF4359A2FB}"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18</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a:ea typeface="Calibri" panose="020F0502020204030204" pitchFamily="34" charset="0"/>
              </a:rPr>
              <a:t>3.1 Billion set aside by China and a US endorsement as well.</a:t>
            </a:r>
          </a:p>
          <a:p>
            <a:pPr eaLnBrk="1" hangingPunct="1">
              <a:defRPr/>
            </a:pPr>
            <a:r>
              <a:rPr lang="en-US" altLang="ja-JP" dirty="0">
                <a:ea typeface="Calibri" panose="020F0502020204030204" pitchFamily="34" charset="0"/>
              </a:rPr>
              <a:t>Indigenous People made an impact, visually and through telling their stories</a:t>
            </a:r>
          </a:p>
          <a:p>
            <a:pPr eaLnBrk="1" hangingPunct="1">
              <a:buFontTx/>
              <a:buAutoNum type="arabicPeriod"/>
              <a:defRPr/>
            </a:pPr>
            <a:endParaRPr lang="en-US" altLang="ja-JP"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43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 race against time, a special force of American and British museum directors, curators, art historians, and others, called the Monuments Men, risked their lives scouring Europe to prevent the destruction of thousands of years of culture by Nazis</a:t>
            </a:r>
            <a:br>
              <a:rPr lang="en-US" altLang="en-US" dirty="0"/>
            </a:br>
            <a:br>
              <a:rPr lang="en-US" altLang="en-US" dirty="0"/>
            </a:br>
            <a:br>
              <a:rPr lang="en-US" altLang="en-US" dirty="0"/>
            </a:br>
            <a:r>
              <a:rPr lang="en-US" altLang="en-US" dirty="0"/>
              <a:t>Read more: http://www.smithsonianmag.com/history/true-story-monuments-men-180949569/#wEbXkjfVFctM52gl.99</a:t>
            </a:r>
            <a:br>
              <a:rPr lang="en-US" altLang="en-US" dirty="0"/>
            </a:br>
            <a:r>
              <a:rPr lang="en-US" altLang="en-US" dirty="0"/>
              <a:t>Give the gift of Smithsonian magazine for only $12! http://bit.ly/1cGUiGv</a:t>
            </a:r>
            <a:br>
              <a:rPr lang="en-US" altLang="en-US" dirty="0"/>
            </a:br>
            <a:r>
              <a:rPr lang="en-US" altLang="en-US" dirty="0"/>
              <a:t>Follow us: @SmithsonianMag on Twitter</a:t>
            </a:r>
          </a:p>
          <a:p>
            <a:endParaRPr lang="en-US" altLang="en-US"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4C16E2C9-C354-414E-9322-36F494B42DC4}" type="slidenum">
              <a:rPr lang="en-US" altLang="en-US">
                <a:latin typeface="Calibri" panose="020F0502020204030204" pitchFamily="34" charset="0"/>
              </a:rPr>
              <a:pPr/>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17602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Most had expertise as museum directors, curators, art scholars and educators, artists, architects, and archivists. Their job description was simple: to save as much of the culture of Europe as they could during combat. </a:t>
            </a:r>
          </a:p>
          <a:p>
            <a:r>
              <a:rPr lang="en-US" altLang="en-US" dirty="0"/>
              <a:t>These men not only had the vision to understand the grave threat to the greatest cultural and artistic achievements of civilization, but then joined the front lines to do something about it.</a:t>
            </a:r>
          </a:p>
          <a:p>
            <a:endParaRPr lang="en-US" alt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2AB9E793-FB0F-4E56-9B10-864B220EDD6A}" type="slidenum">
              <a:rPr lang="en-US" altLang="en-US">
                <a:latin typeface="Calibri" panose="020F0502020204030204" pitchFamily="34" charset="0"/>
              </a:rPr>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37720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98AACC-8E00-4DFA-BC38-608CF0873460}" type="slidenum">
              <a:rPr lang="en-US" altLang="en-US">
                <a:solidFill>
                  <a:srgbClr val="FFFFFF"/>
                </a:solidFill>
                <a:latin typeface="Arial" panose="020B0604020202020204" pitchFamily="34" charset="0"/>
              </a:rPr>
              <a:pPr>
                <a:spcBef>
                  <a:spcPct val="0"/>
                </a:spcBef>
              </a:pPr>
              <a:t>21</a:t>
            </a:fld>
            <a:endParaRPr lang="en-US" altLang="en-US" dirty="0">
              <a:solidFill>
                <a:srgbClr val="FFFFFF"/>
              </a:solidFill>
              <a:latin typeface="Arial" panose="020B0604020202020204" pitchFamily="34" charset="0"/>
            </a:endParaRPr>
          </a:p>
        </p:txBody>
      </p:sp>
      <p:sp>
        <p:nvSpPr>
          <p:cNvPr id="15257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258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441693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55650" indent="-290513">
              <a:defRPr>
                <a:solidFill>
                  <a:schemeClr val="tx1"/>
                </a:solidFill>
                <a:latin typeface="Lucida Sans Unicode" panose="020B0602030504020204" pitchFamily="34" charset="0"/>
                <a:cs typeface="Arial" panose="020B0604020202020204" pitchFamily="34" charset="0"/>
              </a:defRPr>
            </a:lvl2pPr>
            <a:lvl3pPr marL="1163638" indent="-231775">
              <a:defRPr>
                <a:solidFill>
                  <a:schemeClr val="tx1"/>
                </a:solidFill>
                <a:latin typeface="Lucida Sans Unicode" panose="020B0602030504020204" pitchFamily="34" charset="0"/>
                <a:cs typeface="Arial" panose="020B0604020202020204" pitchFamily="34" charset="0"/>
              </a:defRPr>
            </a:lvl3pPr>
            <a:lvl4pPr marL="1630363" indent="-231775">
              <a:defRPr>
                <a:solidFill>
                  <a:schemeClr val="tx1"/>
                </a:solidFill>
                <a:latin typeface="Lucida Sans Unicode" panose="020B0602030504020204" pitchFamily="34" charset="0"/>
                <a:cs typeface="Arial" panose="020B0604020202020204" pitchFamily="34" charset="0"/>
              </a:defRPr>
            </a:lvl4pPr>
            <a:lvl5pPr marL="2095500" indent="-231775">
              <a:defRPr>
                <a:solidFill>
                  <a:schemeClr val="tx1"/>
                </a:solidFill>
                <a:latin typeface="Lucida Sans Unicode" panose="020B0602030504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32BA67EA-BDD1-4DE8-BD07-3EC1D051C724}" type="slidenum">
              <a:rPr lang="en-US" altLang="en-US">
                <a:latin typeface="Times New Roman" panose="02020603050405020304" pitchFamily="18" charset="0"/>
                <a:ea typeface="MS PGothic" panose="020B0600070205080204" pitchFamily="34" charset="-128"/>
              </a:rPr>
              <a:pPr/>
              <a:t>22</a:t>
            </a:fld>
            <a:endParaRPr lang="en-US" altLang="en-US" dirty="0">
              <a:latin typeface="Times New Roman" panose="02020603050405020304" pitchFamily="18" charset="0"/>
              <a:ea typeface="MS PGothic" panose="020B0600070205080204" pitchFamily="34" charset="-128"/>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1. Fulfilling First Foods will help everyone in the region and has economic benefits</a:t>
            </a:r>
          </a:p>
          <a:p>
            <a:pPr>
              <a:defRPr/>
            </a:pPr>
            <a:r>
              <a:rPr lang="en-US" dirty="0">
                <a:latin typeface="Times New Roman" charset="0"/>
                <a:ea typeface="ＭＳ Ｐゴシック" charset="0"/>
              </a:rPr>
              <a:t>2. Most impacted, least mitigated</a:t>
            </a:r>
          </a:p>
          <a:p>
            <a:pPr>
              <a:defRPr/>
            </a:pPr>
            <a:r>
              <a:rPr lang="en-US" dirty="0">
                <a:latin typeface="Times New Roman" charset="0"/>
                <a:ea typeface="ＭＳ Ｐゴシック" charset="0"/>
              </a:rPr>
              <a:t>3. It is time to take action </a:t>
            </a:r>
          </a:p>
        </p:txBody>
      </p:sp>
    </p:spTree>
    <p:extLst>
      <p:ext uri="{BB962C8B-B14F-4D97-AF65-F5344CB8AC3E}">
        <p14:creationId xmlns:p14="http://schemas.microsoft.com/office/powerpoint/2010/main" val="366195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A05DAD-65ED-49A5-B37D-BAE8FDA93248}"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3</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buFont typeface="Wingdings" charset="0"/>
              <a:buChar char="Ø"/>
              <a:defRPr/>
            </a:pPr>
            <a:r>
              <a:rPr lang="en-US" dirty="0">
                <a:latin typeface="Times New Roman" charset="0"/>
                <a:ea typeface="ＭＳ Ｐゴシック" charset="0"/>
              </a:rPr>
              <a:t>Formed in 1983 to provide a common voice for our region through the collaborative efforts of the Upper Columbia River Tribes.</a:t>
            </a:r>
          </a:p>
          <a:p>
            <a:pPr eaLnBrk="1" hangingPunct="1">
              <a:lnSpc>
                <a:spcPct val="80000"/>
              </a:lnSpc>
              <a:buFont typeface="Wingdings" charset="0"/>
              <a:buNone/>
              <a:defRPr/>
            </a:pPr>
            <a:endParaRPr lang="en-US" dirty="0">
              <a:latin typeface="Times New Roman" charset="0"/>
              <a:ea typeface="ＭＳ Ｐゴシック" charset="0"/>
            </a:endParaRPr>
          </a:p>
          <a:p>
            <a:pPr eaLnBrk="1" hangingPunct="1">
              <a:lnSpc>
                <a:spcPct val="80000"/>
              </a:lnSpc>
              <a:buFont typeface="Wingdings" charset="0"/>
              <a:buChar char="Ø"/>
              <a:defRPr/>
            </a:pPr>
            <a:r>
              <a:rPr lang="en-US" dirty="0">
                <a:latin typeface="Times New Roman" charset="0"/>
                <a:ea typeface="ＭＳ Ｐゴシック" charset="0"/>
              </a:rPr>
              <a:t>   Formed to ensure a healthy future for the traditional lands of our ancestors and for the benefit of all people.</a:t>
            </a:r>
          </a:p>
          <a:p>
            <a:pPr eaLnBrk="1" hangingPunct="1">
              <a:lnSpc>
                <a:spcPct val="80000"/>
              </a:lnSpc>
              <a:buFont typeface="Wingdings" charset="0"/>
              <a:buNone/>
              <a:defRPr/>
            </a:pPr>
            <a:endParaRPr lang="en-US" dirty="0">
              <a:latin typeface="Times New Roman" charset="0"/>
              <a:ea typeface="ＭＳ Ｐゴシック" charset="0"/>
            </a:endParaRPr>
          </a:p>
          <a:p>
            <a:pPr eaLnBrk="1" hangingPunct="1">
              <a:lnSpc>
                <a:spcPct val="80000"/>
              </a:lnSpc>
              <a:buFont typeface="Wingdings" charset="0"/>
              <a:buChar char="Ø"/>
              <a:defRPr/>
            </a:pPr>
            <a:r>
              <a:rPr lang="en-US" dirty="0">
                <a:latin typeface="Times New Roman" charset="0"/>
                <a:ea typeface="ＭＳ Ｐゴシック" charset="0"/>
              </a:rPr>
              <a:t>   Proactive, collaborative and science-based approach to promoting culture, fish, water, wildlife, and diverse habitat. </a:t>
            </a:r>
          </a:p>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774284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CDE2DD-5ADF-47FA-BB99-D06227DE2B4D}" type="slidenum">
              <a:rPr lang="en-US" altLang="en-US" smtClean="0">
                <a:solidFill>
                  <a:srgbClr val="FFFFFF"/>
                </a:solidFill>
                <a:latin typeface="Arial" panose="020B0604020202020204" pitchFamily="34" charset="0"/>
              </a:rPr>
              <a:pPr>
                <a:spcBef>
                  <a:spcPct val="0"/>
                </a:spcBef>
              </a:pPr>
              <a:t>23</a:t>
            </a:fld>
            <a:endParaRPr lang="en-US" altLang="en-US" dirty="0">
              <a:solidFill>
                <a:srgbClr val="FFFFFF"/>
              </a:solidFill>
              <a:latin typeface="Arial" panose="020B0604020202020204" pitchFamily="34" charset="0"/>
            </a:endParaRPr>
          </a:p>
        </p:txBody>
      </p:sp>
      <p:sp>
        <p:nvSpPr>
          <p:cNvPr id="7987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25443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8FD32CD5-7D66-4E6D-92DA-D09FD498CABC}" type="slidenum">
              <a:rPr lang="en-US" altLang="en-US">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1142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370597-32BC-40D6-BF80-294EA0996D3D}"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5</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a:t>We used canoes to navigate these rivers and each river was named for each Tribe</a:t>
            </a:r>
          </a:p>
          <a:p>
            <a:pPr eaLnBrk="1" hangingPunct="1">
              <a:defRPr/>
            </a:pPr>
            <a:r>
              <a:rPr lang="en-US" dirty="0">
                <a:latin typeface="Times New Roman" charset="0"/>
                <a:ea typeface="ＭＳ Ｐゴシック" charset="0"/>
              </a:rPr>
              <a:t>60-70% of our diet; salmon</a:t>
            </a:r>
          </a:p>
          <a:p>
            <a:pPr eaLnBrk="1" hangingPunct="1">
              <a:defRPr/>
            </a:pPr>
            <a:r>
              <a:rPr lang="en-US" dirty="0">
                <a:latin typeface="Times New Roman" charset="0"/>
                <a:ea typeface="ＭＳ Ｐゴシック" charset="0"/>
              </a:rPr>
              <a:t>We used biology, climate, etc. to gauge our actions</a:t>
            </a:r>
          </a:p>
        </p:txBody>
      </p:sp>
    </p:spTree>
    <p:extLst>
      <p:ext uri="{BB962C8B-B14F-4D97-AF65-F5344CB8AC3E}">
        <p14:creationId xmlns:p14="http://schemas.microsoft.com/office/powerpoint/2010/main" val="222755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792564-195A-49CA-845F-375D81AEEF28}"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6</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buFont typeface="Wingdings" charset="0"/>
              <a:buChar char="Ø"/>
              <a:defRPr/>
            </a:pPr>
            <a:r>
              <a:rPr lang="en-US" altLang="en-US" dirty="0">
                <a:latin typeface="Arial" pitchFamily="34" charset="0"/>
              </a:rPr>
              <a:t> They have sustained our people </a:t>
            </a:r>
            <a:r>
              <a:rPr lang="en-US" dirty="0">
                <a:latin typeface="Times New Roman" charset="0"/>
                <a:ea typeface="ＭＳ Ｐゴシック" charset="0"/>
              </a:rPr>
              <a:t>the Upper Columbia River Tribes </a:t>
            </a:r>
            <a:r>
              <a:rPr lang="en-US" altLang="en-US" dirty="0">
                <a:latin typeface="Arial" pitchFamily="34" charset="0"/>
              </a:rPr>
              <a:t>for tens of thousands of years</a:t>
            </a:r>
            <a:r>
              <a:rPr lang="en-US" dirty="0">
                <a:latin typeface="Times New Roman" charset="0"/>
                <a:ea typeface="ＭＳ Ｐゴシック" charset="0"/>
              </a:rPr>
              <a:t>.</a:t>
            </a:r>
          </a:p>
          <a:p>
            <a:pPr eaLnBrk="1" hangingPunct="1">
              <a:lnSpc>
                <a:spcPct val="80000"/>
              </a:lnSpc>
              <a:buFont typeface="Wingdings" charset="0"/>
              <a:buChar char="Ø"/>
              <a:defRPr/>
            </a:pPr>
            <a:r>
              <a:rPr lang="en-US" dirty="0">
                <a:latin typeface="Times New Roman" charset="0"/>
                <a:ea typeface="ＭＳ Ｐゴシック" charset="0"/>
              </a:rPr>
              <a:t>This is our foundation</a:t>
            </a:r>
          </a:p>
          <a:p>
            <a:pPr eaLnBrk="1" hangingPunct="1">
              <a:lnSpc>
                <a:spcPct val="80000"/>
              </a:lnSpc>
              <a:buFont typeface="Wingdings" charset="0"/>
              <a:buChar char="Ø"/>
              <a:defRPr/>
            </a:pPr>
            <a:r>
              <a:rPr lang="en-US" dirty="0">
                <a:latin typeface="Times New Roman" charset="0"/>
                <a:ea typeface="ＭＳ Ｐゴシック" charset="0"/>
              </a:rPr>
              <a:t>We have to work to ensure a healthy future for the traditional lands of our ancestors and for the benefit of all people.</a:t>
            </a:r>
          </a:p>
          <a:p>
            <a:pPr eaLnBrk="1" hangingPunct="1">
              <a:lnSpc>
                <a:spcPct val="80000"/>
              </a:lnSpc>
              <a:buFont typeface="Wingdings" charset="0"/>
              <a:buChar char="Ø"/>
              <a:defRPr/>
            </a:pPr>
            <a:r>
              <a:rPr lang="en-US" dirty="0">
                <a:latin typeface="Times New Roman" charset="0"/>
                <a:ea typeface="ＭＳ Ｐゴシック" charset="0"/>
              </a:rPr>
              <a:t>  Again based in science; Proactive, collaborative and science-based approach to promoting culture, fish, water, wildlife, and diverse habitat. </a:t>
            </a:r>
          </a:p>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317195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7BF763-BFC0-43AA-9312-1096887C3F22}"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7</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Times New Roman" charset="0"/>
                <a:ea typeface="ＭＳ Ｐゴシック" charset="0"/>
              </a:rPr>
              <a:t>Stirred many in the region, fascination and support</a:t>
            </a:r>
          </a:p>
          <a:p>
            <a:pPr eaLnBrk="1" hangingPunct="1">
              <a:defRPr/>
            </a:pPr>
            <a:r>
              <a:rPr lang="en-US" dirty="0">
                <a:latin typeface="Times New Roman" charset="0"/>
                <a:ea typeface="ＭＳ Ｐゴシック" charset="0"/>
              </a:rPr>
              <a:t>UCUT is working hard to make this a reality</a:t>
            </a:r>
          </a:p>
        </p:txBody>
      </p:sp>
    </p:spTree>
    <p:extLst>
      <p:ext uri="{BB962C8B-B14F-4D97-AF65-F5344CB8AC3E}">
        <p14:creationId xmlns:p14="http://schemas.microsoft.com/office/powerpoint/2010/main" val="73451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cs typeface="Arial" panose="020B0604020202020204" pitchFamily="34" charset="0"/>
              </a:defRPr>
            </a:lvl1pPr>
            <a:lvl2pPr marL="755650" indent="-290513">
              <a:defRPr>
                <a:solidFill>
                  <a:schemeClr val="tx1"/>
                </a:solidFill>
                <a:latin typeface="Lucida Sans Unicode" panose="020B0602030504020204" pitchFamily="34" charset="0"/>
                <a:cs typeface="Arial" panose="020B0604020202020204" pitchFamily="34" charset="0"/>
              </a:defRPr>
            </a:lvl2pPr>
            <a:lvl3pPr marL="1163638" indent="-231775">
              <a:defRPr>
                <a:solidFill>
                  <a:schemeClr val="tx1"/>
                </a:solidFill>
                <a:latin typeface="Lucida Sans Unicode" panose="020B0602030504020204" pitchFamily="34" charset="0"/>
                <a:cs typeface="Arial" panose="020B0604020202020204" pitchFamily="34" charset="0"/>
              </a:defRPr>
            </a:lvl3pPr>
            <a:lvl4pPr marL="1630363" indent="-231775">
              <a:defRPr>
                <a:solidFill>
                  <a:schemeClr val="tx1"/>
                </a:solidFill>
                <a:latin typeface="Lucida Sans Unicode" panose="020B0602030504020204" pitchFamily="34" charset="0"/>
                <a:cs typeface="Arial" panose="020B0604020202020204" pitchFamily="34" charset="0"/>
              </a:defRPr>
            </a:lvl4pPr>
            <a:lvl5pPr marL="2095500" indent="-231775">
              <a:defRPr>
                <a:solidFill>
                  <a:schemeClr val="tx1"/>
                </a:solidFill>
                <a:latin typeface="Lucida Sans Unicode" panose="020B0602030504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493F468C-E4E7-484E-AA1F-1C6DA20D4F34}" type="slidenum">
              <a:rPr lang="en-US" altLang="en-US">
                <a:latin typeface="Times New Roman" panose="02020603050405020304" pitchFamily="18" charset="0"/>
                <a:ea typeface="MS PGothic" panose="020B0600070205080204" pitchFamily="34" charset="-128"/>
              </a:rPr>
              <a:pPr/>
              <a:t>8</a:t>
            </a:fld>
            <a:endParaRPr lang="en-US" altLang="en-US" dirty="0">
              <a:latin typeface="Times New Roman" panose="02020603050405020304" pitchFamily="18" charset="0"/>
              <a:ea typeface="MS PGothic" panose="020B0600070205080204" pitchFamily="34" charset="-128"/>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dirty="0"/>
          </a:p>
        </p:txBody>
      </p:sp>
    </p:spTree>
    <p:extLst>
      <p:ext uri="{BB962C8B-B14F-4D97-AF65-F5344CB8AC3E}">
        <p14:creationId xmlns:p14="http://schemas.microsoft.com/office/powerpoint/2010/main" val="59672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1D22D3-D9B1-4C97-A2A2-A8DA22C06672}"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9</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88425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2050" indent="-230188">
              <a:spcBef>
                <a:spcPct val="30000"/>
              </a:spcBef>
              <a:defRPr sz="1200">
                <a:solidFill>
                  <a:schemeClr val="tx1"/>
                </a:solidFill>
                <a:latin typeface="Calibri" panose="020F0502020204030204" pitchFamily="34" charset="0"/>
              </a:defRPr>
            </a:lvl3pPr>
            <a:lvl4pPr marL="1628775" indent="-230188">
              <a:spcBef>
                <a:spcPct val="30000"/>
              </a:spcBef>
              <a:defRPr sz="1200">
                <a:solidFill>
                  <a:schemeClr val="tx1"/>
                </a:solidFill>
                <a:latin typeface="Calibri" panose="020F0502020204030204" pitchFamily="34" charset="0"/>
              </a:defRPr>
            </a:lvl4pPr>
            <a:lvl5pPr marL="2093913" indent="-230188">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B03D9D-A3A3-4CD0-AADB-8B1E7A70A046}" type="slidenum">
              <a:rPr lang="en-US" altLang="en-US">
                <a:solidFill>
                  <a:srgbClr val="000000"/>
                </a:solidFill>
                <a:latin typeface="Times New Roman" panose="02020603050405020304" pitchFamily="18" charset="0"/>
                <a:ea typeface="MS PGothic" panose="020B0600070205080204" pitchFamily="34" charset="-128"/>
              </a:rPr>
              <a:pPr>
                <a:spcBef>
                  <a:spcPct val="0"/>
                </a:spcBef>
              </a:pPr>
              <a:t>10</a:t>
            </a:fld>
            <a:endParaRPr lang="en-US" altLang="en-US" dirty="0">
              <a:solidFill>
                <a:srgbClr val="000000"/>
              </a:solidFill>
              <a:latin typeface="Times New Roman" panose="02020603050405020304" pitchFamily="18" charset="0"/>
              <a:ea typeface="MS PGothic" panose="020B0600070205080204" pitchFamily="34" charset="-128"/>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56507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3D9B5BA-49F9-4B8D-89BB-7D339D440E40}" type="datetimeFigureOut">
              <a:rPr lang="en-US" smtClean="0"/>
              <a:t>10/25/2016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4252CE2-AB0F-4DB8-A49F-51C1600104EF}"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85152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52CE2-AB0F-4DB8-A49F-51C1600104EF}" type="slidenum">
              <a:rPr lang="en-US" smtClean="0"/>
              <a:t>‹#›</a:t>
            </a:fld>
            <a:endParaRPr lang="en-US" dirty="0"/>
          </a:p>
        </p:txBody>
      </p:sp>
    </p:spTree>
    <p:extLst>
      <p:ext uri="{BB962C8B-B14F-4D97-AF65-F5344CB8AC3E}">
        <p14:creationId xmlns:p14="http://schemas.microsoft.com/office/powerpoint/2010/main" val="298345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52CE2-AB0F-4DB8-A49F-51C1600104EF}" type="slidenum">
              <a:rPr lang="en-US" smtClean="0"/>
              <a:t>‹#›</a:t>
            </a:fld>
            <a:endParaRPr lang="en-US" dirty="0"/>
          </a:p>
        </p:txBody>
      </p:sp>
    </p:spTree>
    <p:extLst>
      <p:ext uri="{BB962C8B-B14F-4D97-AF65-F5344CB8AC3E}">
        <p14:creationId xmlns:p14="http://schemas.microsoft.com/office/powerpoint/2010/main" val="27534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52CE2-AB0F-4DB8-A49F-51C1600104EF}" type="slidenum">
              <a:rPr lang="en-US" smtClean="0"/>
              <a:t>‹#›</a:t>
            </a:fld>
            <a:endParaRPr lang="en-US" dirty="0"/>
          </a:p>
        </p:txBody>
      </p:sp>
    </p:spTree>
    <p:extLst>
      <p:ext uri="{BB962C8B-B14F-4D97-AF65-F5344CB8AC3E}">
        <p14:creationId xmlns:p14="http://schemas.microsoft.com/office/powerpoint/2010/main" val="377192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52CE2-AB0F-4DB8-A49F-51C1600104EF}"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535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52CE2-AB0F-4DB8-A49F-51C1600104EF}" type="slidenum">
              <a:rPr lang="en-US" smtClean="0"/>
              <a:t>‹#›</a:t>
            </a:fld>
            <a:endParaRPr lang="en-US" dirty="0"/>
          </a:p>
        </p:txBody>
      </p:sp>
    </p:spTree>
    <p:extLst>
      <p:ext uri="{BB962C8B-B14F-4D97-AF65-F5344CB8AC3E}">
        <p14:creationId xmlns:p14="http://schemas.microsoft.com/office/powerpoint/2010/main" val="386064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252CE2-AB0F-4DB8-A49F-51C1600104EF}" type="slidenum">
              <a:rPr lang="en-US" smtClean="0"/>
              <a:t>‹#›</a:t>
            </a:fld>
            <a:endParaRPr lang="en-US" dirty="0"/>
          </a:p>
        </p:txBody>
      </p:sp>
    </p:spTree>
    <p:extLst>
      <p:ext uri="{BB962C8B-B14F-4D97-AF65-F5344CB8AC3E}">
        <p14:creationId xmlns:p14="http://schemas.microsoft.com/office/powerpoint/2010/main" val="298146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252CE2-AB0F-4DB8-A49F-51C1600104EF}" type="slidenum">
              <a:rPr lang="en-US" smtClean="0"/>
              <a:t>‹#›</a:t>
            </a:fld>
            <a:endParaRPr lang="en-US" dirty="0"/>
          </a:p>
        </p:txBody>
      </p:sp>
    </p:spTree>
    <p:extLst>
      <p:ext uri="{BB962C8B-B14F-4D97-AF65-F5344CB8AC3E}">
        <p14:creationId xmlns:p14="http://schemas.microsoft.com/office/powerpoint/2010/main" val="199905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252CE2-AB0F-4DB8-A49F-51C1600104EF}" type="slidenum">
              <a:rPr lang="en-US" smtClean="0"/>
              <a:t>‹#›</a:t>
            </a:fld>
            <a:endParaRPr lang="en-US" dirty="0"/>
          </a:p>
        </p:txBody>
      </p:sp>
    </p:spTree>
    <p:extLst>
      <p:ext uri="{BB962C8B-B14F-4D97-AF65-F5344CB8AC3E}">
        <p14:creationId xmlns:p14="http://schemas.microsoft.com/office/powerpoint/2010/main" val="68274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52CE2-AB0F-4DB8-A49F-51C1600104EF}" type="slidenum">
              <a:rPr lang="en-US" smtClean="0"/>
              <a:t>‹#›</a:t>
            </a:fld>
            <a:endParaRPr lang="en-US" dirty="0"/>
          </a:p>
        </p:txBody>
      </p:sp>
    </p:spTree>
    <p:extLst>
      <p:ext uri="{BB962C8B-B14F-4D97-AF65-F5344CB8AC3E}">
        <p14:creationId xmlns:p14="http://schemas.microsoft.com/office/powerpoint/2010/main" val="13763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D9B5BA-49F9-4B8D-89BB-7D339D440E40}" type="datetimeFigureOut">
              <a:rPr lang="en-US" smtClean="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252CE2-AB0F-4DB8-A49F-51C1600104EF}" type="slidenum">
              <a:rPr lang="en-US" smtClean="0"/>
              <a:t>‹#›</a:t>
            </a:fld>
            <a:endParaRPr lang="en-US" dirty="0"/>
          </a:p>
        </p:txBody>
      </p:sp>
    </p:spTree>
    <p:extLst>
      <p:ext uri="{BB962C8B-B14F-4D97-AF65-F5344CB8AC3E}">
        <p14:creationId xmlns:p14="http://schemas.microsoft.com/office/powerpoint/2010/main" val="411702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3D9B5BA-49F9-4B8D-89BB-7D339D440E40}" type="datetimeFigureOut">
              <a:rPr lang="en-US" smtClean="0"/>
              <a:t>10/25/2016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4252CE2-AB0F-4DB8-A49F-51C1600104EF}" type="slidenum">
              <a:rPr lang="en-US" smtClean="0"/>
              <a:t>‹#›</a:t>
            </a:fld>
            <a:endParaRPr lang="en-US" dirty="0"/>
          </a:p>
        </p:txBody>
      </p:sp>
    </p:spTree>
    <p:extLst>
      <p:ext uri="{BB962C8B-B14F-4D97-AF65-F5344CB8AC3E}">
        <p14:creationId xmlns:p14="http://schemas.microsoft.com/office/powerpoint/2010/main" val="769453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rt2014-2024review.gov/RegionalDraf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Ni?l escut’</a:t>
            </a:r>
          </a:p>
        </p:txBody>
      </p:sp>
      <p:sp>
        <p:nvSpPr>
          <p:cNvPr id="3" name="Subtitle 2"/>
          <p:cNvSpPr>
            <a:spLocks noGrp="1"/>
          </p:cNvSpPr>
          <p:nvPr>
            <p:ph type="subTitle" idx="1"/>
          </p:nvPr>
        </p:nvSpPr>
        <p:spPr/>
        <p:txBody>
          <a:bodyPr>
            <a:normAutofit/>
          </a:bodyPr>
          <a:lstStyle/>
          <a:p>
            <a:r>
              <a:rPr lang="en-US" sz="3600" dirty="0"/>
              <a:t>Take Heart, Don’t Give, Keep Going</a:t>
            </a:r>
          </a:p>
          <a:p>
            <a:r>
              <a:rPr lang="en-US" sz="3600" b="1" dirty="0"/>
              <a:t>A Call To Action</a:t>
            </a:r>
          </a:p>
        </p:txBody>
      </p:sp>
    </p:spTree>
    <p:extLst>
      <p:ext uri="{BB962C8B-B14F-4D97-AF65-F5344CB8AC3E}">
        <p14:creationId xmlns:p14="http://schemas.microsoft.com/office/powerpoint/2010/main" val="240822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838200"/>
            <a:ext cx="8401050" cy="685800"/>
          </a:xfrm>
        </p:spPr>
        <p:txBody>
          <a:bodyPr>
            <a:normAutofit fontScale="90000"/>
          </a:bodyPr>
          <a:lstStyle/>
          <a:p>
            <a:pPr>
              <a:defRPr/>
            </a:pPr>
            <a:r>
              <a:rPr lang="en-US" dirty="0">
                <a:latin typeface="Arial" charset="0"/>
                <a:ea typeface="+mj-ea"/>
              </a:rPr>
              <a:t>US Federal Government Consult?</a:t>
            </a:r>
          </a:p>
        </p:txBody>
      </p:sp>
      <p:sp>
        <p:nvSpPr>
          <p:cNvPr id="111619" name="Rectangle 3"/>
          <p:cNvSpPr>
            <a:spLocks noGrp="1" noChangeArrowheads="1"/>
          </p:cNvSpPr>
          <p:nvPr>
            <p:ph idx="1"/>
          </p:nvPr>
        </p:nvSpPr>
        <p:spPr>
          <a:xfrm>
            <a:off x="1828800" y="1828801"/>
            <a:ext cx="8553450" cy="4297363"/>
          </a:xfrm>
        </p:spPr>
        <p:txBody>
          <a:bodyPr>
            <a:normAutofit/>
          </a:bodyPr>
          <a:lstStyle/>
          <a:p>
            <a:pPr marL="0" indent="0">
              <a:spcAft>
                <a:spcPts val="0"/>
              </a:spcAft>
              <a:buNone/>
              <a:defRPr/>
            </a:pPr>
            <a:r>
              <a:rPr lang="en-US" altLang="en-US" sz="2000" dirty="0">
                <a:solidFill>
                  <a:schemeClr val="tx1">
                    <a:lumMod val="75000"/>
                    <a:lumOff val="25000"/>
                  </a:schemeClr>
                </a:solidFill>
                <a:latin typeface="Arial" panose="020B0604020202020204" pitchFamily="34" charset="0"/>
                <a:cs typeface="Arial" panose="020B0604020202020204" pitchFamily="34" charset="0"/>
              </a:rPr>
              <a:t>The Obama Administration and the U.S State Department </a:t>
            </a:r>
            <a:r>
              <a:rPr lang="en-US" altLang="en-US" sz="2000" b="1" u="sng" dirty="0">
                <a:solidFill>
                  <a:schemeClr val="tx1">
                    <a:lumMod val="75000"/>
                    <a:lumOff val="25000"/>
                  </a:schemeClr>
                </a:solidFill>
                <a:latin typeface="Arial" panose="020B0604020202020204" pitchFamily="34" charset="0"/>
                <a:cs typeface="Arial" panose="020B0604020202020204" pitchFamily="34" charset="0"/>
              </a:rPr>
              <a:t>DID NOT</a:t>
            </a:r>
            <a:r>
              <a:rPr lang="en-US" altLang="en-US" sz="2000" dirty="0">
                <a:solidFill>
                  <a:schemeClr val="tx1">
                    <a:lumMod val="75000"/>
                    <a:lumOff val="25000"/>
                  </a:schemeClr>
                </a:solidFill>
                <a:latin typeface="Arial" panose="020B0604020202020204" pitchFamily="34" charset="0"/>
                <a:cs typeface="Arial" panose="020B0604020202020204" pitchFamily="34" charset="0"/>
              </a:rPr>
              <a:t> conduct any meaningful consultations with any of the 567 Tribes with regard to the US Position on Climate Change at the COP 21 negotiations </a:t>
            </a:r>
            <a:r>
              <a:rPr lang="en-US" altLang="en-US" sz="2000" b="1" dirty="0">
                <a:solidFill>
                  <a:schemeClr val="tx1">
                    <a:lumMod val="75000"/>
                    <a:lumOff val="25000"/>
                  </a:schemeClr>
                </a:solidFill>
                <a:latin typeface="Arial" panose="020B0604020202020204" pitchFamily="34" charset="0"/>
                <a:cs typeface="Arial" panose="020B0604020202020204" pitchFamily="34" charset="0"/>
              </a:rPr>
              <a:t>nor included Tribal Governments at any table</a:t>
            </a:r>
          </a:p>
          <a:p>
            <a:pPr marL="0" indent="0">
              <a:spcAft>
                <a:spcPts val="0"/>
              </a:spcAft>
              <a:buNone/>
              <a:defRPr/>
            </a:pPr>
            <a:r>
              <a:rPr lang="en-US" altLang="en-US" sz="2000" b="1" dirty="0">
                <a:solidFill>
                  <a:schemeClr val="tx1">
                    <a:lumMod val="75000"/>
                    <a:lumOff val="25000"/>
                  </a:schemeClr>
                </a:solidFill>
                <a:latin typeface="Arial" panose="020B0604020202020204" pitchFamily="34" charset="0"/>
                <a:cs typeface="Arial" panose="020B0604020202020204" pitchFamily="34" charset="0"/>
              </a:rPr>
              <a:t>Now,</a:t>
            </a:r>
            <a:r>
              <a:rPr lang="en-US" altLang="en-US" sz="2000" dirty="0">
                <a:solidFill>
                  <a:schemeClr val="tx1">
                    <a:lumMod val="75000"/>
                    <a:lumOff val="25000"/>
                  </a:schemeClr>
                </a:solidFill>
                <a:latin typeface="Arial" panose="020B0604020202020204" pitchFamily="34" charset="0"/>
                <a:cs typeface="Arial" panose="020B0604020202020204" pitchFamily="34" charset="0"/>
              </a:rPr>
              <a:t> it is up to tribes to </a:t>
            </a:r>
            <a:r>
              <a:rPr lang="en-US" altLang="en-US" sz="2000" u="sng" dirty="0">
                <a:solidFill>
                  <a:schemeClr val="tx1">
                    <a:lumMod val="75000"/>
                    <a:lumOff val="25000"/>
                  </a:schemeClr>
                </a:solidFill>
                <a:latin typeface="Arial" panose="020B0604020202020204" pitchFamily="34" charset="0"/>
                <a:cs typeface="Arial" panose="020B0604020202020204" pitchFamily="34" charset="0"/>
              </a:rPr>
              <a:t>demand the Obama Administration and subsequent Administrations</a:t>
            </a:r>
            <a:r>
              <a:rPr lang="en-US" altLang="en-US" sz="2000" dirty="0">
                <a:solidFill>
                  <a:schemeClr val="tx1">
                    <a:lumMod val="75000"/>
                    <a:lumOff val="25000"/>
                  </a:schemeClr>
                </a:solidFill>
                <a:latin typeface="Arial" panose="020B0604020202020204" pitchFamily="34" charset="0"/>
                <a:cs typeface="Arial" panose="020B0604020202020204" pitchFamily="34" charset="0"/>
              </a:rPr>
              <a:t> to conduct formal consultations on the outcomes of the COP21 and address the Tribal Climate Change Principles</a:t>
            </a:r>
          </a:p>
          <a:p>
            <a:pPr marL="0" indent="0">
              <a:spcAft>
                <a:spcPts val="0"/>
              </a:spcAft>
              <a:buNone/>
              <a:defRPr/>
            </a:pPr>
            <a:r>
              <a:rPr lang="en-US" altLang="en-US" sz="2000" b="1" dirty="0">
                <a:solidFill>
                  <a:schemeClr val="tx1">
                    <a:lumMod val="75000"/>
                    <a:lumOff val="25000"/>
                  </a:schemeClr>
                </a:solidFill>
                <a:latin typeface="Arial" panose="020B0604020202020204" pitchFamily="34" charset="0"/>
                <a:cs typeface="Arial" panose="020B0604020202020204" pitchFamily="34" charset="0"/>
              </a:rPr>
              <a:t>The United States needs to follow </a:t>
            </a:r>
            <a:r>
              <a:rPr lang="en-US" altLang="en-US" sz="2000" dirty="0">
                <a:solidFill>
                  <a:schemeClr val="tx1">
                    <a:lumMod val="75000"/>
                    <a:lumOff val="25000"/>
                  </a:schemeClr>
                </a:solidFill>
                <a:latin typeface="Arial" panose="020B0604020202020204" pitchFamily="34" charset="0"/>
                <a:cs typeface="Arial" panose="020B0604020202020204" pitchFamily="34" charset="0"/>
              </a:rPr>
              <a:t>Canada and New Zealand by put First Nations leaders on their negotiation team like they did at COP21 in Paris! Norway also consulted the Saami regularly at COP21. </a:t>
            </a:r>
          </a:p>
        </p:txBody>
      </p:sp>
    </p:spTree>
    <p:extLst>
      <p:ext uri="{BB962C8B-B14F-4D97-AF65-F5344CB8AC3E}">
        <p14:creationId xmlns:p14="http://schemas.microsoft.com/office/powerpoint/2010/main" val="2314730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1" end="1"/>
                                            </p:txEl>
                                          </p:spTgt>
                                        </p:tgtEl>
                                        <p:attrNameLst>
                                          <p:attrName>style.visibility</p:attrName>
                                        </p:attrNameLst>
                                      </p:cBhvr>
                                      <p:to>
                                        <p:strVal val="visible"/>
                                      </p:to>
                                    </p:set>
                                    <p:animEffect transition="in" filter="wipe(left)">
                                      <p:cBhvr>
                                        <p:cTn id="17" dur="500"/>
                                        <p:tgtEl>
                                          <p:spTgt spid="1116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2" end="2"/>
                                            </p:txEl>
                                          </p:spTgt>
                                        </p:tgtEl>
                                        <p:attrNameLst>
                                          <p:attrName>style.visibility</p:attrName>
                                        </p:attrNameLst>
                                      </p:cBhvr>
                                      <p:to>
                                        <p:strVal val="visible"/>
                                      </p:to>
                                    </p:set>
                                    <p:animEffect transition="in" filter="wipe(left)">
                                      <p:cBhvr>
                                        <p:cTn id="22"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8" name="Picture 3" descr="Screen Shot 2014-05-17 at 11.16.5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11326"/>
            <a:ext cx="80010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Rectangle 2"/>
          <p:cNvSpPr>
            <a:spLocks noGrp="1" noChangeArrowheads="1"/>
          </p:cNvSpPr>
          <p:nvPr>
            <p:ph type="title"/>
          </p:nvPr>
        </p:nvSpPr>
        <p:spPr>
          <a:xfrm>
            <a:off x="1981200" y="685801"/>
            <a:ext cx="8382000" cy="792163"/>
          </a:xfrm>
        </p:spPr>
        <p:txBody>
          <a:bodyPr/>
          <a:lstStyle/>
          <a:p>
            <a:pPr>
              <a:defRPr/>
            </a:pPr>
            <a:r>
              <a:rPr lang="en-US" dirty="0">
                <a:latin typeface="Arial" panose="020B0604020202020204" pitchFamily="34" charset="0"/>
                <a:ea typeface="+mj-ea"/>
                <a:cs typeface="Arial" panose="020B0604020202020204" pitchFamily="34" charset="0"/>
              </a:rPr>
              <a:t>Climate Change and Tribes</a:t>
            </a:r>
          </a:p>
        </p:txBody>
      </p:sp>
      <p:sp>
        <p:nvSpPr>
          <p:cNvPr id="60420" name="Rectangle 4"/>
          <p:cNvSpPr>
            <a:spLocks noChangeArrowheads="1"/>
          </p:cNvSpPr>
          <p:nvPr/>
        </p:nvSpPr>
        <p:spPr bwMode="auto">
          <a:xfrm>
            <a:off x="396815" y="4059239"/>
            <a:ext cx="9807637" cy="20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just">
              <a:lnSpc>
                <a:spcPct val="115000"/>
              </a:lnSpc>
            </a:pPr>
            <a:r>
              <a:rPr lang="en-US" altLang="en-US" sz="2200" dirty="0">
                <a:latin typeface="Arial" panose="020B0604020202020204" pitchFamily="34" charset="0"/>
              </a:rPr>
              <a:t>3rd U.S. National Climate Assessment clearly states</a:t>
            </a:r>
          </a:p>
          <a:p>
            <a:pPr algn="just">
              <a:lnSpc>
                <a:spcPct val="115000"/>
              </a:lnSpc>
            </a:pPr>
            <a:r>
              <a:rPr lang="en-US" altLang="en-US" sz="2200" dirty="0">
                <a:latin typeface="Arial" panose="020B0604020202020204" pitchFamily="34" charset="0"/>
              </a:rPr>
              <a:t>“</a:t>
            </a:r>
            <a:r>
              <a:rPr lang="en-US" altLang="en-US" sz="2200" b="1" i="1" u="sng" dirty="0">
                <a:latin typeface="Arial" panose="020B0604020202020204" pitchFamily="34" charset="0"/>
              </a:rPr>
              <a:t>climate change impacts </a:t>
            </a:r>
            <a:r>
              <a:rPr lang="en-US" altLang="en-US" sz="2200" b="1" i="1" dirty="0">
                <a:latin typeface="Arial" panose="020B0604020202020204" pitchFamily="34" charset="0"/>
              </a:rPr>
              <a:t>on many of the 567 federally recognized tribes and other tribal and indigenous groups in the U.S. are projected to be especially severe</a:t>
            </a:r>
            <a:r>
              <a:rPr lang="en-US" altLang="en-US" sz="2200" i="1" dirty="0">
                <a:latin typeface="Arial" panose="020B0604020202020204" pitchFamily="34" charset="0"/>
              </a:rPr>
              <a:t>, since these impacts are compounded by a number of persistent social and economic problems</a:t>
            </a:r>
            <a:r>
              <a:rPr lang="en-US" altLang="en-US" sz="2200" dirty="0">
                <a:latin typeface="Arial" panose="020B0604020202020204" pitchFamily="34" charset="0"/>
              </a:rPr>
              <a:t>.”</a:t>
            </a:r>
          </a:p>
        </p:txBody>
      </p:sp>
    </p:spTree>
    <p:extLst>
      <p:ext uri="{BB962C8B-B14F-4D97-AF65-F5344CB8AC3E}">
        <p14:creationId xmlns:p14="http://schemas.microsoft.com/office/powerpoint/2010/main" val="32233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24064A58-6780-45F0-AF3C-F1F596C060A2}" type="slidenum">
              <a:rPr lang="en-US" altLang="en-US">
                <a:solidFill>
                  <a:srgbClr val="FEFFFF"/>
                </a:solidFill>
              </a:rPr>
              <a:pPr/>
              <a:t>12</a:t>
            </a:fld>
            <a:endParaRPr lang="en-US" altLang="en-US" dirty="0">
              <a:solidFill>
                <a:srgbClr val="FEFFFF"/>
              </a:solidFill>
            </a:endParaRPr>
          </a:p>
        </p:txBody>
      </p:sp>
      <p:pic>
        <p:nvPicPr>
          <p:cNvPr id="471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84400"/>
            <a:ext cx="9144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97811" y="5164347"/>
            <a:ext cx="8574657" cy="369332"/>
          </a:xfrm>
          <a:prstGeom prst="rect">
            <a:avLst/>
          </a:prstGeom>
          <a:noFill/>
        </p:spPr>
        <p:txBody>
          <a:bodyPr wrap="square" rtlCol="0">
            <a:spAutoFit/>
          </a:bodyPr>
          <a:lstStyle/>
          <a:p>
            <a:r>
              <a:rPr lang="en-US" dirty="0"/>
              <a:t>Indigenous People answered the urgent call in Paris at COP21 and took action.</a:t>
            </a:r>
            <a:endParaRPr lang="en-US" dirty="0"/>
          </a:p>
        </p:txBody>
      </p:sp>
    </p:spTree>
    <p:extLst>
      <p:ext uri="{BB962C8B-B14F-4D97-AF65-F5344CB8AC3E}">
        <p14:creationId xmlns:p14="http://schemas.microsoft.com/office/powerpoint/2010/main" val="4240704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B279189A-EA7B-40C2-B75F-8F4B41207B9B}" type="slidenum">
              <a:rPr lang="en-US" altLang="en-US">
                <a:solidFill>
                  <a:srgbClr val="FEFFFF"/>
                </a:solidFill>
              </a:rPr>
              <a:pPr/>
              <a:t>13</a:t>
            </a:fld>
            <a:endParaRPr lang="en-US" altLang="en-US" dirty="0">
              <a:solidFill>
                <a:srgbClr val="FEFFFF"/>
              </a:solidFill>
            </a:endParaRPr>
          </a:p>
        </p:txBody>
      </p:sp>
      <p:pic>
        <p:nvPicPr>
          <p:cNvPr id="481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40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609600"/>
            <a:ext cx="8401050" cy="914400"/>
          </a:xfrm>
        </p:spPr>
        <p:txBody>
          <a:bodyPr/>
          <a:lstStyle/>
          <a:p>
            <a:pPr>
              <a:defRPr/>
            </a:pPr>
            <a:r>
              <a:rPr lang="en-US" sz="3800" dirty="0">
                <a:latin typeface="Bell MT" panose="02020503060305020303" pitchFamily="18" charset="0"/>
              </a:rPr>
              <a:t>Indigenous Peoples Fight for 1.5 or Less</a:t>
            </a:r>
            <a:endParaRPr lang="en-US" sz="3800" dirty="0">
              <a:solidFill>
                <a:schemeClr val="accent5"/>
              </a:solidFill>
              <a:latin typeface="Bell MT" panose="02020503060305020303" pitchFamily="18" charset="0"/>
            </a:endParaRPr>
          </a:p>
        </p:txBody>
      </p:sp>
      <p:sp>
        <p:nvSpPr>
          <p:cNvPr id="111619" name="Rectangle 3"/>
          <p:cNvSpPr>
            <a:spLocks noGrp="1" noChangeArrowheads="1"/>
          </p:cNvSpPr>
          <p:nvPr>
            <p:ph idx="1"/>
          </p:nvPr>
        </p:nvSpPr>
        <p:spPr>
          <a:xfrm>
            <a:off x="1828800" y="1828801"/>
            <a:ext cx="8553450" cy="4297363"/>
          </a:xfrm>
        </p:spPr>
        <p:txBody>
          <a:bodyPr>
            <a:normAutofit lnSpcReduction="10000"/>
          </a:bodyPr>
          <a:lstStyle/>
          <a:p>
            <a:pPr marL="0" indent="0">
              <a:spcAft>
                <a:spcPts val="0"/>
              </a:spcAft>
              <a:buNone/>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U.N. Structured Expert Dialog report concluded that at </a:t>
            </a:r>
            <a:r>
              <a:rPr lang="en-US" altLang="en-US" sz="2800" b="1" dirty="0">
                <a:solidFill>
                  <a:schemeClr val="tx1">
                    <a:lumMod val="75000"/>
                    <a:lumOff val="25000"/>
                  </a:schemeClr>
                </a:solidFill>
                <a:latin typeface="Arial" panose="020B0604020202020204" pitchFamily="34" charset="0"/>
                <a:cs typeface="Arial" panose="020B0604020202020204" pitchFamily="34" charset="0"/>
              </a:rPr>
              <a:t>2 degrees C </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of warming, </a:t>
            </a:r>
          </a:p>
          <a:p>
            <a:pPr marL="460375" lvl="1" indent="0">
              <a:spcAft>
                <a:spcPts val="0"/>
              </a:spcAft>
              <a:buNone/>
              <a:defRPr/>
            </a:pPr>
            <a:r>
              <a:rPr lang="en-US" altLang="en-US" sz="2400" b="1" dirty="0">
                <a:solidFill>
                  <a:schemeClr val="tx1">
                    <a:lumMod val="75000"/>
                    <a:lumOff val="25000"/>
                  </a:schemeClr>
                </a:solidFill>
                <a:latin typeface="Arial" panose="020B0604020202020204" pitchFamily="34" charset="0"/>
                <a:cs typeface="Arial" panose="020B0604020202020204" pitchFamily="34" charset="0"/>
              </a:rPr>
              <a:t>“…indigenous people[s] would be at risk of loss of land and cultural and natural heritage, and cultural practices embedded in livelihoods would be disrupted”; </a:t>
            </a:r>
          </a:p>
          <a:p>
            <a:pPr marL="0" indent="0">
              <a:spcAft>
                <a:spcPts val="0"/>
              </a:spcAft>
              <a:buNone/>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Therefore, Indigenous Representatives advocated States to </a:t>
            </a:r>
            <a:r>
              <a:rPr lang="en-US" altLang="en-US" sz="2800" b="1" dirty="0">
                <a:solidFill>
                  <a:schemeClr val="tx1">
                    <a:lumMod val="75000"/>
                    <a:lumOff val="25000"/>
                  </a:schemeClr>
                </a:solidFill>
                <a:latin typeface="Arial" panose="020B0604020202020204" pitchFamily="34" charset="0"/>
                <a:cs typeface="Arial" panose="020B0604020202020204" pitchFamily="34" charset="0"/>
              </a:rPr>
              <a:t>adopt a goal of a temperature rise of no more than 1.5 degrees C of warming, </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with a larger goal lowered to </a:t>
            </a:r>
            <a:r>
              <a:rPr lang="en-US" altLang="en-US" sz="2800" u="sng" dirty="0">
                <a:solidFill>
                  <a:schemeClr val="tx1">
                    <a:lumMod val="75000"/>
                    <a:lumOff val="25000"/>
                  </a:schemeClr>
                </a:solidFill>
                <a:latin typeface="Arial" panose="020B0604020202020204" pitchFamily="34" charset="0"/>
                <a:cs typeface="Arial" panose="020B0604020202020204" pitchFamily="34" charset="0"/>
              </a:rPr>
              <a:t>no more than 1 degree C </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of warming</a:t>
            </a:r>
            <a:endParaRPr lang="en-US" altLang="en-US" sz="900" dirty="0">
              <a:solidFill>
                <a:schemeClr val="tx1">
                  <a:lumMod val="75000"/>
                  <a:lumOff val="25000"/>
                </a:schemeClr>
              </a:solidFill>
              <a:latin typeface="Arial" panose="020B0604020202020204" pitchFamily="34" charset="0"/>
              <a:cs typeface="Arial" panose="020B0604020202020204" pitchFamily="34" charset="0"/>
            </a:endParaRPr>
          </a:p>
          <a:p>
            <a:pPr marL="0" indent="0">
              <a:spcAft>
                <a:spcPts val="0"/>
              </a:spcAft>
              <a:buNone/>
              <a:defRPr/>
            </a:pPr>
            <a:endParaRPr lang="en-US" altLang="en-US" sz="2800" b="1" u="sng"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792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1619">
                                            <p:txEl>
                                              <p:pRg st="1" end="1"/>
                                            </p:txEl>
                                          </p:spTgt>
                                        </p:tgtEl>
                                        <p:attrNameLst>
                                          <p:attrName>style.visibility</p:attrName>
                                        </p:attrNameLst>
                                      </p:cBhvr>
                                      <p:to>
                                        <p:strVal val="visible"/>
                                      </p:to>
                                    </p:set>
                                    <p:animEffect transition="in" filter="wipe(left)">
                                      <p:cBhvr>
                                        <p:cTn id="15" dur="500"/>
                                        <p:tgtEl>
                                          <p:spTgt spid="11161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1619">
                                            <p:txEl>
                                              <p:pRg st="2" end="2"/>
                                            </p:txEl>
                                          </p:spTgt>
                                        </p:tgtEl>
                                        <p:attrNameLst>
                                          <p:attrName>style.visibility</p:attrName>
                                        </p:attrNameLst>
                                      </p:cBhvr>
                                      <p:to>
                                        <p:strVal val="visible"/>
                                      </p:to>
                                    </p:set>
                                    <p:animEffect transition="in" filter="wipe(left)">
                                      <p:cBhvr>
                                        <p:cTn id="20"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609600"/>
            <a:ext cx="8401050" cy="914400"/>
          </a:xfrm>
        </p:spPr>
        <p:txBody>
          <a:bodyPr/>
          <a:lstStyle/>
          <a:p>
            <a:pPr>
              <a:defRPr/>
            </a:pPr>
            <a:r>
              <a:rPr lang="en-US" altLang="en-US" sz="4000" b="1" dirty="0">
                <a:solidFill>
                  <a:schemeClr val="accent5"/>
                </a:solidFill>
                <a:latin typeface="Bell MT" panose="02020503060305020303" pitchFamily="18" charset="0"/>
              </a:rPr>
              <a:t>The Rights of Indigenous Peoples</a:t>
            </a:r>
            <a:endParaRPr lang="en-US" dirty="0">
              <a:latin typeface="Bell MT" panose="02020503060305020303" pitchFamily="18" charset="0"/>
              <a:ea typeface="+mj-ea"/>
            </a:endParaRPr>
          </a:p>
        </p:txBody>
      </p:sp>
      <p:sp>
        <p:nvSpPr>
          <p:cNvPr id="111619" name="Rectangle 3"/>
          <p:cNvSpPr>
            <a:spLocks noGrp="1" noChangeArrowheads="1"/>
          </p:cNvSpPr>
          <p:nvPr>
            <p:ph idx="1"/>
          </p:nvPr>
        </p:nvSpPr>
        <p:spPr>
          <a:xfrm>
            <a:off x="1828800" y="1828801"/>
            <a:ext cx="8553450" cy="4297363"/>
          </a:xfrm>
        </p:spPr>
        <p:txBody>
          <a:bodyPr/>
          <a:lstStyle/>
          <a:p>
            <a:pPr marL="0" indent="0">
              <a:spcAft>
                <a:spcPts val="0"/>
              </a:spcAft>
              <a:buNone/>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Indigenous Peoples called upon States to adopt an agreement with;</a:t>
            </a:r>
          </a:p>
          <a:p>
            <a:pPr>
              <a:spcAft>
                <a:spcPts val="0"/>
              </a:spcAft>
              <a:defRPr/>
            </a:pPr>
            <a:r>
              <a:rPr lang="en-US" altLang="en-US" sz="2800" b="1" dirty="0">
                <a:solidFill>
                  <a:schemeClr val="tx1">
                    <a:lumMod val="75000"/>
                    <a:lumOff val="25000"/>
                  </a:schemeClr>
                </a:solidFill>
                <a:latin typeface="Arial" panose="020B0604020202020204" pitchFamily="34" charset="0"/>
                <a:cs typeface="Arial" panose="020B0604020202020204" pitchFamily="34" charset="0"/>
              </a:rPr>
              <a:t>a strong human rights based approach</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reflected </a:t>
            </a:r>
            <a:r>
              <a:rPr lang="en-US" altLang="en-US" sz="2800" b="1" dirty="0">
                <a:solidFill>
                  <a:schemeClr val="tx1">
                    <a:lumMod val="75000"/>
                    <a:lumOff val="25000"/>
                  </a:schemeClr>
                </a:solidFill>
                <a:latin typeface="Arial" panose="020B0604020202020204" pitchFamily="34" charset="0"/>
                <a:cs typeface="Arial" panose="020B0604020202020204" pitchFamily="34" charset="0"/>
              </a:rPr>
              <a:t>in the operative provisions of the agreement</a:t>
            </a:r>
            <a:r>
              <a:rPr lang="en-US" altLang="en-US" sz="2800" dirty="0">
                <a:solidFill>
                  <a:schemeClr val="tx1">
                    <a:lumMod val="75000"/>
                    <a:lumOff val="25000"/>
                  </a:schemeClr>
                </a:solidFill>
                <a:latin typeface="Arial" panose="020B0604020202020204" pitchFamily="34" charset="0"/>
                <a:cs typeface="Arial" panose="020B0604020202020204" pitchFamily="34" charset="0"/>
              </a:rPr>
              <a:t>, and</a:t>
            </a:r>
          </a:p>
          <a:p>
            <a:pPr>
              <a:spcAft>
                <a:spcPts val="0"/>
              </a:spcAft>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covers all aspects of the agreement such as </a:t>
            </a:r>
            <a:r>
              <a:rPr lang="en-US" altLang="en-US" sz="2800" b="1" dirty="0">
                <a:solidFill>
                  <a:schemeClr val="tx1">
                    <a:lumMod val="75000"/>
                    <a:lumOff val="25000"/>
                  </a:schemeClr>
                </a:solidFill>
                <a:latin typeface="Arial" panose="020B0604020202020204" pitchFamily="34" charset="0"/>
                <a:cs typeface="Arial" panose="020B0604020202020204" pitchFamily="34" charset="0"/>
              </a:rPr>
              <a:t>mitigation, adaptation, finance, capacity building, and specifically recognizes the rights of Indigenous Peoples</a:t>
            </a:r>
          </a:p>
        </p:txBody>
      </p:sp>
    </p:spTree>
    <p:extLst>
      <p:ext uri="{BB962C8B-B14F-4D97-AF65-F5344CB8AC3E}">
        <p14:creationId xmlns:p14="http://schemas.microsoft.com/office/powerpoint/2010/main" val="419101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1" end="1"/>
                                            </p:txEl>
                                          </p:spTgt>
                                        </p:tgtEl>
                                        <p:attrNameLst>
                                          <p:attrName>style.visibility</p:attrName>
                                        </p:attrNameLst>
                                      </p:cBhvr>
                                      <p:to>
                                        <p:strVal val="visible"/>
                                      </p:to>
                                    </p:set>
                                    <p:animEffect transition="in" filter="wipe(left)">
                                      <p:cBhvr>
                                        <p:cTn id="17" dur="500"/>
                                        <p:tgtEl>
                                          <p:spTgt spid="1116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2" end="2"/>
                                            </p:txEl>
                                          </p:spTgt>
                                        </p:tgtEl>
                                        <p:attrNameLst>
                                          <p:attrName>style.visibility</p:attrName>
                                        </p:attrNameLst>
                                      </p:cBhvr>
                                      <p:to>
                                        <p:strVal val="visible"/>
                                      </p:to>
                                    </p:set>
                                    <p:animEffect transition="in" filter="wipe(left)">
                                      <p:cBhvr>
                                        <p:cTn id="22"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59AE4938-B48E-4489-AC7D-DCB3060B35AC}" type="slidenum">
              <a:rPr lang="en-US" altLang="en-US">
                <a:solidFill>
                  <a:srgbClr val="FEFFFF"/>
                </a:solidFill>
              </a:rPr>
              <a:pPr/>
              <a:t>16</a:t>
            </a:fld>
            <a:endParaRPr lang="en-US" altLang="en-US" dirty="0">
              <a:solidFill>
                <a:srgbClr val="FEFFFF"/>
              </a:solidFill>
            </a:endParaRPr>
          </a:p>
        </p:txBody>
      </p:sp>
      <p:pic>
        <p:nvPicPr>
          <p:cNvPr id="54275" name="Picture 2"/>
          <p:cNvPicPr>
            <a:picLocks noChangeAspect="1"/>
          </p:cNvPicPr>
          <p:nvPr/>
        </p:nvPicPr>
        <p:blipFill>
          <a:blip r:embed="rId2">
            <a:extLst>
              <a:ext uri="{28A0092B-C50C-407E-A947-70E740481C1C}">
                <a14:useLocalDpi xmlns:a14="http://schemas.microsoft.com/office/drawing/2010/main" val="0"/>
              </a:ext>
            </a:extLst>
          </a:blip>
          <a:srcRect t="9711" r="1472" b="21336"/>
          <a:stretch>
            <a:fillRect/>
          </a:stretch>
        </p:blipFill>
        <p:spPr bwMode="auto">
          <a:xfrm>
            <a:off x="2819400" y="665164"/>
            <a:ext cx="64516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77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86E0B962-F707-4F36-B318-FF0A3ACF00C8}" type="slidenum">
              <a:rPr lang="en-US" altLang="en-US">
                <a:solidFill>
                  <a:srgbClr val="FEFFFF"/>
                </a:solidFill>
              </a:rPr>
              <a:pPr/>
              <a:t>17</a:t>
            </a:fld>
            <a:endParaRPr lang="en-US" altLang="en-US" dirty="0">
              <a:solidFill>
                <a:srgbClr val="FEFFFF"/>
              </a:solidFill>
            </a:endParaRPr>
          </a:p>
        </p:txBody>
      </p:sp>
      <p:pic>
        <p:nvPicPr>
          <p:cNvPr id="55299" name="Picture 2"/>
          <p:cNvPicPr>
            <a:picLocks noChangeAspect="1"/>
          </p:cNvPicPr>
          <p:nvPr/>
        </p:nvPicPr>
        <p:blipFill>
          <a:blip r:embed="rId2">
            <a:extLst>
              <a:ext uri="{28A0092B-C50C-407E-A947-70E740481C1C}">
                <a14:useLocalDpi xmlns:a14="http://schemas.microsoft.com/office/drawing/2010/main" val="0"/>
              </a:ext>
            </a:extLst>
          </a:blip>
          <a:srcRect t="28447"/>
          <a:stretch>
            <a:fillRect/>
          </a:stretch>
        </p:blipFill>
        <p:spPr bwMode="auto">
          <a:xfrm>
            <a:off x="2114008" y="0"/>
            <a:ext cx="748719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82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828800" y="685800"/>
            <a:ext cx="8534400" cy="914400"/>
          </a:xfrm>
        </p:spPr>
        <p:txBody>
          <a:bodyPr/>
          <a:lstStyle/>
          <a:p>
            <a:pPr>
              <a:defRPr/>
            </a:pPr>
            <a:r>
              <a:rPr lang="en-US" dirty="0">
                <a:ea typeface="+mj-ea"/>
              </a:rPr>
              <a:t>COP21 Outcomes, Local Impacts</a:t>
            </a:r>
          </a:p>
        </p:txBody>
      </p:sp>
      <p:sp>
        <p:nvSpPr>
          <p:cNvPr id="119811" name="Rectangle 3"/>
          <p:cNvSpPr>
            <a:spLocks noGrp="1" noChangeArrowheads="1"/>
          </p:cNvSpPr>
          <p:nvPr>
            <p:ph idx="1"/>
          </p:nvPr>
        </p:nvSpPr>
        <p:spPr>
          <a:xfrm>
            <a:off x="1676400" y="1828800"/>
            <a:ext cx="8839200" cy="4419600"/>
          </a:xfrm>
        </p:spPr>
        <p:txBody>
          <a:bodyPr/>
          <a:lstStyle/>
          <a:p>
            <a:pPr>
              <a:spcBef>
                <a:spcPts val="600"/>
              </a:spcBef>
              <a:spcAft>
                <a:spcPts val="600"/>
              </a:spcAft>
              <a:defRPr/>
            </a:pPr>
            <a:r>
              <a:rPr lang="en-US" altLang="en-US" sz="2600" dirty="0">
                <a:solidFill>
                  <a:schemeClr val="tx1">
                    <a:lumMod val="75000"/>
                    <a:lumOff val="25000"/>
                  </a:schemeClr>
                </a:solidFill>
                <a:latin typeface="Arial" panose="020B0604020202020204" pitchFamily="34" charset="0"/>
                <a:cs typeface="Arial" panose="020B0604020202020204" pitchFamily="34" charset="0"/>
              </a:rPr>
              <a:t>Outcomes can be debated, however it was a turning point on putting limits on emissions in a global sense. </a:t>
            </a:r>
          </a:p>
          <a:p>
            <a:pPr>
              <a:spcBef>
                <a:spcPts val="600"/>
              </a:spcBef>
              <a:spcAft>
                <a:spcPts val="600"/>
              </a:spcAft>
              <a:defRPr/>
            </a:pPr>
            <a:r>
              <a:rPr lang="en-US" altLang="en-US" sz="2600" dirty="0">
                <a:solidFill>
                  <a:schemeClr val="tx1">
                    <a:lumMod val="75000"/>
                    <a:lumOff val="25000"/>
                  </a:schemeClr>
                </a:solidFill>
                <a:latin typeface="Arial" panose="020B0604020202020204" pitchFamily="34" charset="0"/>
                <a:cs typeface="Arial" panose="020B0604020202020204" pitchFamily="34" charset="0"/>
              </a:rPr>
              <a:t>A legally binding Agreement was signed by 187 States! </a:t>
            </a:r>
          </a:p>
          <a:p>
            <a:pPr>
              <a:spcBef>
                <a:spcPts val="600"/>
              </a:spcBef>
              <a:spcAft>
                <a:spcPts val="600"/>
              </a:spcAft>
              <a:defRPr/>
            </a:pPr>
            <a:r>
              <a:rPr lang="en-US" altLang="en-US" sz="2600" dirty="0">
                <a:solidFill>
                  <a:schemeClr val="tx1">
                    <a:lumMod val="75000"/>
                    <a:lumOff val="25000"/>
                  </a:schemeClr>
                </a:solidFill>
                <a:latin typeface="Arial" panose="020B0604020202020204" pitchFamily="34" charset="0"/>
                <a:ea typeface="Gill Sans Light"/>
                <a:cs typeface="Arial" panose="020B0604020202020204" pitchFamily="34" charset="0"/>
                <a:sym typeface="Gill Sans Light"/>
              </a:rPr>
              <a:t>Emphasis on healthy forest and landscapes but through a market based approach like REDD+ (</a:t>
            </a:r>
            <a:r>
              <a:rPr lang="en-US" sz="2600" dirty="0"/>
              <a:t>reducing emissions from deforestation and forest degradation)</a:t>
            </a:r>
            <a:endParaRPr lang="en-US" altLang="en-US" sz="2600" dirty="0">
              <a:solidFill>
                <a:schemeClr val="tx1">
                  <a:lumMod val="75000"/>
                  <a:lumOff val="25000"/>
                </a:schemeClr>
              </a:solidFill>
              <a:latin typeface="Arial" panose="020B0604020202020204" pitchFamily="34" charset="0"/>
              <a:ea typeface="Gill Sans Light"/>
              <a:cs typeface="Arial" panose="020B0604020202020204" pitchFamily="34" charset="0"/>
              <a:sym typeface="Gill Sans Light"/>
            </a:endParaRPr>
          </a:p>
          <a:p>
            <a:pPr>
              <a:spcBef>
                <a:spcPts val="600"/>
              </a:spcBef>
              <a:spcAft>
                <a:spcPts val="600"/>
              </a:spcAft>
              <a:defRPr/>
            </a:pPr>
            <a:r>
              <a:rPr lang="en-US" altLang="en-US" sz="2600" dirty="0">
                <a:solidFill>
                  <a:schemeClr val="tx1">
                    <a:lumMod val="75000"/>
                    <a:lumOff val="25000"/>
                  </a:schemeClr>
                </a:solidFill>
                <a:latin typeface="Arial" panose="020B0604020202020204" pitchFamily="34" charset="0"/>
                <a:ea typeface="Gill Sans Light"/>
                <a:cs typeface="Arial" panose="020B0604020202020204" pitchFamily="34" charset="0"/>
                <a:sym typeface="Gill Sans Light"/>
              </a:rPr>
              <a:t>Funding for protecting and promoting forest health.</a:t>
            </a:r>
          </a:p>
          <a:p>
            <a:pPr>
              <a:spcBef>
                <a:spcPts val="600"/>
              </a:spcBef>
              <a:spcAft>
                <a:spcPts val="600"/>
              </a:spcAft>
              <a:defRPr/>
            </a:pPr>
            <a:r>
              <a:rPr lang="en-US" altLang="en-US" sz="2600" dirty="0">
                <a:solidFill>
                  <a:schemeClr val="tx1">
                    <a:lumMod val="75000"/>
                    <a:lumOff val="25000"/>
                  </a:schemeClr>
                </a:solidFill>
                <a:latin typeface="Arial" panose="020B0604020202020204" pitchFamily="34" charset="0"/>
                <a:ea typeface="Gill Sans Light"/>
                <a:cs typeface="Arial" panose="020B0604020202020204" pitchFamily="34" charset="0"/>
                <a:sym typeface="Gill Sans Light"/>
              </a:rPr>
              <a:t>A recognition of the rights of Indigenous Peoples and knowledge of the first stewards of the land.</a:t>
            </a:r>
          </a:p>
          <a:p>
            <a:pPr eaLnBrk="1" hangingPunct="1">
              <a:lnSpc>
                <a:spcPct val="80000"/>
              </a:lnSpc>
              <a:defRPr/>
            </a:pPr>
            <a:endParaRPr lang="en-US" altLang="en-US" dirty="0">
              <a:latin typeface="Arial" pitchFamily="34" charset="0"/>
            </a:endParaRPr>
          </a:p>
        </p:txBody>
      </p:sp>
    </p:spTree>
    <p:extLst>
      <p:ext uri="{BB962C8B-B14F-4D97-AF65-F5344CB8AC3E}">
        <p14:creationId xmlns:p14="http://schemas.microsoft.com/office/powerpoint/2010/main" val="3022851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wipe(left)">
                                      <p:cBhvr>
                                        <p:cTn id="12" dur="500"/>
                                        <p:tgtEl>
                                          <p:spTgt spid="1198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Effect transition="in" filter="wipe(left)">
                                      <p:cBhvr>
                                        <p:cTn id="17" dur="500"/>
                                        <p:tgtEl>
                                          <p:spTgt spid="1198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1">
                                            <p:txEl>
                                              <p:pRg st="2" end="2"/>
                                            </p:txEl>
                                          </p:spTgt>
                                        </p:tgtEl>
                                        <p:attrNameLst>
                                          <p:attrName>style.visibility</p:attrName>
                                        </p:attrNameLst>
                                      </p:cBhvr>
                                      <p:to>
                                        <p:strVal val="visible"/>
                                      </p:to>
                                    </p:set>
                                    <p:animEffect transition="in" filter="wipe(left)">
                                      <p:cBhvr>
                                        <p:cTn id="22" dur="500"/>
                                        <p:tgtEl>
                                          <p:spTgt spid="1198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Effect transition="in" filter="wipe(left)">
                                      <p:cBhvr>
                                        <p:cTn id="27" dur="500"/>
                                        <p:tgtEl>
                                          <p:spTgt spid="1198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9811">
                                            <p:txEl>
                                              <p:pRg st="4" end="4"/>
                                            </p:txEl>
                                          </p:spTgt>
                                        </p:tgtEl>
                                        <p:attrNameLst>
                                          <p:attrName>style.visibility</p:attrName>
                                        </p:attrNameLst>
                                      </p:cBhvr>
                                      <p:to>
                                        <p:strVal val="visible"/>
                                      </p:to>
                                    </p:set>
                                    <p:animEffect transition="in" filter="wipe(left)">
                                      <p:cBhvr>
                                        <p:cTn id="32" dur="500"/>
                                        <p:tgtEl>
                                          <p:spTgt spid="119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p:txBody>
          <a:bodyPr wrap="square" numCol="1" anchorCtr="0" compatLnSpc="1">
            <a:prstTxWarp prst="textNoShape">
              <a:avLst/>
            </a:prstTxWarp>
          </a:bodyPr>
          <a:lstStyle/>
          <a:p>
            <a:r>
              <a:rPr lang="en-US" altLang="en-US" dirty="0">
                <a:latin typeface="Arial" panose="020B0604020202020204" pitchFamily="34" charset="0"/>
                <a:cs typeface="Arial" panose="020B0604020202020204" pitchFamily="34" charset="0"/>
              </a:rPr>
              <a:t>“Monuments Men” Effort</a:t>
            </a:r>
          </a:p>
        </p:txBody>
      </p:sp>
      <p:sp>
        <p:nvSpPr>
          <p:cNvPr id="3" name="Rectangle 4"/>
          <p:cNvSpPr>
            <a:spLocks noChangeArrowheads="1"/>
          </p:cNvSpPr>
          <p:nvPr/>
        </p:nvSpPr>
        <p:spPr bwMode="auto">
          <a:xfrm>
            <a:off x="954657" y="1884363"/>
            <a:ext cx="933234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cs typeface="Arial" pitchFamily="34" charset="0"/>
              </a:defRPr>
            </a:lvl1pPr>
            <a:lvl2pPr marL="742950" indent="-285750">
              <a:defRPr>
                <a:solidFill>
                  <a:schemeClr val="tx1"/>
                </a:solidFill>
                <a:latin typeface="Lucida Sans Unicode" pitchFamily="34" charset="0"/>
                <a:cs typeface="Arial" pitchFamily="34" charset="0"/>
              </a:defRPr>
            </a:lvl2pPr>
            <a:lvl3pPr marL="1143000" indent="-228600">
              <a:defRPr>
                <a:solidFill>
                  <a:schemeClr val="tx1"/>
                </a:solidFill>
                <a:latin typeface="Lucida Sans Unicode" pitchFamily="34" charset="0"/>
                <a:cs typeface="Arial" pitchFamily="34" charset="0"/>
              </a:defRPr>
            </a:lvl3pPr>
            <a:lvl4pPr marL="1600200" indent="-228600">
              <a:defRPr>
                <a:solidFill>
                  <a:schemeClr val="tx1"/>
                </a:solidFill>
                <a:latin typeface="Lucida Sans Unicode" pitchFamily="34" charset="0"/>
                <a:cs typeface="Arial" pitchFamily="34" charset="0"/>
              </a:defRPr>
            </a:lvl4pPr>
            <a:lvl5pPr marL="2057400" indent="-22860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pPr>
              <a:defRPr/>
            </a:pPr>
            <a:r>
              <a:rPr lang="en-US" altLang="en-US" sz="3200" b="1" dirty="0">
                <a:latin typeface="Arial" pitchFamily="34" charset="0"/>
              </a:rPr>
              <a:t>We must change the narrative of the story!</a:t>
            </a:r>
          </a:p>
          <a:p>
            <a:pPr>
              <a:defRPr/>
            </a:pPr>
            <a:endParaRPr lang="en-US" altLang="en-US" sz="2400" dirty="0">
              <a:latin typeface="Arial" pitchFamily="34" charset="0"/>
            </a:endParaRPr>
          </a:p>
          <a:p>
            <a:pPr marL="457200" indent="-457200">
              <a:buFont typeface="Courier New" panose="02070309020205020404" pitchFamily="49" charset="0"/>
              <a:buChar char="o"/>
              <a:defRPr/>
            </a:pPr>
            <a:r>
              <a:rPr lang="en-US" altLang="en-US" sz="2800" dirty="0">
                <a:latin typeface="Arial" pitchFamily="34" charset="0"/>
              </a:rPr>
              <a:t>Everyday people do not have to be the villains in our climate change story; </a:t>
            </a:r>
            <a:r>
              <a:rPr lang="en-US" altLang="en-US" sz="2800" i="1" dirty="0">
                <a:latin typeface="Arial" pitchFamily="34" charset="0"/>
              </a:rPr>
              <a:t>always polluting, not caring</a:t>
            </a:r>
          </a:p>
          <a:p>
            <a:pPr marL="457200" indent="-457200">
              <a:buFont typeface="Courier New" panose="02070309020205020404" pitchFamily="49" charset="0"/>
              <a:buChar char="o"/>
              <a:defRPr/>
            </a:pPr>
            <a:r>
              <a:rPr lang="en-US" altLang="en-US" sz="2800" dirty="0">
                <a:latin typeface="Arial" pitchFamily="34" charset="0"/>
              </a:rPr>
              <a:t>We must mount a full scale effort together to change what is happening to salmon and the environment.</a:t>
            </a:r>
          </a:p>
          <a:p>
            <a:pPr marL="457200" indent="-457200">
              <a:buFont typeface="Courier New" panose="02070309020205020404" pitchFamily="49" charset="0"/>
              <a:buChar char="o"/>
              <a:defRPr/>
            </a:pPr>
            <a:r>
              <a:rPr lang="en-US" altLang="en-US" sz="2800" dirty="0">
                <a:latin typeface="Arial" pitchFamily="34" charset="0"/>
              </a:rPr>
              <a:t>The heroes in this story come together to defeat climate change and provide for our families, for generations to come!</a:t>
            </a:r>
          </a:p>
          <a:p>
            <a:pPr marL="457200" indent="-457200">
              <a:buFont typeface="Courier New" panose="02070309020205020404" pitchFamily="49" charset="0"/>
              <a:buChar char="o"/>
              <a:defRPr/>
            </a:pPr>
            <a:r>
              <a:rPr lang="en-US" altLang="en-US" sz="2800" dirty="0">
                <a:latin typeface="Arial" pitchFamily="34" charset="0"/>
              </a:rPr>
              <a:t>The heroes are right here in this room and in every community!</a:t>
            </a:r>
            <a:endParaRPr lang="en-US" altLang="en-US" sz="2800" dirty="0">
              <a:solidFill>
                <a:srgbClr val="C00000"/>
              </a:solidFill>
              <a:latin typeface="Arial" pitchFamily="34" charset="0"/>
            </a:endParaRPr>
          </a:p>
        </p:txBody>
      </p:sp>
    </p:spTree>
    <p:extLst>
      <p:ext uri="{BB962C8B-B14F-4D97-AF65-F5344CB8AC3E}">
        <p14:creationId xmlns:p14="http://schemas.microsoft.com/office/powerpoint/2010/main" val="378017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838200"/>
            <a:ext cx="8401050" cy="685800"/>
          </a:xfrm>
        </p:spPr>
        <p:txBody>
          <a:bodyPr>
            <a:normAutofit fontScale="90000"/>
          </a:bodyPr>
          <a:lstStyle/>
          <a:p>
            <a:pPr>
              <a:defRPr/>
            </a:pPr>
            <a:r>
              <a:rPr lang="en-US" dirty="0">
                <a:latin typeface="Arial" charset="0"/>
                <a:ea typeface="+mj-ea"/>
              </a:rPr>
              <a:t>Talking Points</a:t>
            </a:r>
          </a:p>
        </p:txBody>
      </p:sp>
      <p:sp>
        <p:nvSpPr>
          <p:cNvPr id="111619" name="Rectangle 3"/>
          <p:cNvSpPr>
            <a:spLocks noGrp="1" noChangeArrowheads="1"/>
          </p:cNvSpPr>
          <p:nvPr>
            <p:ph idx="1"/>
          </p:nvPr>
        </p:nvSpPr>
        <p:spPr>
          <a:xfrm>
            <a:off x="1828800" y="1828801"/>
            <a:ext cx="8553450" cy="4297363"/>
          </a:xfrm>
        </p:spPr>
        <p:txBody>
          <a:bodyPr/>
          <a:lstStyle/>
          <a:p>
            <a:pPr marL="609600" indent="-609600">
              <a:buFontTx/>
              <a:buAutoNum type="arabicPeriod"/>
              <a:defRPr/>
            </a:pPr>
            <a:r>
              <a:rPr lang="en-US" altLang="en-US" sz="2000" dirty="0"/>
              <a:t>Where We Are and Who Are We?</a:t>
            </a:r>
          </a:p>
          <a:p>
            <a:pPr marL="609600" indent="-609600">
              <a:buFontTx/>
              <a:buAutoNum type="arabicPeriod"/>
              <a:defRPr/>
            </a:pPr>
            <a:r>
              <a:rPr lang="en-US" altLang="en-US" sz="2000" dirty="0"/>
              <a:t>What are the First Foods Telling Us? Water?</a:t>
            </a:r>
          </a:p>
          <a:p>
            <a:pPr marL="609600" indent="-609600">
              <a:buFontTx/>
              <a:buAutoNum type="arabicPeriod"/>
              <a:defRPr/>
            </a:pPr>
            <a:r>
              <a:rPr lang="en-US" altLang="en-US" sz="2000" dirty="0"/>
              <a:t>Indigenous Voices, Collaborations and Leadership</a:t>
            </a:r>
          </a:p>
          <a:p>
            <a:pPr marL="609600" indent="-609600">
              <a:buFontTx/>
              <a:buAutoNum type="arabicPeriod"/>
              <a:defRPr/>
            </a:pPr>
            <a:r>
              <a:rPr lang="en-US" altLang="en-US" sz="2000" dirty="0"/>
              <a:t>US Consultation and International Action</a:t>
            </a:r>
          </a:p>
          <a:p>
            <a:pPr marL="609600" indent="-609600">
              <a:buFontTx/>
              <a:buAutoNum type="arabicPeriod"/>
              <a:defRPr/>
            </a:pPr>
            <a:r>
              <a:rPr lang="en-US" altLang="en-US" sz="2000" dirty="0"/>
              <a:t>Our Shared Responsibility; Monumental Effort</a:t>
            </a:r>
          </a:p>
          <a:p>
            <a:pPr marL="609600" indent="-609600">
              <a:buFontTx/>
              <a:buAutoNum type="arabicPeriod"/>
              <a:defRPr/>
            </a:pPr>
            <a:r>
              <a:rPr lang="en-US" altLang="en-US" sz="2000" dirty="0"/>
              <a:t>Our Legacy, Our Duty</a:t>
            </a:r>
          </a:p>
          <a:p>
            <a:pPr marL="609600" indent="-609600">
              <a:buFontTx/>
              <a:buAutoNum type="arabicPeriod"/>
              <a:defRPr/>
            </a:pPr>
            <a:r>
              <a:rPr lang="en-US" altLang="en-US" sz="2000" dirty="0"/>
              <a:t>The World is Watching</a:t>
            </a:r>
          </a:p>
          <a:p>
            <a:pPr marL="609600" indent="-609600">
              <a:buFontTx/>
              <a:buAutoNum type="arabicPeriod"/>
              <a:defRPr/>
            </a:pPr>
            <a:r>
              <a:rPr lang="en-US" altLang="en-US" sz="2000" dirty="0"/>
              <a:t>Conclusions</a:t>
            </a:r>
          </a:p>
          <a:p>
            <a:pPr marL="0" indent="0">
              <a:buNone/>
              <a:defRPr/>
            </a:pPr>
            <a:endParaRPr lang="en-US" altLang="en-US" dirty="0"/>
          </a:p>
        </p:txBody>
      </p:sp>
    </p:spTree>
    <p:extLst>
      <p:ext uri="{BB962C8B-B14F-4D97-AF65-F5344CB8AC3E}">
        <p14:creationId xmlns:p14="http://schemas.microsoft.com/office/powerpoint/2010/main" val="3578532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1" end="1"/>
                                            </p:txEl>
                                          </p:spTgt>
                                        </p:tgtEl>
                                        <p:attrNameLst>
                                          <p:attrName>style.visibility</p:attrName>
                                        </p:attrNameLst>
                                      </p:cBhvr>
                                      <p:to>
                                        <p:strVal val="visible"/>
                                      </p:to>
                                    </p:set>
                                    <p:animEffect transition="in" filter="wipe(left)">
                                      <p:cBhvr>
                                        <p:cTn id="17" dur="500"/>
                                        <p:tgtEl>
                                          <p:spTgt spid="1116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2" end="2"/>
                                            </p:txEl>
                                          </p:spTgt>
                                        </p:tgtEl>
                                        <p:attrNameLst>
                                          <p:attrName>style.visibility</p:attrName>
                                        </p:attrNameLst>
                                      </p:cBhvr>
                                      <p:to>
                                        <p:strVal val="visible"/>
                                      </p:to>
                                    </p:set>
                                    <p:animEffect transition="in" filter="wipe(left)">
                                      <p:cBhvr>
                                        <p:cTn id="22" dur="500"/>
                                        <p:tgtEl>
                                          <p:spTgt spid="1116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3" end="3"/>
                                            </p:txEl>
                                          </p:spTgt>
                                        </p:tgtEl>
                                        <p:attrNameLst>
                                          <p:attrName>style.visibility</p:attrName>
                                        </p:attrNameLst>
                                      </p:cBhvr>
                                      <p:to>
                                        <p:strVal val="visible"/>
                                      </p:to>
                                    </p:set>
                                    <p:animEffect transition="in" filter="wipe(left)">
                                      <p:cBhvr>
                                        <p:cTn id="27" dur="500"/>
                                        <p:tgtEl>
                                          <p:spTgt spid="1116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4" end="4"/>
                                            </p:txEl>
                                          </p:spTgt>
                                        </p:tgtEl>
                                        <p:attrNameLst>
                                          <p:attrName>style.visibility</p:attrName>
                                        </p:attrNameLst>
                                      </p:cBhvr>
                                      <p:to>
                                        <p:strVal val="visible"/>
                                      </p:to>
                                    </p:set>
                                    <p:animEffect transition="in" filter="wipe(left)">
                                      <p:cBhvr>
                                        <p:cTn id="32" dur="500"/>
                                        <p:tgtEl>
                                          <p:spTgt spid="1116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5" end="5"/>
                                            </p:txEl>
                                          </p:spTgt>
                                        </p:tgtEl>
                                        <p:attrNameLst>
                                          <p:attrName>style.visibility</p:attrName>
                                        </p:attrNameLst>
                                      </p:cBhvr>
                                      <p:to>
                                        <p:strVal val="visible"/>
                                      </p:to>
                                    </p:set>
                                    <p:animEffect transition="in" filter="wipe(left)">
                                      <p:cBhvr>
                                        <p:cTn id="37" dur="500"/>
                                        <p:tgtEl>
                                          <p:spTgt spid="1116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6" end="6"/>
                                            </p:txEl>
                                          </p:spTgt>
                                        </p:tgtEl>
                                        <p:attrNameLst>
                                          <p:attrName>style.visibility</p:attrName>
                                        </p:attrNameLst>
                                      </p:cBhvr>
                                      <p:to>
                                        <p:strVal val="visible"/>
                                      </p:to>
                                    </p:set>
                                    <p:animEffect transition="in" filter="wipe(left)">
                                      <p:cBhvr>
                                        <p:cTn id="42" dur="500"/>
                                        <p:tgtEl>
                                          <p:spTgt spid="11161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7" end="7"/>
                                            </p:txEl>
                                          </p:spTgt>
                                        </p:tgtEl>
                                        <p:attrNameLst>
                                          <p:attrName>style.visibility</p:attrName>
                                        </p:attrNameLst>
                                      </p:cBhvr>
                                      <p:to>
                                        <p:strVal val="visible"/>
                                      </p:to>
                                    </p:set>
                                    <p:animEffect transition="in" filter="wipe(left)">
                                      <p:cBhvr>
                                        <p:cTn id="47"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bwMode="auto">
          <a:xfrm>
            <a:off x="1981201" y="533401"/>
            <a:ext cx="8462963" cy="976313"/>
          </a:xfrm>
        </p:spPr>
        <p:txBody>
          <a:bodyPr wrap="square" numCol="1" anchorCtr="0" compatLnSpc="1">
            <a:prstTxWarp prst="textNoShape">
              <a:avLst/>
            </a:prstTxWarp>
          </a:bodyPr>
          <a:lstStyle/>
          <a:p>
            <a:pPr eaLnBrk="1" hangingPunct="1"/>
            <a:r>
              <a:rPr lang="en-US" altLang="en-US" b="1" dirty="0">
                <a:latin typeface="Arial" panose="020B0604020202020204" pitchFamily="34" charset="0"/>
                <a:ea typeface="Gill Sans Light"/>
                <a:cs typeface="Arial" panose="020B0604020202020204" pitchFamily="34" charset="0"/>
                <a:sym typeface="Gill Sans Light"/>
              </a:rPr>
              <a:t>The Legacy of Our Generation</a:t>
            </a:r>
          </a:p>
        </p:txBody>
      </p:sp>
      <p:sp>
        <p:nvSpPr>
          <p:cNvPr id="952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3D7969CA-952B-417E-A705-0EDD89B20423}" type="slidenum">
              <a:rPr lang="en-US" altLang="en-US">
                <a:solidFill>
                  <a:srgbClr val="FEFFFF"/>
                </a:solidFill>
              </a:rPr>
              <a:pPr/>
              <a:t>20</a:t>
            </a:fld>
            <a:endParaRPr lang="en-US" altLang="en-US" dirty="0">
              <a:solidFill>
                <a:srgbClr val="FEFFFF"/>
              </a:solidFill>
            </a:endParaRPr>
          </a:p>
        </p:txBody>
      </p:sp>
      <p:sp>
        <p:nvSpPr>
          <p:cNvPr id="97284" name="Rectangle 4"/>
          <p:cNvSpPr>
            <a:spLocks noChangeArrowheads="1"/>
          </p:cNvSpPr>
          <p:nvPr/>
        </p:nvSpPr>
        <p:spPr bwMode="auto">
          <a:xfrm>
            <a:off x="1828800" y="1884363"/>
            <a:ext cx="84582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cs typeface="Arial" pitchFamily="34" charset="0"/>
              </a:defRPr>
            </a:lvl1pPr>
            <a:lvl2pPr marL="742950" indent="-285750">
              <a:defRPr>
                <a:solidFill>
                  <a:schemeClr val="tx1"/>
                </a:solidFill>
                <a:latin typeface="Lucida Sans Unicode" pitchFamily="34" charset="0"/>
                <a:cs typeface="Arial" pitchFamily="34" charset="0"/>
              </a:defRPr>
            </a:lvl2pPr>
            <a:lvl3pPr marL="1143000" indent="-228600">
              <a:defRPr>
                <a:solidFill>
                  <a:schemeClr val="tx1"/>
                </a:solidFill>
                <a:latin typeface="Lucida Sans Unicode" pitchFamily="34" charset="0"/>
                <a:cs typeface="Arial" pitchFamily="34" charset="0"/>
              </a:defRPr>
            </a:lvl3pPr>
            <a:lvl4pPr marL="1600200" indent="-228600">
              <a:defRPr>
                <a:solidFill>
                  <a:schemeClr val="tx1"/>
                </a:solidFill>
                <a:latin typeface="Lucida Sans Unicode" pitchFamily="34" charset="0"/>
                <a:cs typeface="Arial" pitchFamily="34" charset="0"/>
              </a:defRPr>
            </a:lvl4pPr>
            <a:lvl5pPr marL="2057400" indent="-22860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pPr>
              <a:defRPr/>
            </a:pPr>
            <a:r>
              <a:rPr lang="en-US" altLang="en-US" sz="3000" b="1" dirty="0">
                <a:latin typeface="Arial" pitchFamily="34" charset="0"/>
              </a:rPr>
              <a:t>A Man on the Moon; Is there water on Mars?</a:t>
            </a:r>
          </a:p>
          <a:p>
            <a:pPr marL="457200" indent="-457200">
              <a:buFont typeface="Courier New" panose="02070309020205020404" pitchFamily="49" charset="0"/>
              <a:buChar char="o"/>
              <a:defRPr/>
            </a:pPr>
            <a:r>
              <a:rPr lang="en-US" altLang="en-US" sz="2800" dirty="0">
                <a:latin typeface="Arial" pitchFamily="34" charset="0"/>
              </a:rPr>
              <a:t>We have the knowledge and ability to meet this threat decimating our society and our future!</a:t>
            </a:r>
          </a:p>
          <a:p>
            <a:pPr marL="457200" indent="-457200">
              <a:buFont typeface="Courier New" panose="02070309020205020404" pitchFamily="49" charset="0"/>
              <a:buChar char="o"/>
              <a:defRPr/>
            </a:pPr>
            <a:r>
              <a:rPr lang="en-US" altLang="en-US" sz="2800" dirty="0">
                <a:latin typeface="Arial" pitchFamily="34" charset="0"/>
              </a:rPr>
              <a:t>We have the ability to come together to address climate change impacts, use applied science, provide habitat for these species and for a better ecosystem </a:t>
            </a:r>
          </a:p>
          <a:p>
            <a:pPr marL="457200" indent="-457200">
              <a:buFont typeface="Courier New" panose="02070309020205020404" pitchFamily="49" charset="0"/>
              <a:buChar char="o"/>
              <a:defRPr/>
            </a:pPr>
            <a:r>
              <a:rPr lang="en-US" altLang="en-US" sz="2800" dirty="0">
                <a:latin typeface="Arial" pitchFamily="34" charset="0"/>
              </a:rPr>
              <a:t>We can be the Monuments Men of our generation to pass along a better future for our grandchildren’s grandchildren.</a:t>
            </a:r>
            <a:endParaRPr lang="en-US" altLang="en-US" sz="2800" dirty="0">
              <a:solidFill>
                <a:srgbClr val="C00000"/>
              </a:solidFill>
              <a:latin typeface="Arial" pitchFamily="34" charset="0"/>
            </a:endParaRPr>
          </a:p>
        </p:txBody>
      </p:sp>
      <p:cxnSp>
        <p:nvCxnSpPr>
          <p:cNvPr id="7" name="Straight Connector 6"/>
          <p:cNvCxnSpPr/>
          <p:nvPr/>
        </p:nvCxnSpPr>
        <p:spPr>
          <a:xfrm>
            <a:off x="3771900" y="1600200"/>
            <a:ext cx="5753100" cy="0"/>
          </a:xfrm>
          <a:prstGeom prst="line">
            <a:avLst/>
          </a:prstGeom>
          <a:ln w="12700"/>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012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439" r="2726"/>
          <a:stretch/>
        </p:blipFill>
        <p:spPr>
          <a:xfrm rot="5400000">
            <a:off x="3179080" y="130000"/>
            <a:ext cx="5132226" cy="5143500"/>
          </a:xfrm>
          <a:prstGeom prst="rect">
            <a:avLst/>
          </a:prstGeom>
        </p:spPr>
      </p:pic>
      <p:sp>
        <p:nvSpPr>
          <p:cNvPr id="97282" name="Rectangle 2"/>
          <p:cNvSpPr>
            <a:spLocks noChangeArrowheads="1"/>
          </p:cNvSpPr>
          <p:nvPr/>
        </p:nvSpPr>
        <p:spPr bwMode="auto">
          <a:xfrm>
            <a:off x="-51759" y="5474898"/>
            <a:ext cx="10990053" cy="931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defTabSz="457200">
              <a:spcBef>
                <a:spcPts val="8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Calibri" panose="020F0502020204030204" pitchFamily="34" charset="0"/>
                <a:ea typeface="MS PGothic" panose="020B0600070205080204" pitchFamily="34" charset="-128"/>
              </a:defRPr>
            </a:lvl1pPr>
            <a:lvl2pPr marL="742950" indent="-285750" defTabSz="457200">
              <a:spcBef>
                <a:spcPts val="7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MS PGothic" panose="020B0600070205080204" pitchFamily="34" charset="-128"/>
              </a:defRPr>
            </a:lvl2pPr>
            <a:lvl3pPr marL="1143000" indent="-228600" defTabSz="457200">
              <a:spcBef>
                <a:spcPts val="6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MS PGothic" panose="020B0600070205080204" pitchFamily="34" charset="-128"/>
              </a:defRPr>
            </a:lvl3pPr>
            <a:lvl4pPr marL="1600200" indent="-228600" defTabSz="457200">
              <a:spcBef>
                <a:spcPts val="5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4pPr>
            <a:lvl5pPr marL="2057400" indent="-228600" defTabSz="457200">
              <a:spcBef>
                <a:spcPts val="5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9pPr>
          </a:lstStyle>
          <a:p>
            <a:pPr algn="ctr">
              <a:spcBef>
                <a:spcPts val="1100"/>
              </a:spcBef>
              <a:buClrTx/>
            </a:pPr>
            <a:r>
              <a:rPr lang="en-US" altLang="en-US" sz="4400" dirty="0">
                <a:latin typeface="+mj-lt"/>
              </a:rPr>
              <a:t>Show, Teach and Carve</a:t>
            </a:r>
          </a:p>
        </p:txBody>
      </p:sp>
    </p:spTree>
    <p:extLst>
      <p:ext uri="{BB962C8B-B14F-4D97-AF65-F5344CB8AC3E}">
        <p14:creationId xmlns:p14="http://schemas.microsoft.com/office/powerpoint/2010/main" val="27115879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905000" y="685800"/>
            <a:ext cx="8458200" cy="762000"/>
          </a:xfrm>
        </p:spPr>
        <p:txBody>
          <a:bodyPr wrap="square" numCol="1" anchorCtr="0" compatLnSpc="1">
            <a:prstTxWarp prst="textNoShape">
              <a:avLst/>
            </a:prstTxWarp>
          </a:bodyPr>
          <a:lstStyle/>
          <a:p>
            <a:pPr eaLnBrk="1" hangingPunct="1"/>
            <a:r>
              <a:rPr lang="en-US" altLang="en-US" sz="4000" dirty="0"/>
              <a:t>Take Away Actions</a:t>
            </a:r>
          </a:p>
        </p:txBody>
      </p:sp>
      <p:sp>
        <p:nvSpPr>
          <p:cNvPr id="132099" name="Rectangle 3"/>
          <p:cNvSpPr>
            <a:spLocks noGrp="1" noChangeArrowheads="1"/>
          </p:cNvSpPr>
          <p:nvPr>
            <p:ph idx="1"/>
          </p:nvPr>
        </p:nvSpPr>
        <p:spPr>
          <a:xfrm>
            <a:off x="1981200" y="1676400"/>
            <a:ext cx="8229600" cy="4876800"/>
          </a:xfrm>
        </p:spPr>
        <p:txBody>
          <a:bodyPr rtlCol="0">
            <a:normAutofit/>
          </a:bodyPr>
          <a:lstStyle/>
          <a:p>
            <a:pPr marL="0" indent="0">
              <a:lnSpc>
                <a:spcPct val="80000"/>
              </a:lnSpc>
              <a:buClr>
                <a:schemeClr val="bg1">
                  <a:lumMod val="65000"/>
                </a:schemeClr>
              </a:buClr>
              <a:buNone/>
              <a:defRPr/>
            </a:pPr>
            <a:r>
              <a:rPr lang="en-US" b="1" dirty="0">
                <a:solidFill>
                  <a:schemeClr val="tx1">
                    <a:lumMod val="85000"/>
                    <a:lumOff val="15000"/>
                  </a:schemeClr>
                </a:solidFill>
              </a:rPr>
              <a:t>In Summary </a:t>
            </a:r>
          </a:p>
          <a:p>
            <a:pPr marL="609600" indent="-609600">
              <a:buFontTx/>
              <a:buAutoNum type="arabicPeriod"/>
              <a:defRPr/>
            </a:pPr>
            <a:r>
              <a:rPr lang="en-US" altLang="en-US" dirty="0"/>
              <a:t>We Are the Rivers, We are the Salmon</a:t>
            </a:r>
          </a:p>
          <a:p>
            <a:pPr marL="609600" indent="-609600">
              <a:buFontTx/>
              <a:buAutoNum type="arabicPeriod"/>
              <a:defRPr/>
            </a:pPr>
            <a:r>
              <a:rPr lang="en-US" altLang="en-US" dirty="0"/>
              <a:t>We have the Knowledge and We Collaborate</a:t>
            </a:r>
          </a:p>
          <a:p>
            <a:pPr marL="609600" indent="-609600">
              <a:buFontTx/>
              <a:buAutoNum type="arabicPeriod"/>
              <a:defRPr/>
            </a:pPr>
            <a:r>
              <a:rPr lang="en-US" altLang="en-US" dirty="0"/>
              <a:t>Enhance the First Foods, We address Climate Change</a:t>
            </a:r>
          </a:p>
          <a:p>
            <a:pPr marL="609600" indent="-609600">
              <a:buFontTx/>
              <a:buAutoNum type="arabicPeriod"/>
              <a:defRPr/>
            </a:pPr>
            <a:r>
              <a:rPr lang="en-US" altLang="en-US" dirty="0"/>
              <a:t>We must answer the call to action and our partners must be there</a:t>
            </a:r>
          </a:p>
          <a:p>
            <a:pPr marL="514350" indent="-514350">
              <a:lnSpc>
                <a:spcPct val="80000"/>
              </a:lnSpc>
              <a:buClr>
                <a:schemeClr val="bg1">
                  <a:lumMod val="65000"/>
                </a:schemeClr>
              </a:buClr>
              <a:buFont typeface="+mj-lt"/>
              <a:buAutoNum type="arabicPeriod"/>
              <a:defRPr/>
            </a:pPr>
            <a:r>
              <a:rPr lang="en-US" dirty="0">
                <a:solidFill>
                  <a:schemeClr val="tx1">
                    <a:lumMod val="85000"/>
                    <a:lumOff val="15000"/>
                  </a:schemeClr>
                </a:solidFill>
              </a:rPr>
              <a:t>Change the Story; Collaborative Efforts and Resources; We can be that “</a:t>
            </a:r>
            <a:r>
              <a:rPr lang="en-US" b="1" dirty="0">
                <a:solidFill>
                  <a:schemeClr val="tx1">
                    <a:lumMod val="85000"/>
                    <a:lumOff val="15000"/>
                  </a:schemeClr>
                </a:solidFill>
              </a:rPr>
              <a:t>Monuments Men” </a:t>
            </a:r>
            <a:r>
              <a:rPr lang="en-US" dirty="0">
                <a:solidFill>
                  <a:schemeClr val="tx1">
                    <a:lumMod val="85000"/>
                    <a:lumOff val="15000"/>
                  </a:schemeClr>
                </a:solidFill>
              </a:rPr>
              <a:t>story all!</a:t>
            </a:r>
            <a:endParaRPr lang="en-US" b="1" dirty="0">
              <a:solidFill>
                <a:schemeClr val="tx1">
                  <a:lumMod val="85000"/>
                  <a:lumOff val="15000"/>
                </a:schemeClr>
              </a:solidFill>
            </a:endParaRPr>
          </a:p>
          <a:p>
            <a:pPr marL="514350" indent="-514350">
              <a:lnSpc>
                <a:spcPct val="80000"/>
              </a:lnSpc>
              <a:buClr>
                <a:schemeClr val="bg1">
                  <a:lumMod val="65000"/>
                </a:schemeClr>
              </a:buClr>
              <a:buFont typeface="+mj-lt"/>
              <a:buAutoNum type="arabicPeriod"/>
              <a:defRPr/>
            </a:pPr>
            <a:r>
              <a:rPr lang="en-US" dirty="0">
                <a:solidFill>
                  <a:schemeClr val="tx1">
                    <a:lumMod val="85000"/>
                    <a:lumOff val="15000"/>
                  </a:schemeClr>
                </a:solidFill>
              </a:rPr>
              <a:t>Collaborate with all in the region to realize the potential benefits; cultural, spiritual, physical and economical</a:t>
            </a:r>
          </a:p>
          <a:p>
            <a:pPr marL="609600" indent="-609600">
              <a:buFontTx/>
              <a:buAutoNum type="arabicPeriod"/>
              <a:defRPr/>
            </a:pPr>
            <a:r>
              <a:rPr lang="en-US" altLang="en-US" dirty="0"/>
              <a:t>Our Legacy, Our Duty</a:t>
            </a:r>
          </a:p>
          <a:p>
            <a:pPr marL="609600" indent="-609600">
              <a:buFontTx/>
              <a:buAutoNum type="arabicPeriod"/>
              <a:defRPr/>
            </a:pPr>
            <a:r>
              <a:rPr lang="en-US" altLang="en-US" dirty="0"/>
              <a:t>The World is Watching</a:t>
            </a:r>
          </a:p>
          <a:p>
            <a:pPr marL="514350" indent="-514350">
              <a:lnSpc>
                <a:spcPct val="80000"/>
              </a:lnSpc>
              <a:buClr>
                <a:schemeClr val="bg1">
                  <a:lumMod val="65000"/>
                </a:schemeClr>
              </a:buClr>
              <a:buFont typeface="+mj-lt"/>
              <a:buAutoNum type="arabicPeriod"/>
              <a:defRPr/>
            </a:pPr>
            <a:endParaRPr lang="en-US" dirty="0">
              <a:solidFill>
                <a:schemeClr val="tx1">
                  <a:lumMod val="85000"/>
                  <a:lumOff val="15000"/>
                </a:schemeClr>
              </a:solidFill>
            </a:endParaRPr>
          </a:p>
          <a:p>
            <a:pPr>
              <a:lnSpc>
                <a:spcPct val="80000"/>
              </a:lnSpc>
              <a:buClr>
                <a:schemeClr val="bg1">
                  <a:lumMod val="65000"/>
                </a:schemeClr>
              </a:buClr>
              <a:buNone/>
              <a:defRPr/>
            </a:pPr>
            <a:endParaRPr lang="en-US" dirty="0">
              <a:solidFill>
                <a:schemeClr val="tx1">
                  <a:lumMod val="85000"/>
                  <a:lumOff val="15000"/>
                </a:schemeClr>
              </a:solidFill>
              <a:latin typeface="Arial" charset="0"/>
            </a:endParaRPr>
          </a:p>
          <a:p>
            <a:pPr>
              <a:lnSpc>
                <a:spcPct val="80000"/>
              </a:lnSpc>
              <a:buClr>
                <a:schemeClr val="bg1">
                  <a:lumMod val="65000"/>
                </a:schemeClr>
              </a:buClr>
              <a:buNone/>
              <a:defRPr/>
            </a:pPr>
            <a:endParaRPr lang="en-US" sz="2000" dirty="0">
              <a:solidFill>
                <a:schemeClr val="tx1">
                  <a:lumMod val="85000"/>
                  <a:lumOff val="15000"/>
                </a:schemeClr>
              </a:solidFill>
              <a:latin typeface="Arial" charset="0"/>
            </a:endParaRPr>
          </a:p>
        </p:txBody>
      </p:sp>
    </p:spTree>
    <p:extLst>
      <p:ext uri="{BB962C8B-B14F-4D97-AF65-F5344CB8AC3E}">
        <p14:creationId xmlns:p14="http://schemas.microsoft.com/office/powerpoint/2010/main" val="3635959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fade">
                                      <p:cBhvr>
                                        <p:cTn id="7" dur="20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wipe(left)">
                                      <p:cBhvr>
                                        <p:cTn id="12" dur="500"/>
                                        <p:tgtEl>
                                          <p:spTgt spid="132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099">
                                            <p:txEl>
                                              <p:pRg st="1" end="1"/>
                                            </p:txEl>
                                          </p:spTgt>
                                        </p:tgtEl>
                                        <p:attrNameLst>
                                          <p:attrName>style.visibility</p:attrName>
                                        </p:attrNameLst>
                                      </p:cBhvr>
                                      <p:to>
                                        <p:strVal val="visible"/>
                                      </p:to>
                                    </p:set>
                                    <p:animEffect transition="in" filter="wipe(left)">
                                      <p:cBhvr>
                                        <p:cTn id="17" dur="500"/>
                                        <p:tgtEl>
                                          <p:spTgt spid="1320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099">
                                            <p:txEl>
                                              <p:pRg st="2" end="2"/>
                                            </p:txEl>
                                          </p:spTgt>
                                        </p:tgtEl>
                                        <p:attrNameLst>
                                          <p:attrName>style.visibility</p:attrName>
                                        </p:attrNameLst>
                                      </p:cBhvr>
                                      <p:to>
                                        <p:strVal val="visible"/>
                                      </p:to>
                                    </p:set>
                                    <p:animEffect transition="in" filter="wipe(left)">
                                      <p:cBhvr>
                                        <p:cTn id="22" dur="500"/>
                                        <p:tgtEl>
                                          <p:spTgt spid="1320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2099">
                                            <p:txEl>
                                              <p:pRg st="3" end="3"/>
                                            </p:txEl>
                                          </p:spTgt>
                                        </p:tgtEl>
                                        <p:attrNameLst>
                                          <p:attrName>style.visibility</p:attrName>
                                        </p:attrNameLst>
                                      </p:cBhvr>
                                      <p:to>
                                        <p:strVal val="visible"/>
                                      </p:to>
                                    </p:set>
                                    <p:animEffect transition="in" filter="wipe(left)">
                                      <p:cBhvr>
                                        <p:cTn id="27" dur="500"/>
                                        <p:tgtEl>
                                          <p:spTgt spid="1320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2099">
                                            <p:txEl>
                                              <p:pRg st="4" end="4"/>
                                            </p:txEl>
                                          </p:spTgt>
                                        </p:tgtEl>
                                        <p:attrNameLst>
                                          <p:attrName>style.visibility</p:attrName>
                                        </p:attrNameLst>
                                      </p:cBhvr>
                                      <p:to>
                                        <p:strVal val="visible"/>
                                      </p:to>
                                    </p:set>
                                    <p:animEffect transition="in" filter="wipe(left)">
                                      <p:cBhvr>
                                        <p:cTn id="32" dur="500"/>
                                        <p:tgtEl>
                                          <p:spTgt spid="1320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2099">
                                            <p:txEl>
                                              <p:pRg st="5" end="5"/>
                                            </p:txEl>
                                          </p:spTgt>
                                        </p:tgtEl>
                                        <p:attrNameLst>
                                          <p:attrName>style.visibility</p:attrName>
                                        </p:attrNameLst>
                                      </p:cBhvr>
                                      <p:to>
                                        <p:strVal val="visible"/>
                                      </p:to>
                                    </p:set>
                                    <p:animEffect transition="in" filter="wipe(left)">
                                      <p:cBhvr>
                                        <p:cTn id="37" dur="500"/>
                                        <p:tgtEl>
                                          <p:spTgt spid="1320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2099">
                                            <p:txEl>
                                              <p:pRg st="6" end="6"/>
                                            </p:txEl>
                                          </p:spTgt>
                                        </p:tgtEl>
                                        <p:attrNameLst>
                                          <p:attrName>style.visibility</p:attrName>
                                        </p:attrNameLst>
                                      </p:cBhvr>
                                      <p:to>
                                        <p:strVal val="visible"/>
                                      </p:to>
                                    </p:set>
                                    <p:animEffect transition="in" filter="wipe(left)">
                                      <p:cBhvr>
                                        <p:cTn id="42" dur="500"/>
                                        <p:tgtEl>
                                          <p:spTgt spid="1320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2099">
                                            <p:txEl>
                                              <p:pRg st="7" end="7"/>
                                            </p:txEl>
                                          </p:spTgt>
                                        </p:tgtEl>
                                        <p:attrNameLst>
                                          <p:attrName>style.visibility</p:attrName>
                                        </p:attrNameLst>
                                      </p:cBhvr>
                                      <p:to>
                                        <p:strVal val="visible"/>
                                      </p:to>
                                    </p:set>
                                    <p:animEffect transition="in" filter="wipe(left)">
                                      <p:cBhvr>
                                        <p:cTn id="47" dur="500"/>
                                        <p:tgtEl>
                                          <p:spTgt spid="1320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2099">
                                            <p:txEl>
                                              <p:pRg st="8" end="8"/>
                                            </p:txEl>
                                          </p:spTgt>
                                        </p:tgtEl>
                                        <p:attrNameLst>
                                          <p:attrName>style.visibility</p:attrName>
                                        </p:attrNameLst>
                                      </p:cBhvr>
                                      <p:to>
                                        <p:strVal val="visible"/>
                                      </p:to>
                                    </p:set>
                                    <p:animEffect transition="in" filter="wipe(left)">
                                      <p:cBhvr>
                                        <p:cTn id="52" dur="500"/>
                                        <p:tgtEl>
                                          <p:spTgt spid="132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2133600" y="914401"/>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S PGothic" panose="020B0600070205080204" pitchFamily="34" charset="-128"/>
              </a:defRPr>
            </a:lvl1pPr>
            <a:lvl2pPr marL="742950" indent="-285750" defTabSz="457200">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S PGothic" panose="020B0600070205080204" pitchFamily="34" charset="-128"/>
              </a:defRPr>
            </a:lvl2pPr>
            <a:lvl3pPr marL="1143000" indent="-228600" defTabSz="457200">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marL="1600200" indent="-228600" defTabSz="457200">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4pPr>
            <a:lvl5pPr marL="2057400" indent="-228600" defTabSz="457200">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6000" b="1" dirty="0"/>
              <a:t>Questions?</a:t>
            </a:r>
          </a:p>
        </p:txBody>
      </p:sp>
      <p:sp>
        <p:nvSpPr>
          <p:cNvPr id="78851" name="Rectangle 2"/>
          <p:cNvSpPr>
            <a:spLocks noChangeArrowheads="1"/>
          </p:cNvSpPr>
          <p:nvPr/>
        </p:nvSpPr>
        <p:spPr bwMode="auto">
          <a:xfrm>
            <a:off x="1981200" y="4267200"/>
            <a:ext cx="82296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defTabSz="457200">
              <a:spcBef>
                <a:spcPts val="8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Calibri" panose="020F0502020204030204" pitchFamily="34" charset="0"/>
                <a:ea typeface="MS PGothic" panose="020B0600070205080204" pitchFamily="34" charset="-128"/>
              </a:defRPr>
            </a:lvl1pPr>
            <a:lvl2pPr marL="742950" indent="-285750" defTabSz="457200">
              <a:spcBef>
                <a:spcPts val="7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MS PGothic" panose="020B0600070205080204" pitchFamily="34" charset="-128"/>
              </a:defRPr>
            </a:lvl2pPr>
            <a:lvl3pPr marL="1143000" indent="-228600" defTabSz="457200">
              <a:spcBef>
                <a:spcPts val="6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MS PGothic" panose="020B0600070205080204" pitchFamily="34" charset="-128"/>
              </a:defRPr>
            </a:lvl3pPr>
            <a:lvl4pPr marL="1600200" indent="-228600" defTabSz="457200">
              <a:spcBef>
                <a:spcPts val="5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4pPr>
            <a:lvl5pPr marL="2057400" indent="-228600" defTabSz="457200">
              <a:spcBef>
                <a:spcPts val="5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MS PGothic" panose="020B0600070205080204" pitchFamily="34" charset="-128"/>
              </a:defRPr>
            </a:lvl9pPr>
          </a:lstStyle>
          <a:p>
            <a:pPr algn="ctr">
              <a:spcBef>
                <a:spcPts val="1100"/>
              </a:spcBef>
              <a:buClrTx/>
            </a:pPr>
            <a:r>
              <a:rPr lang="en-US" altLang="en-US" sz="4400" dirty="0"/>
              <a:t>Thank You for Your Time</a:t>
            </a:r>
          </a:p>
          <a:p>
            <a:pPr algn="ctr">
              <a:spcBef>
                <a:spcPts val="1100"/>
              </a:spcBef>
              <a:buClrTx/>
            </a:pPr>
            <a:r>
              <a:rPr lang="en-US" altLang="en-US" sz="4400" dirty="0"/>
              <a:t>Lim Limpt’ </a:t>
            </a:r>
          </a:p>
        </p:txBody>
      </p:sp>
    </p:spTree>
    <p:extLst>
      <p:ext uri="{BB962C8B-B14F-4D97-AF65-F5344CB8AC3E}">
        <p14:creationId xmlns:p14="http://schemas.microsoft.com/office/powerpoint/2010/main" val="13035101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838200"/>
            <a:ext cx="8401050" cy="685800"/>
          </a:xfrm>
        </p:spPr>
        <p:txBody>
          <a:bodyPr>
            <a:normAutofit fontScale="90000"/>
          </a:bodyPr>
          <a:lstStyle/>
          <a:p>
            <a:pPr>
              <a:defRPr/>
            </a:pPr>
            <a:r>
              <a:rPr lang="en-US" dirty="0">
                <a:latin typeface="Arial" charset="0"/>
                <a:ea typeface="+mj-ea"/>
              </a:rPr>
              <a:t>UCUT Mission Statement</a:t>
            </a:r>
          </a:p>
        </p:txBody>
      </p:sp>
      <p:sp>
        <p:nvSpPr>
          <p:cNvPr id="111619" name="Rectangle 3"/>
          <p:cNvSpPr>
            <a:spLocks noGrp="1" noChangeArrowheads="1"/>
          </p:cNvSpPr>
          <p:nvPr>
            <p:ph idx="1"/>
          </p:nvPr>
        </p:nvSpPr>
        <p:spPr>
          <a:xfrm>
            <a:off x="1828800" y="1828801"/>
            <a:ext cx="8553450" cy="4297363"/>
          </a:xfrm>
        </p:spPr>
        <p:txBody>
          <a:bodyPr/>
          <a:lstStyle/>
          <a:p>
            <a:pPr eaLnBrk="1" hangingPunct="1">
              <a:buFontTx/>
              <a:buNone/>
            </a:pPr>
            <a:r>
              <a:rPr lang="en-US" altLang="en-US" dirty="0">
                <a:latin typeface="Arial" panose="020B0604020202020204" pitchFamily="34" charset="0"/>
              </a:rPr>
              <a:t>  </a:t>
            </a:r>
            <a:r>
              <a:rPr lang="en-US" altLang="en-US" sz="2400" dirty="0">
                <a:latin typeface="Arial" panose="020B0604020202020204" pitchFamily="34" charset="0"/>
              </a:rPr>
              <a:t>To unite Upper Columbia River Tribes for the protection, preservation, and enhancement of Treaty/Executive Order Rights, Sovereignty, Culture, Fish, Water, Wildlife, Habitat and other interests and issues of common concern in our respective territories through a structured process of cooperation and coordination for the </a:t>
            </a:r>
            <a:r>
              <a:rPr lang="en-US" altLang="en-US" sz="2400" b="1" u="sng" dirty="0">
                <a:latin typeface="Arial" panose="020B0604020202020204" pitchFamily="34" charset="0"/>
              </a:rPr>
              <a:t>benefit of all people</a:t>
            </a:r>
            <a:r>
              <a:rPr lang="en-US" altLang="en-US" sz="2400" dirty="0">
                <a:latin typeface="Arial" panose="020B0604020202020204" pitchFamily="34" charset="0"/>
              </a:rPr>
              <a:t>.</a:t>
            </a:r>
          </a:p>
        </p:txBody>
      </p:sp>
    </p:spTree>
    <p:extLst>
      <p:ext uri="{BB962C8B-B14F-4D97-AF65-F5344CB8AC3E}">
        <p14:creationId xmlns:p14="http://schemas.microsoft.com/office/powerpoint/2010/main" val="212217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p:txBody>
          <a:bodyPr wrap="square" numCol="1" anchorCtr="0" compatLnSpc="1">
            <a:prstTxWarp prst="textNoShape">
              <a:avLst/>
            </a:prstTxWarp>
          </a:bodyPr>
          <a:lstStyle/>
          <a:p>
            <a:r>
              <a:rPr lang="en-US" altLang="en-US" dirty="0">
                <a:latin typeface="Arial" panose="020B0604020202020204" pitchFamily="34" charset="0"/>
                <a:cs typeface="Arial" panose="020B0604020202020204" pitchFamily="34" charset="0"/>
              </a:rPr>
              <a:t>Kettle Falls Fishermen</a:t>
            </a:r>
          </a:p>
        </p:txBody>
      </p:sp>
      <p:pic>
        <p:nvPicPr>
          <p:cNvPr id="512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4293" y="1691322"/>
            <a:ext cx="8291303" cy="49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91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838200"/>
            <a:ext cx="8401050" cy="685800"/>
          </a:xfrm>
        </p:spPr>
        <p:txBody>
          <a:bodyPr>
            <a:normAutofit fontScale="90000"/>
          </a:bodyPr>
          <a:lstStyle/>
          <a:p>
            <a:pPr>
              <a:defRPr/>
            </a:pPr>
            <a:r>
              <a:rPr lang="en-US" dirty="0">
                <a:latin typeface="Arial" charset="0"/>
                <a:ea typeface="+mj-ea"/>
              </a:rPr>
              <a:t>Four Chiefs, First Foods</a:t>
            </a:r>
          </a:p>
        </p:txBody>
      </p:sp>
      <p:sp>
        <p:nvSpPr>
          <p:cNvPr id="111619" name="Rectangle 3"/>
          <p:cNvSpPr>
            <a:spLocks noGrp="1" noChangeArrowheads="1"/>
          </p:cNvSpPr>
          <p:nvPr>
            <p:ph idx="1"/>
          </p:nvPr>
        </p:nvSpPr>
        <p:spPr>
          <a:xfrm>
            <a:off x="1828800" y="1828801"/>
            <a:ext cx="8553450" cy="4297363"/>
          </a:xfrm>
        </p:spPr>
        <p:txBody>
          <a:bodyPr/>
          <a:lstStyle/>
          <a:p>
            <a:pPr eaLnBrk="1" hangingPunct="1"/>
            <a:r>
              <a:rPr lang="en-US" altLang="en-US" sz="2000" dirty="0"/>
              <a:t>All begins with </a:t>
            </a:r>
            <a:r>
              <a:rPr lang="en-US" altLang="en-US" sz="2000" b="1" u="sng" dirty="0"/>
              <a:t>water</a:t>
            </a:r>
            <a:r>
              <a:rPr lang="en-US" altLang="en-US" sz="2000" dirty="0"/>
              <a:t>; medicine, travel, food</a:t>
            </a:r>
          </a:p>
          <a:p>
            <a:pPr eaLnBrk="1" hangingPunct="1"/>
            <a:r>
              <a:rPr lang="en-US" altLang="en-US" sz="2000" dirty="0"/>
              <a:t>Four Chiefs; </a:t>
            </a:r>
          </a:p>
          <a:p>
            <a:pPr marL="457200" lvl="1" indent="0">
              <a:buNone/>
            </a:pPr>
            <a:r>
              <a:rPr lang="en-US" altLang="en-US" sz="3200" dirty="0"/>
              <a:t>salmon, bear, bitterroots, service berry</a:t>
            </a:r>
          </a:p>
          <a:p>
            <a:pPr eaLnBrk="1" hangingPunct="1"/>
            <a:r>
              <a:rPr lang="en-US" altLang="en-US" sz="2000" dirty="0"/>
              <a:t>Traditional knowledge of what the land provided </a:t>
            </a:r>
          </a:p>
          <a:p>
            <a:pPr eaLnBrk="1" hangingPunct="1"/>
            <a:r>
              <a:rPr lang="en-US" altLang="en-US" sz="2000" dirty="0"/>
              <a:t>We have a sacred obligation to pass on this knowledge to coming generations and to leave our home better than when we found it.</a:t>
            </a:r>
          </a:p>
          <a:p>
            <a:pPr eaLnBrk="1" hangingPunct="1"/>
            <a:r>
              <a:rPr lang="en-US" altLang="en-US" sz="2000" dirty="0"/>
              <a:t>Gathering and Fishing seasons have been affected!</a:t>
            </a:r>
          </a:p>
          <a:p>
            <a:pPr eaLnBrk="1" hangingPunct="1"/>
            <a:r>
              <a:rPr lang="en-US" altLang="en-US" sz="2000" dirty="0"/>
              <a:t>Water regimes are telling us what is wrong!</a:t>
            </a:r>
          </a:p>
        </p:txBody>
      </p:sp>
    </p:spTree>
    <p:extLst>
      <p:ext uri="{BB962C8B-B14F-4D97-AF65-F5344CB8AC3E}">
        <p14:creationId xmlns:p14="http://schemas.microsoft.com/office/powerpoint/2010/main" val="427492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1" end="1"/>
                                            </p:txEl>
                                          </p:spTgt>
                                        </p:tgtEl>
                                        <p:attrNameLst>
                                          <p:attrName>style.visibility</p:attrName>
                                        </p:attrNameLst>
                                      </p:cBhvr>
                                      <p:to>
                                        <p:strVal val="visible"/>
                                      </p:to>
                                    </p:set>
                                    <p:animEffect transition="in" filter="wipe(left)">
                                      <p:cBhvr>
                                        <p:cTn id="17" dur="500"/>
                                        <p:tgtEl>
                                          <p:spTgt spid="111619">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1619">
                                            <p:txEl>
                                              <p:pRg st="2" end="2"/>
                                            </p:txEl>
                                          </p:spTgt>
                                        </p:tgtEl>
                                        <p:attrNameLst>
                                          <p:attrName>style.visibility</p:attrName>
                                        </p:attrNameLst>
                                      </p:cBhvr>
                                      <p:to>
                                        <p:strVal val="visible"/>
                                      </p:to>
                                    </p:set>
                                    <p:animEffect transition="in" filter="wipe(left)">
                                      <p:cBhvr>
                                        <p:cTn id="20" dur="500"/>
                                        <p:tgtEl>
                                          <p:spTgt spid="11161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Effect transition="in" filter="wipe(left)">
                                      <p:cBhvr>
                                        <p:cTn id="25" dur="500"/>
                                        <p:tgtEl>
                                          <p:spTgt spid="1116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1619">
                                            <p:txEl>
                                              <p:pRg st="4" end="4"/>
                                            </p:txEl>
                                          </p:spTgt>
                                        </p:tgtEl>
                                        <p:attrNameLst>
                                          <p:attrName>style.visibility</p:attrName>
                                        </p:attrNameLst>
                                      </p:cBhvr>
                                      <p:to>
                                        <p:strVal val="visible"/>
                                      </p:to>
                                    </p:set>
                                    <p:animEffect transition="in" filter="wipe(left)">
                                      <p:cBhvr>
                                        <p:cTn id="30" dur="500"/>
                                        <p:tgtEl>
                                          <p:spTgt spid="1116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1619">
                                            <p:txEl>
                                              <p:pRg st="5" end="5"/>
                                            </p:txEl>
                                          </p:spTgt>
                                        </p:tgtEl>
                                        <p:attrNameLst>
                                          <p:attrName>style.visibility</p:attrName>
                                        </p:attrNameLst>
                                      </p:cBhvr>
                                      <p:to>
                                        <p:strVal val="visible"/>
                                      </p:to>
                                    </p:set>
                                    <p:animEffect transition="in" filter="wipe(left)">
                                      <p:cBhvr>
                                        <p:cTn id="35" dur="500"/>
                                        <p:tgtEl>
                                          <p:spTgt spid="11161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1619">
                                            <p:txEl>
                                              <p:pRg st="6" end="6"/>
                                            </p:txEl>
                                          </p:spTgt>
                                        </p:tgtEl>
                                        <p:attrNameLst>
                                          <p:attrName>style.visibility</p:attrName>
                                        </p:attrNameLst>
                                      </p:cBhvr>
                                      <p:to>
                                        <p:strVal val="visible"/>
                                      </p:to>
                                    </p:set>
                                    <p:animEffect transition="in" filter="wipe(left)">
                                      <p:cBhvr>
                                        <p:cTn id="40"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838200"/>
            <a:ext cx="8401050" cy="685800"/>
          </a:xfrm>
        </p:spPr>
        <p:txBody>
          <a:bodyPr>
            <a:normAutofit fontScale="90000"/>
          </a:bodyPr>
          <a:lstStyle/>
          <a:p>
            <a:pPr>
              <a:defRPr/>
            </a:pPr>
            <a:r>
              <a:rPr lang="en-US" dirty="0">
                <a:latin typeface="Arial" charset="0"/>
                <a:ea typeface="+mj-ea"/>
              </a:rPr>
              <a:t>Balance and Commitment</a:t>
            </a:r>
          </a:p>
        </p:txBody>
      </p:sp>
      <p:sp>
        <p:nvSpPr>
          <p:cNvPr id="111619" name="Rectangle 3"/>
          <p:cNvSpPr>
            <a:spLocks noGrp="1" noChangeArrowheads="1"/>
          </p:cNvSpPr>
          <p:nvPr>
            <p:ph idx="1"/>
          </p:nvPr>
        </p:nvSpPr>
        <p:spPr>
          <a:xfrm>
            <a:off x="1828800" y="1828801"/>
            <a:ext cx="8553450" cy="4297363"/>
          </a:xfrm>
        </p:spPr>
        <p:txBody>
          <a:bodyPr>
            <a:normAutofit/>
          </a:bodyPr>
          <a:lstStyle/>
          <a:p>
            <a:pPr>
              <a:spcBef>
                <a:spcPct val="0"/>
              </a:spcBef>
              <a:buClr>
                <a:srgbClr val="AD650E"/>
              </a:buClr>
            </a:pPr>
            <a:r>
              <a:rPr lang="en-US" altLang="en-US" sz="2000" dirty="0">
                <a:latin typeface="Arial" panose="020B0604020202020204" pitchFamily="34" charset="0"/>
              </a:rPr>
              <a:t>The cultural and traditional principles work to maintain balance with the environment</a:t>
            </a:r>
          </a:p>
          <a:p>
            <a:pPr>
              <a:spcBef>
                <a:spcPct val="0"/>
              </a:spcBef>
              <a:buClr>
                <a:srgbClr val="AD650E"/>
              </a:buClr>
            </a:pPr>
            <a:endParaRPr lang="en-US" altLang="en-US" sz="2000" dirty="0">
              <a:latin typeface="Arial" panose="020B0604020202020204" pitchFamily="34" charset="0"/>
            </a:endParaRPr>
          </a:p>
          <a:p>
            <a:pPr>
              <a:spcBef>
                <a:spcPct val="0"/>
              </a:spcBef>
              <a:buClr>
                <a:srgbClr val="AD650E"/>
              </a:buClr>
            </a:pPr>
            <a:r>
              <a:rPr lang="en-US" altLang="en-US" sz="2000" dirty="0">
                <a:latin typeface="Arial" panose="020B0604020202020204" pitchFamily="34" charset="0"/>
              </a:rPr>
              <a:t>These gifts of the First Foods also carry a responsibility of active stewardship</a:t>
            </a:r>
          </a:p>
          <a:p>
            <a:pPr marL="0" indent="0">
              <a:spcBef>
                <a:spcPct val="0"/>
              </a:spcBef>
              <a:buClr>
                <a:srgbClr val="AD650E"/>
              </a:buClr>
              <a:buNone/>
            </a:pPr>
            <a:endParaRPr lang="en-US" altLang="en-US" sz="2000" dirty="0">
              <a:latin typeface="Arial" panose="020B0604020202020204" pitchFamily="34" charset="0"/>
            </a:endParaRPr>
          </a:p>
          <a:p>
            <a:pPr>
              <a:spcBef>
                <a:spcPct val="0"/>
              </a:spcBef>
              <a:buClr>
                <a:srgbClr val="AD650E"/>
              </a:buClr>
            </a:pPr>
            <a:r>
              <a:rPr lang="en-US" altLang="en-US" sz="2000" dirty="0">
                <a:latin typeface="Arial" panose="020B0604020202020204" pitchFamily="34" charset="0"/>
              </a:rPr>
              <a:t>We stand committed to uphold our teachings</a:t>
            </a:r>
          </a:p>
          <a:p>
            <a:pPr>
              <a:spcBef>
                <a:spcPct val="0"/>
              </a:spcBef>
              <a:buClr>
                <a:srgbClr val="AD650E"/>
              </a:buClr>
            </a:pPr>
            <a:endParaRPr lang="en-US" altLang="en-US" sz="2000" dirty="0">
              <a:latin typeface="Arial" panose="020B0604020202020204" pitchFamily="34" charset="0"/>
            </a:endParaRPr>
          </a:p>
          <a:p>
            <a:pPr>
              <a:spcBef>
                <a:spcPct val="0"/>
              </a:spcBef>
              <a:buClr>
                <a:srgbClr val="AD650E"/>
              </a:buClr>
            </a:pPr>
            <a:r>
              <a:rPr lang="en-US" altLang="en-US" sz="2000" dirty="0">
                <a:latin typeface="Arial" panose="020B0604020202020204" pitchFamily="34" charset="0"/>
              </a:rPr>
              <a:t>We honor that responsibility by taking action on improving salmon runs, water quality and preparing for Climate Change impacts</a:t>
            </a:r>
          </a:p>
          <a:p>
            <a:pPr marL="0" indent="0">
              <a:spcBef>
                <a:spcPct val="0"/>
              </a:spcBef>
              <a:buClr>
                <a:srgbClr val="AD650E"/>
              </a:buClr>
              <a:buNone/>
            </a:pPr>
            <a:endParaRPr lang="en-US" altLang="en-US" sz="2000" dirty="0">
              <a:latin typeface="Arial" panose="020B0604020202020204" pitchFamily="34" charset="0"/>
            </a:endParaRPr>
          </a:p>
        </p:txBody>
      </p:sp>
    </p:spTree>
    <p:extLst>
      <p:ext uri="{BB962C8B-B14F-4D97-AF65-F5344CB8AC3E}">
        <p14:creationId xmlns:p14="http://schemas.microsoft.com/office/powerpoint/2010/main" val="3206702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4" end="4"/>
                                            </p:txEl>
                                          </p:spTgt>
                                        </p:tgtEl>
                                        <p:attrNameLst>
                                          <p:attrName>style.visibility</p:attrName>
                                        </p:attrNameLst>
                                      </p:cBhvr>
                                      <p:to>
                                        <p:strVal val="visible"/>
                                      </p:to>
                                    </p:set>
                                    <p:animEffect transition="in" filter="wipe(left)">
                                      <p:cBhvr>
                                        <p:cTn id="22" dur="500"/>
                                        <p:tgtEl>
                                          <p:spTgt spid="1116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animEffect transition="in" filter="wipe(left)">
                                      <p:cBhvr>
                                        <p:cTn id="27"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057400" y="762000"/>
            <a:ext cx="8305800" cy="685800"/>
          </a:xfrm>
        </p:spPr>
        <p:txBody>
          <a:bodyPr>
            <a:normAutofit fontScale="90000"/>
          </a:bodyPr>
          <a:lstStyle/>
          <a:p>
            <a:pPr>
              <a:buClr>
                <a:schemeClr val="bg1">
                  <a:lumMod val="65000"/>
                </a:schemeClr>
              </a:buClr>
              <a:defRPr/>
            </a:pPr>
            <a:r>
              <a:rPr lang="en-US" sz="4000" b="1" dirty="0">
                <a:solidFill>
                  <a:schemeClr val="tx1">
                    <a:lumMod val="85000"/>
                    <a:lumOff val="15000"/>
                  </a:schemeClr>
                </a:solidFill>
                <a:latin typeface="Arial" charset="0"/>
              </a:rPr>
              <a:t>Including Indigenous Voices into the Process;  Leadership and Policy</a:t>
            </a:r>
          </a:p>
        </p:txBody>
      </p:sp>
      <p:sp>
        <p:nvSpPr>
          <p:cNvPr id="156675" name="Rectangle 3"/>
          <p:cNvSpPr>
            <a:spLocks noGrp="1" noChangeArrowheads="1"/>
          </p:cNvSpPr>
          <p:nvPr>
            <p:ph idx="1"/>
          </p:nvPr>
        </p:nvSpPr>
        <p:spPr>
          <a:xfrm>
            <a:off x="1981200" y="1905001"/>
            <a:ext cx="8229600" cy="4449763"/>
          </a:xfrm>
        </p:spPr>
        <p:txBody>
          <a:bodyPr rtlCol="0">
            <a:normAutofit/>
          </a:bodyPr>
          <a:lstStyle/>
          <a:p>
            <a:pPr>
              <a:buClr>
                <a:schemeClr val="bg1">
                  <a:lumMod val="65000"/>
                </a:schemeClr>
              </a:buClr>
              <a:buFont typeface="Courier New" panose="02070309020205020404" pitchFamily="49" charset="0"/>
              <a:buChar char="o"/>
              <a:defRPr/>
            </a:pPr>
            <a:r>
              <a:rPr lang="en-US" dirty="0">
                <a:solidFill>
                  <a:schemeClr val="tx1">
                    <a:lumMod val="85000"/>
                    <a:lumOff val="15000"/>
                  </a:schemeClr>
                </a:solidFill>
                <a:latin typeface="Arial" charset="0"/>
              </a:rPr>
              <a:t>The First Nations and Tribal Governments voices in the Regional Recommendation submitted in 2013. </a:t>
            </a:r>
            <a:r>
              <a:rPr lang="en-US" dirty="0">
                <a:solidFill>
                  <a:schemeClr val="tx1">
                    <a:lumMod val="85000"/>
                    <a:lumOff val="15000"/>
                  </a:schemeClr>
                </a:solidFill>
                <a:latin typeface="Arial" charset="0"/>
                <a:hlinkClick r:id="rId3"/>
              </a:rPr>
              <a:t>http://www.crt2014-2024review.gov/RegionalDraft.aspx</a:t>
            </a:r>
            <a:r>
              <a:rPr lang="en-US" dirty="0">
                <a:solidFill>
                  <a:schemeClr val="tx1">
                    <a:lumMod val="85000"/>
                    <a:lumOff val="15000"/>
                  </a:schemeClr>
                </a:solidFill>
                <a:latin typeface="Arial" charset="0"/>
              </a:rPr>
              <a:t> </a:t>
            </a:r>
          </a:p>
          <a:p>
            <a:pPr>
              <a:buClr>
                <a:schemeClr val="bg1">
                  <a:lumMod val="65000"/>
                </a:schemeClr>
              </a:buClr>
              <a:buFont typeface="Courier New" panose="02070309020205020404" pitchFamily="49" charset="0"/>
              <a:buChar char="o"/>
              <a:defRPr/>
            </a:pPr>
            <a:r>
              <a:rPr lang="en-US" dirty="0">
                <a:solidFill>
                  <a:schemeClr val="tx1">
                    <a:lumMod val="85000"/>
                    <a:lumOff val="15000"/>
                  </a:schemeClr>
                </a:solidFill>
                <a:latin typeface="Arial" charset="0"/>
              </a:rPr>
              <a:t>We fought for inclusion of Eco based System Function (EbF) as 3</a:t>
            </a:r>
            <a:r>
              <a:rPr lang="en-US" baseline="30000" dirty="0">
                <a:solidFill>
                  <a:schemeClr val="tx1">
                    <a:lumMod val="85000"/>
                    <a:lumOff val="15000"/>
                  </a:schemeClr>
                </a:solidFill>
                <a:latin typeface="Arial" charset="0"/>
              </a:rPr>
              <a:t>rd</a:t>
            </a:r>
            <a:r>
              <a:rPr lang="en-US" dirty="0">
                <a:solidFill>
                  <a:schemeClr val="tx1">
                    <a:lumMod val="85000"/>
                    <a:lumOff val="15000"/>
                  </a:schemeClr>
                </a:solidFill>
                <a:latin typeface="Arial" charset="0"/>
              </a:rPr>
              <a:t> leg of treaty pillars of hydropower production and flood control</a:t>
            </a:r>
          </a:p>
          <a:p>
            <a:pPr>
              <a:buClr>
                <a:schemeClr val="bg1">
                  <a:lumMod val="65000"/>
                </a:schemeClr>
              </a:buClr>
              <a:buFont typeface="Courier New" panose="02070309020205020404" pitchFamily="49" charset="0"/>
              <a:buChar char="o"/>
              <a:defRPr/>
            </a:pPr>
            <a:r>
              <a:rPr lang="en-US" dirty="0">
                <a:solidFill>
                  <a:schemeClr val="tx1">
                    <a:lumMod val="85000"/>
                    <a:lumOff val="15000"/>
                  </a:schemeClr>
                </a:solidFill>
                <a:latin typeface="Arial" charset="0"/>
              </a:rPr>
              <a:t>Endorsed by 15 Tribes Coalition, US Entity, local governments, NPCC and countless others. </a:t>
            </a:r>
          </a:p>
          <a:p>
            <a:pPr>
              <a:buClr>
                <a:schemeClr val="bg1">
                  <a:lumMod val="65000"/>
                </a:schemeClr>
              </a:buClr>
              <a:buFont typeface="Courier New" panose="02070309020205020404" pitchFamily="49" charset="0"/>
              <a:buChar char="o"/>
              <a:defRPr/>
            </a:pPr>
            <a:r>
              <a:rPr lang="en-US" dirty="0">
                <a:solidFill>
                  <a:schemeClr val="tx1">
                    <a:lumMod val="85000"/>
                    <a:lumOff val="15000"/>
                  </a:schemeClr>
                </a:solidFill>
                <a:latin typeface="Arial" charset="0"/>
              </a:rPr>
              <a:t>15 Tribes Coalition! The Great Sioux Nation coming together for NODAPL.</a:t>
            </a:r>
          </a:p>
          <a:p>
            <a:pPr>
              <a:buClr>
                <a:schemeClr val="bg1">
                  <a:lumMod val="65000"/>
                </a:schemeClr>
              </a:buClr>
              <a:buFont typeface="Courier New" panose="02070309020205020404" pitchFamily="49" charset="0"/>
              <a:buChar char="o"/>
              <a:defRPr/>
            </a:pPr>
            <a:r>
              <a:rPr lang="en-US" dirty="0">
                <a:solidFill>
                  <a:schemeClr val="tx1">
                    <a:lumMod val="85000"/>
                    <a:lumOff val="15000"/>
                  </a:schemeClr>
                </a:solidFill>
                <a:latin typeface="Arial" charset="0"/>
              </a:rPr>
              <a:t>Including the Youth Movement and Voices</a:t>
            </a:r>
          </a:p>
          <a:p>
            <a:pPr>
              <a:buClr>
                <a:schemeClr val="bg1">
                  <a:lumMod val="65000"/>
                </a:schemeClr>
              </a:buClr>
              <a:buFont typeface="Courier New" panose="02070309020205020404" pitchFamily="49" charset="0"/>
              <a:buChar char="o"/>
              <a:defRPr/>
            </a:pPr>
            <a:r>
              <a:rPr lang="en-US" dirty="0">
                <a:solidFill>
                  <a:schemeClr val="tx1">
                    <a:lumMod val="85000"/>
                    <a:lumOff val="15000"/>
                  </a:schemeClr>
                </a:solidFill>
                <a:latin typeface="Arial" charset="0"/>
              </a:rPr>
              <a:t>Personal Responsibility and joining movements like No Coal/Oil Transport</a:t>
            </a:r>
          </a:p>
          <a:p>
            <a:pPr>
              <a:buClr>
                <a:schemeClr val="bg1">
                  <a:lumMod val="65000"/>
                </a:schemeClr>
              </a:buClr>
              <a:buFont typeface="Courier New" panose="02070309020205020404" pitchFamily="49" charset="0"/>
              <a:buChar char="o"/>
              <a:defRPr/>
            </a:pPr>
            <a:r>
              <a:rPr lang="en-US" dirty="0">
                <a:solidFill>
                  <a:schemeClr val="tx1">
                    <a:lumMod val="85000"/>
                    <a:lumOff val="15000"/>
                  </a:schemeClr>
                </a:solidFill>
                <a:latin typeface="Arial" charset="0"/>
              </a:rPr>
              <a:t>Partnerships and Collaborations are a necessity.</a:t>
            </a:r>
          </a:p>
        </p:txBody>
      </p:sp>
    </p:spTree>
    <p:extLst>
      <p:ext uri="{BB962C8B-B14F-4D97-AF65-F5344CB8AC3E}">
        <p14:creationId xmlns:p14="http://schemas.microsoft.com/office/powerpoint/2010/main" val="2449694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fade">
                                      <p:cBhvr>
                                        <p:cTn id="7" dur="2000"/>
                                        <p:tgtEl>
                                          <p:spTgt spid="156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6675">
                                            <p:txEl>
                                              <p:pRg st="0" end="0"/>
                                            </p:txEl>
                                          </p:spTgt>
                                        </p:tgtEl>
                                        <p:attrNameLst>
                                          <p:attrName>style.visibility</p:attrName>
                                        </p:attrNameLst>
                                      </p:cBhvr>
                                      <p:to>
                                        <p:strVal val="visible"/>
                                      </p:to>
                                    </p:set>
                                    <p:animEffect transition="in" filter="wipe(left)">
                                      <p:cBhvr>
                                        <p:cTn id="12" dur="500"/>
                                        <p:tgtEl>
                                          <p:spTgt spid="156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6675">
                                            <p:txEl>
                                              <p:pRg st="1" end="1"/>
                                            </p:txEl>
                                          </p:spTgt>
                                        </p:tgtEl>
                                        <p:attrNameLst>
                                          <p:attrName>style.visibility</p:attrName>
                                        </p:attrNameLst>
                                      </p:cBhvr>
                                      <p:to>
                                        <p:strVal val="visible"/>
                                      </p:to>
                                    </p:set>
                                    <p:animEffect transition="in" filter="wipe(left)">
                                      <p:cBhvr>
                                        <p:cTn id="17" dur="500"/>
                                        <p:tgtEl>
                                          <p:spTgt spid="156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6675">
                                            <p:txEl>
                                              <p:pRg st="2" end="2"/>
                                            </p:txEl>
                                          </p:spTgt>
                                        </p:tgtEl>
                                        <p:attrNameLst>
                                          <p:attrName>style.visibility</p:attrName>
                                        </p:attrNameLst>
                                      </p:cBhvr>
                                      <p:to>
                                        <p:strVal val="visible"/>
                                      </p:to>
                                    </p:set>
                                    <p:animEffect transition="in" filter="wipe(left)">
                                      <p:cBhvr>
                                        <p:cTn id="22" dur="500"/>
                                        <p:tgtEl>
                                          <p:spTgt spid="1566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6675">
                                            <p:txEl>
                                              <p:pRg st="3" end="3"/>
                                            </p:txEl>
                                          </p:spTgt>
                                        </p:tgtEl>
                                        <p:attrNameLst>
                                          <p:attrName>style.visibility</p:attrName>
                                        </p:attrNameLst>
                                      </p:cBhvr>
                                      <p:to>
                                        <p:strVal val="visible"/>
                                      </p:to>
                                    </p:set>
                                    <p:animEffect transition="in" filter="wipe(left)">
                                      <p:cBhvr>
                                        <p:cTn id="27" dur="500"/>
                                        <p:tgtEl>
                                          <p:spTgt spid="1566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6675">
                                            <p:txEl>
                                              <p:pRg st="4" end="4"/>
                                            </p:txEl>
                                          </p:spTgt>
                                        </p:tgtEl>
                                        <p:attrNameLst>
                                          <p:attrName>style.visibility</p:attrName>
                                        </p:attrNameLst>
                                      </p:cBhvr>
                                      <p:to>
                                        <p:strVal val="visible"/>
                                      </p:to>
                                    </p:set>
                                    <p:animEffect transition="in" filter="wipe(left)">
                                      <p:cBhvr>
                                        <p:cTn id="32" dur="500"/>
                                        <p:tgtEl>
                                          <p:spTgt spid="1566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6675">
                                            <p:txEl>
                                              <p:pRg st="5" end="5"/>
                                            </p:txEl>
                                          </p:spTgt>
                                        </p:tgtEl>
                                        <p:attrNameLst>
                                          <p:attrName>style.visibility</p:attrName>
                                        </p:attrNameLst>
                                      </p:cBhvr>
                                      <p:to>
                                        <p:strVal val="visible"/>
                                      </p:to>
                                    </p:set>
                                    <p:animEffect transition="in" filter="wipe(left)">
                                      <p:cBhvr>
                                        <p:cTn id="37" dur="500"/>
                                        <p:tgtEl>
                                          <p:spTgt spid="1566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6675">
                                            <p:txEl>
                                              <p:pRg st="6" end="6"/>
                                            </p:txEl>
                                          </p:spTgt>
                                        </p:tgtEl>
                                        <p:attrNameLst>
                                          <p:attrName>style.visibility</p:attrName>
                                        </p:attrNameLst>
                                      </p:cBhvr>
                                      <p:to>
                                        <p:strVal val="visible"/>
                                      </p:to>
                                    </p:set>
                                    <p:animEffect transition="in" filter="wipe(left)">
                                      <p:cBhvr>
                                        <p:cTn id="42" dur="500"/>
                                        <p:tgtEl>
                                          <p:spTgt spid="156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nimBg="1"/>
      <p:bldP spid="15667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905000" y="762000"/>
            <a:ext cx="8458200" cy="762000"/>
          </a:xfrm>
        </p:spPr>
        <p:txBody>
          <a:bodyPr/>
          <a:lstStyle/>
          <a:p>
            <a:pPr>
              <a:defRPr/>
            </a:pPr>
            <a:r>
              <a:rPr lang="en-US" sz="4000" dirty="0">
                <a:latin typeface="Arial" charset="0"/>
              </a:rPr>
              <a:t>Saving Fish, We Save Ourselves</a:t>
            </a:r>
          </a:p>
        </p:txBody>
      </p:sp>
      <p:sp>
        <p:nvSpPr>
          <p:cNvPr id="81923" name="Content Placeholder 1"/>
          <p:cNvSpPr>
            <a:spLocks noGrp="1"/>
          </p:cNvSpPr>
          <p:nvPr>
            <p:ph idx="1"/>
          </p:nvPr>
        </p:nvSpPr>
        <p:spPr>
          <a:xfrm>
            <a:off x="1905000" y="1752601"/>
            <a:ext cx="8477250" cy="4373563"/>
          </a:xfrm>
        </p:spPr>
        <p:txBody>
          <a:bodyPr/>
          <a:lstStyle/>
          <a:p>
            <a:pPr marL="0" lvl="1" indent="0">
              <a:buNone/>
            </a:pPr>
            <a:r>
              <a:rPr lang="en-US" altLang="en-US" sz="2800" b="1" dirty="0">
                <a:solidFill>
                  <a:srgbClr val="000000"/>
                </a:solidFill>
                <a:latin typeface="Arial" panose="020B0604020202020204" pitchFamily="34" charset="0"/>
                <a:cs typeface="Arial" panose="020B0604020202020204" pitchFamily="34" charset="0"/>
              </a:rPr>
              <a:t>Current and Future Impacts to First Foods</a:t>
            </a:r>
            <a:endParaRPr lang="en-US" altLang="en-US" sz="2600" b="1" dirty="0">
              <a:solidFill>
                <a:srgbClr val="000000"/>
              </a:solidFill>
              <a:latin typeface="Arial" panose="020B0604020202020204" pitchFamily="34" charset="0"/>
              <a:cs typeface="Arial" panose="020B0604020202020204" pitchFamily="34" charset="0"/>
            </a:endParaRPr>
          </a:p>
          <a:p>
            <a:pPr eaLnBrk="1" hangingPunct="1">
              <a:lnSpc>
                <a:spcPct val="80000"/>
              </a:lnSpc>
            </a:pPr>
            <a:r>
              <a:rPr lang="en-US" altLang="en-US" sz="2600" dirty="0">
                <a:solidFill>
                  <a:srgbClr val="000000"/>
                </a:solidFill>
                <a:latin typeface="Arial" panose="020B0604020202020204" pitchFamily="34" charset="0"/>
                <a:cs typeface="Arial" panose="020B0604020202020204" pitchFamily="34" charset="0"/>
              </a:rPr>
              <a:t>Getting access to cooler waters will be crucial</a:t>
            </a:r>
          </a:p>
          <a:p>
            <a:pPr eaLnBrk="1" hangingPunct="1">
              <a:lnSpc>
                <a:spcPct val="70000"/>
              </a:lnSpc>
            </a:pPr>
            <a:r>
              <a:rPr lang="en-US" altLang="en-US" sz="2600" dirty="0">
                <a:solidFill>
                  <a:srgbClr val="000000"/>
                </a:solidFill>
                <a:latin typeface="Arial" panose="020B0604020202020204" pitchFamily="34" charset="0"/>
                <a:cs typeface="Arial" panose="020B0604020202020204" pitchFamily="34" charset="0"/>
              </a:rPr>
              <a:t>Addressing legacy pollution</a:t>
            </a:r>
          </a:p>
          <a:p>
            <a:pPr eaLnBrk="1" hangingPunct="1">
              <a:lnSpc>
                <a:spcPct val="70000"/>
              </a:lnSpc>
            </a:pPr>
            <a:r>
              <a:rPr lang="en-US" altLang="en-US" sz="2600" dirty="0">
                <a:solidFill>
                  <a:srgbClr val="000000"/>
                </a:solidFill>
                <a:latin typeface="Arial" panose="020B0604020202020204" pitchFamily="34" charset="0"/>
                <a:cs typeface="Arial" panose="020B0604020202020204" pitchFamily="34" charset="0"/>
              </a:rPr>
              <a:t>Water Temperature, Water Quality &amp; Quantity</a:t>
            </a:r>
          </a:p>
          <a:p>
            <a:pPr eaLnBrk="1" hangingPunct="1">
              <a:lnSpc>
                <a:spcPct val="70000"/>
              </a:lnSpc>
            </a:pPr>
            <a:r>
              <a:rPr lang="en-US" altLang="en-US" sz="2600" dirty="0">
                <a:solidFill>
                  <a:srgbClr val="000000"/>
                </a:solidFill>
                <a:latin typeface="Arial" panose="020B0604020202020204" pitchFamily="34" charset="0"/>
                <a:cs typeface="Arial" panose="020B0604020202020204" pitchFamily="34" charset="0"/>
              </a:rPr>
              <a:t>Drought and Dry Year Strategies</a:t>
            </a:r>
          </a:p>
          <a:p>
            <a:pPr eaLnBrk="1" hangingPunct="1">
              <a:lnSpc>
                <a:spcPct val="70000"/>
              </a:lnSpc>
            </a:pPr>
            <a:r>
              <a:rPr lang="en-US" altLang="en-US" sz="2600" dirty="0">
                <a:solidFill>
                  <a:srgbClr val="000000"/>
                </a:solidFill>
                <a:latin typeface="Arial" panose="020B0604020202020204" pitchFamily="34" charset="0"/>
                <a:cs typeface="Arial" panose="020B0604020202020204" pitchFamily="34" charset="0"/>
              </a:rPr>
              <a:t>First Food Impacts</a:t>
            </a:r>
          </a:p>
          <a:p>
            <a:pPr marL="0" indent="0" eaLnBrk="1" hangingPunct="1">
              <a:lnSpc>
                <a:spcPct val="70000"/>
              </a:lnSpc>
              <a:buNone/>
            </a:pPr>
            <a:r>
              <a:rPr lang="en-US" altLang="en-US" sz="2600" b="1" i="1" dirty="0">
                <a:solidFill>
                  <a:srgbClr val="000000"/>
                </a:solidFill>
                <a:latin typeface="Arial" panose="020B0604020202020204" pitchFamily="34" charset="0"/>
                <a:cs typeface="Arial" panose="020B0604020202020204" pitchFamily="34" charset="0"/>
              </a:rPr>
              <a:t>We must be the voices for the plants and animals!</a:t>
            </a:r>
          </a:p>
        </p:txBody>
      </p:sp>
    </p:spTree>
    <p:extLst>
      <p:ext uri="{BB962C8B-B14F-4D97-AF65-F5344CB8AC3E}">
        <p14:creationId xmlns:p14="http://schemas.microsoft.com/office/powerpoint/2010/main" val="2802789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838200"/>
            <a:ext cx="8401050" cy="685800"/>
          </a:xfrm>
        </p:spPr>
        <p:txBody>
          <a:bodyPr>
            <a:normAutofit fontScale="90000"/>
          </a:bodyPr>
          <a:lstStyle/>
          <a:p>
            <a:pPr>
              <a:defRPr/>
            </a:pPr>
            <a:r>
              <a:rPr lang="en-US" dirty="0">
                <a:latin typeface="Arial" charset="0"/>
                <a:ea typeface="+mj-ea"/>
              </a:rPr>
              <a:t>Traditional Knowledge as Direction</a:t>
            </a:r>
          </a:p>
        </p:txBody>
      </p:sp>
      <p:sp>
        <p:nvSpPr>
          <p:cNvPr id="111619" name="Rectangle 3"/>
          <p:cNvSpPr>
            <a:spLocks noGrp="1" noChangeArrowheads="1"/>
          </p:cNvSpPr>
          <p:nvPr>
            <p:ph idx="1"/>
          </p:nvPr>
        </p:nvSpPr>
        <p:spPr>
          <a:xfrm>
            <a:off x="1828800" y="1828801"/>
            <a:ext cx="8553450" cy="4297363"/>
          </a:xfrm>
        </p:spPr>
        <p:txBody>
          <a:bodyPr>
            <a:normAutofit/>
          </a:bodyPr>
          <a:lstStyle/>
          <a:p>
            <a:pPr eaLnBrk="1" hangingPunct="1"/>
            <a:r>
              <a:rPr lang="en-US" altLang="en-US" sz="2400" dirty="0"/>
              <a:t>Climate Change is happening, perhaps the land, water and animals can give us some clues on what is next</a:t>
            </a:r>
          </a:p>
          <a:p>
            <a:pPr eaLnBrk="1" hangingPunct="1"/>
            <a:r>
              <a:rPr lang="en-US" altLang="en-US" sz="2400" dirty="0"/>
              <a:t>These Climate Issues affects all of us </a:t>
            </a:r>
          </a:p>
          <a:p>
            <a:pPr eaLnBrk="1" hangingPunct="1"/>
            <a:r>
              <a:rPr lang="en-US" altLang="en-US" sz="2400" dirty="0"/>
              <a:t>We work for a better world for generations to come</a:t>
            </a:r>
          </a:p>
          <a:p>
            <a:pPr eaLnBrk="1" hangingPunct="1"/>
            <a:r>
              <a:rPr lang="en-US" altLang="en-US" sz="2400" dirty="0"/>
              <a:t>Our Projects are all affected by Climate Change AND could be a point of collaboration of all to work toward a better world</a:t>
            </a:r>
          </a:p>
        </p:txBody>
      </p:sp>
    </p:spTree>
    <p:extLst>
      <p:ext uri="{BB962C8B-B14F-4D97-AF65-F5344CB8AC3E}">
        <p14:creationId xmlns:p14="http://schemas.microsoft.com/office/powerpoint/2010/main" val="1374018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wipe(left)">
                                      <p:cBhvr>
                                        <p:cTn id="12" dur="500"/>
                                        <p:tgtEl>
                                          <p:spTgt spid="11161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1619">
                                            <p:txEl>
                                              <p:pRg st="1" end="1"/>
                                            </p:txEl>
                                          </p:spTgt>
                                        </p:tgtEl>
                                        <p:attrNameLst>
                                          <p:attrName>style.visibility</p:attrName>
                                        </p:attrNameLst>
                                      </p:cBhvr>
                                      <p:to>
                                        <p:strVal val="visible"/>
                                      </p:to>
                                    </p:set>
                                    <p:animEffect transition="in" filter="wipe(left)">
                                      <p:cBhvr>
                                        <p:cTn id="15" dur="500"/>
                                        <p:tgtEl>
                                          <p:spTgt spid="11161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1619">
                                            <p:txEl>
                                              <p:pRg st="2" end="2"/>
                                            </p:txEl>
                                          </p:spTgt>
                                        </p:tgtEl>
                                        <p:attrNameLst>
                                          <p:attrName>style.visibility</p:attrName>
                                        </p:attrNameLst>
                                      </p:cBhvr>
                                      <p:to>
                                        <p:strVal val="visible"/>
                                      </p:to>
                                    </p:set>
                                    <p:animEffect transition="in" filter="wipe(left)">
                                      <p:cBhvr>
                                        <p:cTn id="18" dur="500"/>
                                        <p:tgtEl>
                                          <p:spTgt spid="11161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1619">
                                            <p:txEl>
                                              <p:pRg st="3" end="3"/>
                                            </p:txEl>
                                          </p:spTgt>
                                        </p:tgtEl>
                                        <p:attrNameLst>
                                          <p:attrName>style.visibility</p:attrName>
                                        </p:attrNameLst>
                                      </p:cBhvr>
                                      <p:to>
                                        <p:strVal val="visible"/>
                                      </p:to>
                                    </p:set>
                                    <p:animEffect transition="in" filter="wipe(left)">
                                      <p:cBhvr>
                                        <p:cTn id="23"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2380</TotalTime>
  <Words>1741</Words>
  <Application>Microsoft Office PowerPoint</Application>
  <PresentationFormat>Widescreen</PresentationFormat>
  <Paragraphs>163</Paragraphs>
  <Slides>23</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MS PGothic</vt:lpstr>
      <vt:lpstr>MS PGothic</vt:lpstr>
      <vt:lpstr>Arial</vt:lpstr>
      <vt:lpstr>Bell MT</vt:lpstr>
      <vt:lpstr>Calibri</vt:lpstr>
      <vt:lpstr>Century Schoolbook</vt:lpstr>
      <vt:lpstr>Courier New</vt:lpstr>
      <vt:lpstr>Gill Sans Light</vt:lpstr>
      <vt:lpstr>Lucida Sans Unicode</vt:lpstr>
      <vt:lpstr>Times New Roman</vt:lpstr>
      <vt:lpstr>Wingdings</vt:lpstr>
      <vt:lpstr>Wingdings 2</vt:lpstr>
      <vt:lpstr>View</vt:lpstr>
      <vt:lpstr>Ni?l escut’</vt:lpstr>
      <vt:lpstr>Talking Points</vt:lpstr>
      <vt:lpstr>UCUT Mission Statement</vt:lpstr>
      <vt:lpstr>Kettle Falls Fishermen</vt:lpstr>
      <vt:lpstr>Four Chiefs, First Foods</vt:lpstr>
      <vt:lpstr>Balance and Commitment</vt:lpstr>
      <vt:lpstr>Including Indigenous Voices into the Process;  Leadership and Policy</vt:lpstr>
      <vt:lpstr>Saving Fish, We Save Ourselves</vt:lpstr>
      <vt:lpstr>Traditional Knowledge as Direction</vt:lpstr>
      <vt:lpstr>US Federal Government Consult?</vt:lpstr>
      <vt:lpstr>Climate Change and Tribes</vt:lpstr>
      <vt:lpstr>PowerPoint Presentation</vt:lpstr>
      <vt:lpstr>PowerPoint Presentation</vt:lpstr>
      <vt:lpstr>Indigenous Peoples Fight for 1.5 or Less</vt:lpstr>
      <vt:lpstr>The Rights of Indigenous Peoples</vt:lpstr>
      <vt:lpstr>PowerPoint Presentation</vt:lpstr>
      <vt:lpstr>PowerPoint Presentation</vt:lpstr>
      <vt:lpstr>COP21 Outcomes, Local Impacts</vt:lpstr>
      <vt:lpstr>“Monuments Men” Effort</vt:lpstr>
      <vt:lpstr>The Legacy of Our Generation</vt:lpstr>
      <vt:lpstr>PowerPoint Presentation</vt:lpstr>
      <vt:lpstr>Take Away 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Sirois</dc:creator>
  <cp:lastModifiedBy>John Sirois</cp:lastModifiedBy>
  <cp:revision>42</cp:revision>
  <dcterms:created xsi:type="dcterms:W3CDTF">2016-10-24T23:42:38Z</dcterms:created>
  <dcterms:modified xsi:type="dcterms:W3CDTF">2016-10-26T15:25:20Z</dcterms:modified>
</cp:coreProperties>
</file>