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66" r:id="rId2"/>
    <p:sldId id="267" r:id="rId3"/>
    <p:sldId id="257" r:id="rId4"/>
    <p:sldId id="268" r:id="rId5"/>
    <p:sldId id="260" r:id="rId6"/>
    <p:sldId id="261" r:id="rId7"/>
    <p:sldId id="259" r:id="rId8"/>
    <p:sldId id="274" r:id="rId9"/>
    <p:sldId id="272" r:id="rId10"/>
    <p:sldId id="273" r:id="rId11"/>
    <p:sldId id="284" r:id="rId12"/>
    <p:sldId id="285" r:id="rId13"/>
    <p:sldId id="283" r:id="rId14"/>
    <p:sldId id="277" r:id="rId15"/>
    <p:sldId id="278" r:id="rId16"/>
    <p:sldId id="279" r:id="rId17"/>
    <p:sldId id="280" r:id="rId18"/>
    <p:sldId id="286" r:id="rId19"/>
    <p:sldId id="263" r:id="rId20"/>
    <p:sldId id="282"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5" d="100"/>
          <a:sy n="85" d="100"/>
        </p:scale>
        <p:origin x="115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DFF487B-6F71-8B47-9425-5B3D4C8A071E}" type="datetimeFigureOut">
              <a:rPr lang="en-US" smtClean="0"/>
              <a:t>10/15/2016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CCC45DC-96F0-D340-AB53-01E253896879}" type="slidenum">
              <a:rPr lang="en-US" smtClean="0"/>
              <a:t>‹#›</a:t>
            </a:fld>
            <a:endParaRPr lang="en-US"/>
          </a:p>
        </p:txBody>
      </p:sp>
    </p:spTree>
    <p:extLst>
      <p:ext uri="{BB962C8B-B14F-4D97-AF65-F5344CB8AC3E}">
        <p14:creationId xmlns:p14="http://schemas.microsoft.com/office/powerpoint/2010/main" val="25761429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Consultant these</a:t>
            </a:r>
            <a:r>
              <a:rPr lang="en-US" baseline="0" dirty="0"/>
              <a:t> last 5-6 years for UCUT tribes, mainly focusing on the Columbia River Treaty.  </a:t>
            </a:r>
            <a:r>
              <a:rPr lang="en-US" dirty="0"/>
              <a:t>Not a climate</a:t>
            </a:r>
            <a:r>
              <a:rPr lang="en-US" baseline="0" dirty="0"/>
              <a:t> change expert, Like most of you I integrate what I am learning about climate change into what I am doing to promote salmon recovery now and into the future.</a:t>
            </a:r>
          </a:p>
          <a:p>
            <a:endParaRPr lang="en-US" baseline="0" dirty="0"/>
          </a:p>
          <a:p>
            <a:r>
              <a:rPr lang="en-US" baseline="0" dirty="0"/>
              <a:t>Also, I want to learn from you about what climate change issues I should be aware of as I continue my work in the Columbia River Treaty and other forums.</a:t>
            </a:r>
            <a:endParaRPr lang="en-US" dirty="0"/>
          </a:p>
        </p:txBody>
      </p:sp>
      <p:sp>
        <p:nvSpPr>
          <p:cNvPr id="4" name="Slide Number Placeholder 3"/>
          <p:cNvSpPr>
            <a:spLocks noGrp="1"/>
          </p:cNvSpPr>
          <p:nvPr>
            <p:ph type="sldNum" sz="quarter" idx="10"/>
          </p:nvPr>
        </p:nvSpPr>
        <p:spPr/>
        <p:txBody>
          <a:bodyPr/>
          <a:lstStyle/>
          <a:p>
            <a:fld id="{9CCC45DC-96F0-D340-AB53-01E253896879}" type="slidenum">
              <a:rPr lang="en-US" smtClean="0"/>
              <a:t>1</a:t>
            </a:fld>
            <a:endParaRPr lang="en-US"/>
          </a:p>
        </p:txBody>
      </p:sp>
    </p:spTree>
    <p:extLst>
      <p:ext uri="{BB962C8B-B14F-4D97-AF65-F5344CB8AC3E}">
        <p14:creationId xmlns:p14="http://schemas.microsoft.com/office/powerpoint/2010/main" val="685904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Locally, we have little affect on world climate change; wet v dry, snow</a:t>
            </a:r>
            <a:r>
              <a:rPr lang="en-US" baseline="0" dirty="0"/>
              <a:t> v rain. But,</a:t>
            </a:r>
            <a:r>
              <a:rPr lang="en-US" dirty="0"/>
              <a:t> we can affect</a:t>
            </a:r>
            <a:r>
              <a:rPr lang="en-US" baseline="0" dirty="0"/>
              <a:t> how we operate reservoirs and manage our water.  And we can affect how we manage our floodplains in anticipation of climate change.</a:t>
            </a:r>
          </a:p>
          <a:p>
            <a:r>
              <a:rPr lang="en-US" baseline="0" dirty="0"/>
              <a:t>Less predictable melting snowpack and now we will be subject to the “Atmospheric River”</a:t>
            </a:r>
            <a:endParaRPr lang="en-US" dirty="0"/>
          </a:p>
        </p:txBody>
      </p:sp>
      <p:sp>
        <p:nvSpPr>
          <p:cNvPr id="4" name="Slide Number Placeholder 3"/>
          <p:cNvSpPr>
            <a:spLocks noGrp="1"/>
          </p:cNvSpPr>
          <p:nvPr>
            <p:ph type="sldNum" sz="quarter" idx="10"/>
          </p:nvPr>
        </p:nvSpPr>
        <p:spPr/>
        <p:txBody>
          <a:bodyPr/>
          <a:lstStyle/>
          <a:p>
            <a:fld id="{9CCC45DC-96F0-D340-AB53-01E253896879}" type="slidenum">
              <a:rPr lang="en-US" smtClean="0"/>
              <a:t>10</a:t>
            </a:fld>
            <a:endParaRPr lang="en-US"/>
          </a:p>
        </p:txBody>
      </p:sp>
    </p:spTree>
    <p:extLst>
      <p:ext uri="{BB962C8B-B14F-4D97-AF65-F5344CB8AC3E}">
        <p14:creationId xmlns:p14="http://schemas.microsoft.com/office/powerpoint/2010/main" val="3071261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Reconsideration</a:t>
            </a:r>
            <a:r>
              <a:rPr lang="en-US" baseline="0" dirty="0"/>
              <a:t> of the Columbia River Treaty, what are ecosystem interests wanting to have considered? A few important examples.</a:t>
            </a:r>
          </a:p>
          <a:p>
            <a:r>
              <a:rPr lang="en-US" baseline="0" dirty="0"/>
              <a:t>Grand Coulee in drier water years – draft less. This will then require less refill in the spring thereby allowing more water for the freshet. Also better conditions for resident fish. Similarly less draft in the 20-40% driest water years. We are looking to do this at as many reservoirs as possible. This also ensures more refill going into dry summer and falls; so more water for later flow releases and water supply.</a:t>
            </a:r>
          </a:p>
          <a:p>
            <a:endParaRPr lang="en-US" baseline="0" dirty="0"/>
          </a:p>
          <a:p>
            <a:r>
              <a:rPr lang="en-US" baseline="0" dirty="0"/>
              <a:t>In the forecasted higher water years, we still allow Coulee to draft deep to avoid serious flood damages – We still get high flows and refill.</a:t>
            </a:r>
            <a:endParaRPr lang="en-US" dirty="0"/>
          </a:p>
        </p:txBody>
      </p:sp>
      <p:sp>
        <p:nvSpPr>
          <p:cNvPr id="4" name="Slide Number Placeholder 3"/>
          <p:cNvSpPr>
            <a:spLocks noGrp="1"/>
          </p:cNvSpPr>
          <p:nvPr>
            <p:ph type="sldNum" sz="quarter" idx="10"/>
          </p:nvPr>
        </p:nvSpPr>
        <p:spPr/>
        <p:txBody>
          <a:bodyPr/>
          <a:lstStyle/>
          <a:p>
            <a:fld id="{9CCC45DC-96F0-D340-AB53-01E253896879}" type="slidenum">
              <a:rPr lang="en-US" smtClean="0"/>
              <a:t>11</a:t>
            </a:fld>
            <a:endParaRPr lang="en-US"/>
          </a:p>
        </p:txBody>
      </p:sp>
    </p:spTree>
    <p:extLst>
      <p:ext uri="{BB962C8B-B14F-4D97-AF65-F5344CB8AC3E}">
        <p14:creationId xmlns:p14="http://schemas.microsoft.com/office/powerpoint/2010/main" val="3839932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Mica – also looking for them to delay their</a:t>
            </a:r>
            <a:r>
              <a:rPr lang="en-US" baseline="0" dirty="0"/>
              <a:t> deep drafts until they can be guided by runoff forecasts. This will ensure more water flowing down stream in the freshet period and more storage for summer/fall release</a:t>
            </a:r>
            <a:endParaRPr lang="en-US" dirty="0"/>
          </a:p>
        </p:txBody>
      </p:sp>
      <p:sp>
        <p:nvSpPr>
          <p:cNvPr id="4" name="Slide Number Placeholder 3"/>
          <p:cNvSpPr>
            <a:spLocks noGrp="1"/>
          </p:cNvSpPr>
          <p:nvPr>
            <p:ph type="sldNum" sz="quarter" idx="10"/>
          </p:nvPr>
        </p:nvSpPr>
        <p:spPr/>
        <p:txBody>
          <a:bodyPr/>
          <a:lstStyle/>
          <a:p>
            <a:fld id="{9CCC45DC-96F0-D340-AB53-01E253896879}" type="slidenum">
              <a:rPr lang="en-US" smtClean="0"/>
              <a:t>12</a:t>
            </a:fld>
            <a:endParaRPr lang="en-US"/>
          </a:p>
        </p:txBody>
      </p:sp>
    </p:spTree>
    <p:extLst>
      <p:ext uri="{BB962C8B-B14F-4D97-AF65-F5344CB8AC3E}">
        <p14:creationId xmlns:p14="http://schemas.microsoft.com/office/powerpoint/2010/main" val="1458275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to partially</a:t>
            </a:r>
            <a:r>
              <a:rPr lang="en-US" baseline="0" dirty="0"/>
              <a:t> restore the spring/summer freshet in the </a:t>
            </a:r>
            <a:r>
              <a:rPr lang="en-US" baseline="0" dirty="0" err="1"/>
              <a:t>mainstem</a:t>
            </a:r>
            <a:r>
              <a:rPr lang="en-US" baseline="0" dirty="0"/>
              <a:t> Columbia River and major, managed tributaries – particularly in the drier water years when flows most beneficial and least amount of conflict with Flood Control and power operations and marketing</a:t>
            </a:r>
            <a:endParaRPr lang="en-US" dirty="0"/>
          </a:p>
        </p:txBody>
      </p:sp>
      <p:sp>
        <p:nvSpPr>
          <p:cNvPr id="4" name="Slide Number Placeholder 3"/>
          <p:cNvSpPr>
            <a:spLocks noGrp="1"/>
          </p:cNvSpPr>
          <p:nvPr>
            <p:ph type="sldNum" sz="quarter" idx="10"/>
          </p:nvPr>
        </p:nvSpPr>
        <p:spPr/>
        <p:txBody>
          <a:bodyPr/>
          <a:lstStyle/>
          <a:p>
            <a:fld id="{9CCC45DC-96F0-D340-AB53-01E253896879}" type="slidenum">
              <a:rPr lang="en-US" smtClean="0"/>
              <a:t>13</a:t>
            </a:fld>
            <a:endParaRPr lang="en-US"/>
          </a:p>
        </p:txBody>
      </p:sp>
    </p:spTree>
    <p:extLst>
      <p:ext uri="{BB962C8B-B14F-4D97-AF65-F5344CB8AC3E}">
        <p14:creationId xmlns:p14="http://schemas.microsoft.com/office/powerpoint/2010/main" val="2933907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2015, fish ladders</a:t>
            </a:r>
            <a:r>
              <a:rPr lang="en-US" baseline="0" dirty="0"/>
              <a:t> fed by surface waters were shown to hinder or block salmon migration; huge sockeye losses. Need to ready contingency actions as have been implemented in the Snake River to feed </a:t>
            </a:r>
            <a:r>
              <a:rPr lang="en-US" baseline="0" dirty="0" err="1"/>
              <a:t>fishways</a:t>
            </a:r>
            <a:r>
              <a:rPr lang="en-US" baseline="0" dirty="0"/>
              <a:t> with deeper, cooler waters rather than surface waters.</a:t>
            </a:r>
          </a:p>
          <a:p>
            <a:endParaRPr lang="en-US" baseline="0" dirty="0"/>
          </a:p>
          <a:p>
            <a:r>
              <a:rPr lang="en-US" baseline="0" dirty="0"/>
              <a:t>Need to accelerate investigations of the </a:t>
            </a:r>
            <a:r>
              <a:rPr lang="en-US" baseline="0" dirty="0" err="1"/>
              <a:t>Whooshh</a:t>
            </a:r>
            <a:r>
              <a:rPr lang="en-US" baseline="0" dirty="0"/>
              <a:t> system to determine if the salmon cannon is not only a good technology for passing fish at high head dams, but also at lower head dams to potentially avoid temperature blocks and perhaps pass fish with less metabolic energy which may be important in future warmer waters.</a:t>
            </a:r>
          </a:p>
          <a:p>
            <a:r>
              <a:rPr lang="en-US" baseline="0" dirty="0"/>
              <a:t>We need to alter our flood risk management operations to rely less on reservoir drafting in the drier water years to not only ensure more water for summer usage, but also store more cooler waters where we can.</a:t>
            </a:r>
          </a:p>
          <a:p>
            <a:endParaRPr lang="en-US" baseline="0" dirty="0"/>
          </a:p>
          <a:p>
            <a:r>
              <a:rPr lang="en-US" baseline="0" dirty="0"/>
              <a:t>Management needs to focus not only on water quantity, but water quality in all operations. Cool water will become an asset and will need to be treated accordingly. Need to protect and apply cool waters to their highest priority – likely not for irrigation. What might be gained by altering the pumping depth for the Banks Lake operation? 5,000 – 7,000 </a:t>
            </a:r>
            <a:r>
              <a:rPr lang="en-US" baseline="0" dirty="0" err="1"/>
              <a:t>cfs</a:t>
            </a:r>
            <a:r>
              <a:rPr lang="en-US" baseline="0" dirty="0"/>
              <a:t>?  3 </a:t>
            </a:r>
            <a:r>
              <a:rPr lang="en-US" baseline="0" dirty="0" err="1"/>
              <a:t>Maf</a:t>
            </a:r>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9CCC45DC-96F0-D340-AB53-01E253896879}" type="slidenum">
              <a:rPr lang="en-US" smtClean="0"/>
              <a:t>14</a:t>
            </a:fld>
            <a:endParaRPr lang="en-US"/>
          </a:p>
        </p:txBody>
      </p:sp>
    </p:spTree>
    <p:extLst>
      <p:ext uri="{BB962C8B-B14F-4D97-AF65-F5344CB8AC3E}">
        <p14:creationId xmlns:p14="http://schemas.microsoft.com/office/powerpoint/2010/main" val="24809205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a:t>
            </a:r>
            <a:r>
              <a:rPr lang="en-US" baseline="0" dirty="0"/>
              <a:t> already learned that the COE does not need to draft reservoirs as much in the drier water years.. For the less than average waters years, the region needs to consider a flood risk management strategy that relies less on reservoirs, coupled with flood plain management, including inundations of wetlands, and bolstering of key levees where needed to protect valuable lands.</a:t>
            </a:r>
          </a:p>
          <a:p>
            <a:endParaRPr lang="en-US" baseline="0" dirty="0"/>
          </a:p>
          <a:p>
            <a:r>
              <a:rPr lang="en-US" baseline="0" dirty="0"/>
              <a:t>Need to study the pros and cons of temperature control facilities at key storage dams to determine ecosystem benefits and costs in the reservoirs and downstream.</a:t>
            </a:r>
          </a:p>
          <a:p>
            <a:endParaRPr lang="en-US" baseline="0" dirty="0"/>
          </a:p>
          <a:p>
            <a:r>
              <a:rPr lang="en-US" baseline="0" dirty="0"/>
              <a:t>A clear need is the redesign of spill gates at Grand Coulee that puts 2.5 </a:t>
            </a:r>
            <a:r>
              <a:rPr lang="en-US" baseline="0" dirty="0" err="1"/>
              <a:t>Maf</a:t>
            </a:r>
            <a:r>
              <a:rPr lang="en-US" baseline="0" dirty="0"/>
              <a:t> of storage capacity at risk – refill take away from the freshet that we are trying to restore.</a:t>
            </a:r>
            <a:endParaRPr lang="en-US" dirty="0"/>
          </a:p>
        </p:txBody>
      </p:sp>
      <p:sp>
        <p:nvSpPr>
          <p:cNvPr id="4" name="Slide Number Placeholder 3"/>
          <p:cNvSpPr>
            <a:spLocks noGrp="1"/>
          </p:cNvSpPr>
          <p:nvPr>
            <p:ph type="sldNum" sz="quarter" idx="10"/>
          </p:nvPr>
        </p:nvSpPr>
        <p:spPr/>
        <p:txBody>
          <a:bodyPr/>
          <a:lstStyle/>
          <a:p>
            <a:fld id="{9CCC45DC-96F0-D340-AB53-01E253896879}" type="slidenum">
              <a:rPr lang="en-US" smtClean="0"/>
              <a:t>15</a:t>
            </a:fld>
            <a:endParaRPr lang="en-US"/>
          </a:p>
        </p:txBody>
      </p:sp>
    </p:spTree>
    <p:extLst>
      <p:ext uri="{BB962C8B-B14F-4D97-AF65-F5344CB8AC3E}">
        <p14:creationId xmlns:p14="http://schemas.microsoft.com/office/powerpoint/2010/main" val="1102497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saw in the SNOW v RAIN</a:t>
            </a:r>
            <a:r>
              <a:rPr lang="en-US" baseline="0" dirty="0"/>
              <a:t> slide, traditional salmonid spawning and rearing waters may be available in very limited locations throughout the Columbia River Basin, except in the areas above Grand Coulee Dam. We need to reconnect – the sooner the better. </a:t>
            </a:r>
          </a:p>
          <a:p>
            <a:endParaRPr lang="en-US" baseline="0" dirty="0"/>
          </a:p>
          <a:p>
            <a:r>
              <a:rPr lang="en-US" baseline="0" dirty="0"/>
              <a:t>The Willamette Basin is not expected to have any late season snow. Salmon runs there may depend on the cooler waters at higher elevation coupled with reservoir rearing as summer stream flows decline.</a:t>
            </a:r>
          </a:p>
          <a:p>
            <a:endParaRPr lang="en-US" baseline="0" dirty="0"/>
          </a:p>
          <a:p>
            <a:r>
              <a:rPr lang="en-US" baseline="0" dirty="0"/>
              <a:t>We already have knowledge that lake or reservoir rearing of salmon can significantly increase the productivity of populations. In Willamette studies, they are reporting that 90% of returning adult spring Chinook originating from above a dam, reared in the reservoir and not the stream feeding the reservoir.  Coastal populations of Oregon </a:t>
            </a:r>
            <a:r>
              <a:rPr lang="en-US" baseline="0" dirty="0" err="1"/>
              <a:t>coho</a:t>
            </a:r>
            <a:r>
              <a:rPr lang="en-US" baseline="0" dirty="0"/>
              <a:t> salmon have been most productive in those systems with natural lakes for rearing.</a:t>
            </a:r>
            <a:endParaRPr lang="en-US" dirty="0"/>
          </a:p>
        </p:txBody>
      </p:sp>
      <p:sp>
        <p:nvSpPr>
          <p:cNvPr id="4" name="Slide Number Placeholder 3"/>
          <p:cNvSpPr>
            <a:spLocks noGrp="1"/>
          </p:cNvSpPr>
          <p:nvPr>
            <p:ph type="sldNum" sz="quarter" idx="10"/>
          </p:nvPr>
        </p:nvSpPr>
        <p:spPr/>
        <p:txBody>
          <a:bodyPr/>
          <a:lstStyle/>
          <a:p>
            <a:fld id="{9CCC45DC-96F0-D340-AB53-01E253896879}" type="slidenum">
              <a:rPr lang="en-US" smtClean="0"/>
              <a:t>16</a:t>
            </a:fld>
            <a:endParaRPr lang="en-US"/>
          </a:p>
        </p:txBody>
      </p:sp>
    </p:spTree>
    <p:extLst>
      <p:ext uri="{BB962C8B-B14F-4D97-AF65-F5344CB8AC3E}">
        <p14:creationId xmlns:p14="http://schemas.microsoft.com/office/powerpoint/2010/main" val="4004554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investigate and consider</a:t>
            </a:r>
            <a:r>
              <a:rPr lang="en-US" baseline="0" dirty="0"/>
              <a:t> new uses of reservoirs to aid stream flows in the drier or warmer years. In CR Treaty investigations, we have looked at supplementing Pend Oreille flows in the driest water years and increasing Kootenai River flows by drafting Libby, Lake </a:t>
            </a:r>
            <a:r>
              <a:rPr lang="en-US" baseline="0" dirty="0" err="1"/>
              <a:t>Kooscanusa</a:t>
            </a:r>
            <a:r>
              <a:rPr lang="en-US" baseline="0" dirty="0"/>
              <a:t> less.  Are their other considerations that we should be modeling??</a:t>
            </a:r>
          </a:p>
          <a:p>
            <a:endParaRPr lang="en-US" baseline="0" dirty="0"/>
          </a:p>
          <a:p>
            <a:r>
              <a:rPr lang="en-US" baseline="0" dirty="0"/>
              <a:t>Releases of cooler reservoir waters to cool downstream rivers needs to be fully studied – but carefully. Must consider the ecosystem benefits of that cooler water in the reservoir for rearing resident fish and perhaps juvenile salmon versus what it might OR MIGHT NOT accomplish downriver.  And of course, there is always the issue of whose resources are being helped or hurt.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CCC45DC-96F0-D340-AB53-01E253896879}" type="slidenum">
              <a:rPr lang="en-US" smtClean="0"/>
              <a:t>17</a:t>
            </a:fld>
            <a:endParaRPr lang="en-US"/>
          </a:p>
        </p:txBody>
      </p:sp>
    </p:spTree>
    <p:extLst>
      <p:ext uri="{BB962C8B-B14F-4D97-AF65-F5344CB8AC3E}">
        <p14:creationId xmlns:p14="http://schemas.microsoft.com/office/powerpoint/2010/main" val="12701656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For anadromous fish management the ocean and estuary changes will be critical.</a:t>
            </a:r>
          </a:p>
          <a:p>
            <a:endParaRPr lang="en-US" dirty="0"/>
          </a:p>
          <a:p>
            <a:r>
              <a:rPr lang="en-US" dirty="0"/>
              <a:t>Stan Gregory’s quote:		opens ones eyes to future floodplain management.</a:t>
            </a:r>
          </a:p>
        </p:txBody>
      </p:sp>
      <p:sp>
        <p:nvSpPr>
          <p:cNvPr id="4" name="Slide Number Placeholder 3"/>
          <p:cNvSpPr>
            <a:spLocks noGrp="1"/>
          </p:cNvSpPr>
          <p:nvPr>
            <p:ph type="sldNum" sz="quarter" idx="10"/>
          </p:nvPr>
        </p:nvSpPr>
        <p:spPr/>
        <p:txBody>
          <a:bodyPr/>
          <a:lstStyle/>
          <a:p>
            <a:fld id="{9CCC45DC-96F0-D340-AB53-01E253896879}" type="slidenum">
              <a:rPr lang="en-US" smtClean="0"/>
              <a:t>18</a:t>
            </a:fld>
            <a:endParaRPr lang="en-US"/>
          </a:p>
        </p:txBody>
      </p:sp>
    </p:spTree>
    <p:extLst>
      <p:ext uri="{BB962C8B-B14F-4D97-AF65-F5344CB8AC3E}">
        <p14:creationId xmlns:p14="http://schemas.microsoft.com/office/powerpoint/2010/main" val="617342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CC45DC-96F0-D340-AB53-01E253896879}" type="slidenum">
              <a:rPr lang="en-US" smtClean="0"/>
              <a:t>19</a:t>
            </a:fld>
            <a:endParaRPr lang="en-US"/>
          </a:p>
        </p:txBody>
      </p:sp>
    </p:spTree>
    <p:extLst>
      <p:ext uri="{BB962C8B-B14F-4D97-AF65-F5344CB8AC3E}">
        <p14:creationId xmlns:p14="http://schemas.microsoft.com/office/powerpoint/2010/main" val="3664735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focus on issues related to climate change as it mostly affects the </a:t>
            </a:r>
            <a:r>
              <a:rPr lang="en-US" dirty="0" err="1"/>
              <a:t>mainstem</a:t>
            </a:r>
            <a:r>
              <a:rPr lang="en-US" baseline="0" dirty="0"/>
              <a:t> Columbia River and major tributaries.</a:t>
            </a:r>
          </a:p>
          <a:p>
            <a:r>
              <a:rPr lang="en-US" baseline="0" dirty="0"/>
              <a:t>I will provide a practitioner’s overview of what I have learned are the key expectations associated with climate change </a:t>
            </a:r>
          </a:p>
          <a:p>
            <a:r>
              <a:rPr lang="en-US" baseline="0" dirty="0"/>
              <a:t>How climate change is likely to affect river management, particularly as guided by the CR Treaty.</a:t>
            </a:r>
          </a:p>
          <a:p>
            <a:r>
              <a:rPr lang="en-US" baseline="0" dirty="0"/>
              <a:t>Provide a summary of some of the key water management issues we are working on as we look to modernize the Treaty</a:t>
            </a:r>
          </a:p>
          <a:p>
            <a:r>
              <a:rPr lang="en-US" baseline="0" dirty="0"/>
              <a:t>And looking at the Basin overall, some issues or actions that I think fisheries and water managers need to address in the face of climate change</a:t>
            </a:r>
            <a:endParaRPr lang="en-US" dirty="0"/>
          </a:p>
        </p:txBody>
      </p:sp>
      <p:sp>
        <p:nvSpPr>
          <p:cNvPr id="4" name="Slide Number Placeholder 3"/>
          <p:cNvSpPr>
            <a:spLocks noGrp="1"/>
          </p:cNvSpPr>
          <p:nvPr>
            <p:ph type="sldNum" sz="quarter" idx="10"/>
          </p:nvPr>
        </p:nvSpPr>
        <p:spPr/>
        <p:txBody>
          <a:bodyPr/>
          <a:lstStyle/>
          <a:p>
            <a:fld id="{9CCC45DC-96F0-D340-AB53-01E253896879}" type="slidenum">
              <a:rPr lang="en-US" smtClean="0"/>
              <a:t>2</a:t>
            </a:fld>
            <a:endParaRPr lang="en-US"/>
          </a:p>
        </p:txBody>
      </p:sp>
    </p:spTree>
    <p:extLst>
      <p:ext uri="{BB962C8B-B14F-4D97-AF65-F5344CB8AC3E}">
        <p14:creationId xmlns:p14="http://schemas.microsoft.com/office/powerpoint/2010/main" val="1308886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would be pleased</a:t>
            </a:r>
            <a:r>
              <a:rPr lang="en-US" baseline="0" dirty="0"/>
              <a:t> to try an answer any questions and take ideas for consideration in the CR Treaty process – now or later.</a:t>
            </a:r>
            <a:endParaRPr lang="en-US" dirty="0"/>
          </a:p>
        </p:txBody>
      </p:sp>
      <p:sp>
        <p:nvSpPr>
          <p:cNvPr id="4" name="Slide Number Placeholder 3"/>
          <p:cNvSpPr>
            <a:spLocks noGrp="1"/>
          </p:cNvSpPr>
          <p:nvPr>
            <p:ph type="sldNum" sz="quarter" idx="10"/>
          </p:nvPr>
        </p:nvSpPr>
        <p:spPr/>
        <p:txBody>
          <a:bodyPr/>
          <a:lstStyle/>
          <a:p>
            <a:fld id="{9CCC45DC-96F0-D340-AB53-01E253896879}" type="slidenum">
              <a:rPr lang="en-US" smtClean="0"/>
              <a:t>20</a:t>
            </a:fld>
            <a:endParaRPr lang="en-US"/>
          </a:p>
        </p:txBody>
      </p:sp>
    </p:spTree>
    <p:extLst>
      <p:ext uri="{BB962C8B-B14F-4D97-AF65-F5344CB8AC3E}">
        <p14:creationId xmlns:p14="http://schemas.microsoft.com/office/powerpoint/2010/main" val="189481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General</a:t>
            </a:r>
            <a:r>
              <a:rPr lang="en-US" baseline="0" dirty="0"/>
              <a:t> map of Columbia Basin dams including the CRT dams (Libby, Mica, Arrow, Duncan).  Canadian dams hold about ¼ of April-August runoff on average or about 25 MAF</a:t>
            </a:r>
          </a:p>
          <a:p>
            <a:r>
              <a:rPr lang="en-US" baseline="0" dirty="0"/>
              <a:t>Grand Coulee is 5 </a:t>
            </a:r>
            <a:r>
              <a:rPr lang="en-US" baseline="0" dirty="0" err="1"/>
              <a:t>Maf</a:t>
            </a:r>
            <a:r>
              <a:rPr lang="en-US" baseline="0" dirty="0"/>
              <a:t>.  Treaty dams doubled the overall storage capacity in the entire Basin</a:t>
            </a:r>
            <a:endParaRPr lang="en-US" dirty="0"/>
          </a:p>
        </p:txBody>
      </p:sp>
      <p:sp>
        <p:nvSpPr>
          <p:cNvPr id="4" name="Slide Number Placeholder 3"/>
          <p:cNvSpPr>
            <a:spLocks noGrp="1"/>
          </p:cNvSpPr>
          <p:nvPr>
            <p:ph type="sldNum" sz="quarter" idx="10"/>
          </p:nvPr>
        </p:nvSpPr>
        <p:spPr/>
        <p:txBody>
          <a:bodyPr/>
          <a:lstStyle/>
          <a:p>
            <a:fld id="{9CCC45DC-96F0-D340-AB53-01E253896879}" type="slidenum">
              <a:rPr lang="en-US" smtClean="0"/>
              <a:t>3</a:t>
            </a:fld>
            <a:endParaRPr lang="en-US"/>
          </a:p>
        </p:txBody>
      </p:sp>
    </p:spTree>
    <p:extLst>
      <p:ext uri="{BB962C8B-B14F-4D97-AF65-F5344CB8AC3E}">
        <p14:creationId xmlns:p14="http://schemas.microsoft.com/office/powerpoint/2010/main" val="845783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me, these</a:t>
            </a:r>
            <a:r>
              <a:rPr lang="en-US" baseline="0" dirty="0"/>
              <a:t> are the key climate issues in simple terms. These are what will affect coordinated operations of the main river systems</a:t>
            </a:r>
            <a:endParaRPr lang="en-US" dirty="0"/>
          </a:p>
        </p:txBody>
      </p:sp>
      <p:sp>
        <p:nvSpPr>
          <p:cNvPr id="4" name="Slide Number Placeholder 3"/>
          <p:cNvSpPr>
            <a:spLocks noGrp="1"/>
          </p:cNvSpPr>
          <p:nvPr>
            <p:ph type="sldNum" sz="quarter" idx="10"/>
          </p:nvPr>
        </p:nvSpPr>
        <p:spPr/>
        <p:txBody>
          <a:bodyPr/>
          <a:lstStyle/>
          <a:p>
            <a:fld id="{9CCC45DC-96F0-D340-AB53-01E253896879}" type="slidenum">
              <a:rPr lang="en-US" smtClean="0"/>
              <a:t>4</a:t>
            </a:fld>
            <a:endParaRPr lang="en-US"/>
          </a:p>
        </p:txBody>
      </p:sp>
    </p:spTree>
    <p:extLst>
      <p:ext uri="{BB962C8B-B14F-4D97-AF65-F5344CB8AC3E}">
        <p14:creationId xmlns:p14="http://schemas.microsoft.com/office/powerpoint/2010/main" val="1359358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Newest projections</a:t>
            </a:r>
            <a:r>
              <a:rPr lang="en-US" baseline="0" dirty="0"/>
              <a:t> about climate change in the Columbia Basin, above The </a:t>
            </a:r>
            <a:r>
              <a:rPr lang="en-US" baseline="0" dirty="0" err="1"/>
              <a:t>Dalles</a:t>
            </a:r>
            <a:r>
              <a:rPr lang="en-US" baseline="0" dirty="0"/>
              <a:t>; indicate that temperatures will be warmer than older projections but precipitation will be about the same or slightly greater, BUT, more in winter (~+ 5% ) and less in summer (~ -5%).</a:t>
            </a:r>
          </a:p>
        </p:txBody>
      </p:sp>
      <p:sp>
        <p:nvSpPr>
          <p:cNvPr id="4" name="Slide Number Placeholder 3"/>
          <p:cNvSpPr>
            <a:spLocks noGrp="1"/>
          </p:cNvSpPr>
          <p:nvPr>
            <p:ph type="sldNum" sz="quarter" idx="10"/>
          </p:nvPr>
        </p:nvSpPr>
        <p:spPr/>
        <p:txBody>
          <a:bodyPr/>
          <a:lstStyle/>
          <a:p>
            <a:fld id="{9CCC45DC-96F0-D340-AB53-01E253896879}" type="slidenum">
              <a:rPr lang="en-US" smtClean="0"/>
              <a:t>5</a:t>
            </a:fld>
            <a:endParaRPr lang="en-US"/>
          </a:p>
        </p:txBody>
      </p:sp>
    </p:spTree>
    <p:extLst>
      <p:ext uri="{BB962C8B-B14F-4D97-AF65-F5344CB8AC3E}">
        <p14:creationId xmlns:p14="http://schemas.microsoft.com/office/powerpoint/2010/main" val="1731615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hdr" sz="quarter"/>
          </p:nvPr>
        </p:nvSpPr>
        <p:spPr>
          <a:xfrm>
            <a:off x="0" y="0"/>
            <a:ext cx="3038372" cy="464184"/>
          </a:xfrm>
          <a:prstGeom prst="rect">
            <a:avLst/>
          </a:prstGeom>
          <a:ln/>
        </p:spPr>
        <p:txBody>
          <a:bodyPr lIns="91645" tIns="45822" rIns="91645" bIns="45822"/>
          <a:lstStyle/>
          <a:p>
            <a:r>
              <a:rPr lang="en-US"/>
              <a:t>Climate Change Study Results</a:t>
            </a:r>
          </a:p>
        </p:txBody>
      </p:sp>
      <p:sp>
        <p:nvSpPr>
          <p:cNvPr id="7" name="Footer Placeholder 6"/>
          <p:cNvSpPr>
            <a:spLocks noGrp="1" noChangeArrowheads="1"/>
          </p:cNvSpPr>
          <p:nvPr>
            <p:ph type="ftr" sz="quarter" idx="4"/>
          </p:nvPr>
        </p:nvSpPr>
        <p:spPr>
          <a:xfrm>
            <a:off x="0" y="8830627"/>
            <a:ext cx="3038372" cy="464184"/>
          </a:xfrm>
          <a:prstGeom prst="rect">
            <a:avLst/>
          </a:prstGeom>
          <a:ln/>
        </p:spPr>
        <p:txBody>
          <a:bodyPr lIns="91645" tIns="45822" rIns="91645" bIns="45822"/>
          <a:lstStyle/>
          <a:p>
            <a:r>
              <a:rPr lang="en-US"/>
              <a:t>All PG Meeting - May 24, 2011</a:t>
            </a:r>
          </a:p>
        </p:txBody>
      </p:sp>
      <p:sp>
        <p:nvSpPr>
          <p:cNvPr id="295938" name="Rectangle 7"/>
          <p:cNvSpPr txBox="1">
            <a:spLocks noGrp="1" noChangeArrowheads="1"/>
          </p:cNvSpPr>
          <p:nvPr/>
        </p:nvSpPr>
        <p:spPr bwMode="auto">
          <a:xfrm>
            <a:off x="3971385" y="8829021"/>
            <a:ext cx="3037413" cy="46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97" tIns="46099" rIns="92197" bIns="46099"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02E6CA20-41F2-4E76-AFBB-1B36A165BEE3}" type="slidenum">
              <a:rPr lang="en-US" sz="1200">
                <a:latin typeface="Arial" charset="0"/>
              </a:rPr>
              <a:pPr algn="r" eaLnBrk="1" hangingPunct="1"/>
              <a:t>6</a:t>
            </a:fld>
            <a:endParaRPr lang="en-US" sz="1200" dirty="0">
              <a:latin typeface="Arial" charset="0"/>
            </a:endParaRPr>
          </a:p>
        </p:txBody>
      </p:sp>
      <p:sp>
        <p:nvSpPr>
          <p:cNvPr id="295939" name="Rectangle 7"/>
          <p:cNvSpPr txBox="1">
            <a:spLocks noGrp="1" noChangeArrowheads="1"/>
          </p:cNvSpPr>
          <p:nvPr/>
        </p:nvSpPr>
        <p:spPr bwMode="auto">
          <a:xfrm>
            <a:off x="3971385" y="8829021"/>
            <a:ext cx="3037413" cy="465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4" tIns="46107" rIns="92214" bIns="46107"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6A0399F4-9AA1-4617-9C62-B624CAA4687C}" type="slidenum">
              <a:rPr lang="en-US" sz="1200">
                <a:latin typeface="Arial" charset="0"/>
              </a:rPr>
              <a:pPr algn="r" eaLnBrk="1" hangingPunct="1"/>
              <a:t>6</a:t>
            </a:fld>
            <a:endParaRPr lang="en-US" sz="1200" dirty="0">
              <a:latin typeface="Arial" charset="0"/>
            </a:endParaRPr>
          </a:p>
        </p:txBody>
      </p:sp>
      <p:sp>
        <p:nvSpPr>
          <p:cNvPr id="295940" name="Rectangle 2"/>
          <p:cNvSpPr>
            <a:spLocks noGrp="1" noRot="1" noChangeAspect="1" noChangeArrowheads="1" noTextEdit="1"/>
          </p:cNvSpPr>
          <p:nvPr>
            <p:ph type="sldImg"/>
          </p:nvPr>
        </p:nvSpPr>
        <p:spPr>
          <a:ln/>
        </p:spPr>
      </p:sp>
      <p:sp>
        <p:nvSpPr>
          <p:cNvPr id="2959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14" tIns="46107" rIns="92214" bIns="46107"/>
          <a:lstStyle/>
          <a:p>
            <a:pPr eaLnBrk="1" hangingPunct="1"/>
            <a:r>
              <a:rPr lang="en-US" dirty="0"/>
              <a:t>Illustration</a:t>
            </a:r>
            <a:r>
              <a:rPr lang="en-US" baseline="0" dirty="0"/>
              <a:t> of changes from snow areas to rain areas- by 2100 even glaciers in Canada may be gone. We can expect increased droughts – frequency, duration and intensity.</a:t>
            </a:r>
          </a:p>
          <a:p>
            <a:pPr eaLnBrk="1" hangingPunct="1"/>
            <a:r>
              <a:rPr lang="en-US" baseline="0" dirty="0"/>
              <a:t>With a 5F increase in average temperature, the average snow level raises 1,800’. Oregon Cascades and most of Washington lose 100% of their April 1 snowpack water equivalency.</a:t>
            </a:r>
            <a:endParaRPr lang="en-US" dirty="0"/>
          </a:p>
        </p:txBody>
      </p:sp>
    </p:spTree>
    <p:extLst>
      <p:ext uri="{BB962C8B-B14F-4D97-AF65-F5344CB8AC3E}">
        <p14:creationId xmlns:p14="http://schemas.microsoft.com/office/powerpoint/2010/main" val="2399069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Darker lines show the multi-model mean for each representative concentration pathway (RCP)- a combination of carbon, aerosols and other emissions.</a:t>
            </a:r>
          </a:p>
          <a:p>
            <a:r>
              <a:rPr lang="en-US" baseline="0" dirty="0"/>
              <a:t>.  We are currently on the RCP 8.5 path- if we do not reduce emissions we will be at a no-return point in 15-20 years.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Different assumptions and model runs give different projections, but they show a 5F increase by 2050. After 2050, the model projects diverge; likely a +10 F average temperature by 2100</a:t>
            </a:r>
            <a:endParaRPr lang="en-US" dirty="0"/>
          </a:p>
          <a:p>
            <a:endParaRPr lang="en-US" baseline="0" dirty="0"/>
          </a:p>
          <a:p>
            <a:r>
              <a:rPr lang="en-US" baseline="0" dirty="0"/>
              <a:t>Dashed line is the average for the last half of the 20</a:t>
            </a:r>
            <a:r>
              <a:rPr lang="en-US" baseline="30000" dirty="0"/>
              <a:t>th</a:t>
            </a:r>
            <a:r>
              <a:rPr lang="en-US" baseline="0" dirty="0"/>
              <a:t> century.  Note that by 2030, annual temperature will always be above what we’ve grown accustomed to.</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2" tIns="46587" rIns="93172" bIns="46587"/>
          <a:lstStyle/>
          <a:p>
            <a:pPr>
              <a:defRPr/>
            </a:pPr>
            <a:fld id="{7EBDB067-6984-43A0-BF3F-DDFA6CD17B48}" type="slidenum">
              <a:rPr lang="en-US" smtClean="0"/>
              <a:pPr>
                <a:defRPr/>
              </a:pPr>
              <a:t>7</a:t>
            </a:fld>
            <a:endParaRPr lang="en-US"/>
          </a:p>
        </p:txBody>
      </p:sp>
    </p:spTree>
    <p:extLst>
      <p:ext uri="{BB962C8B-B14F-4D97-AF65-F5344CB8AC3E}">
        <p14:creationId xmlns:p14="http://schemas.microsoft.com/office/powerpoint/2010/main" val="3179568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 and Canadian reservoirs operated</a:t>
            </a:r>
            <a:r>
              <a:rPr lang="en-US" baseline="0" dirty="0"/>
              <a:t> for flood control and power generation store the spring/summer freshet for release in the fall and winter  months. The current rules for how reservoirs operate will not work in a future with climate change</a:t>
            </a:r>
          </a:p>
          <a:p>
            <a:r>
              <a:rPr lang="en-US" baseline="0" dirty="0"/>
              <a:t>Climate change models will show much higher winter flows from rain; a 1 month earlier spring freshet peak; the size of that peak is highly variable.  </a:t>
            </a:r>
          </a:p>
          <a:p>
            <a:r>
              <a:rPr lang="en-US" baseline="0" dirty="0"/>
              <a:t>With warmer winters and higher flows, power interests won’t be looking to shift the natural hydrograph as much to winter time. Also big changes in the electricity sector, they will likely want to generate less firm energy and more capacity of daily peak energy so they will want to keep reservoirs fuller – this too leads to more spring freshet flows.</a:t>
            </a:r>
          </a:p>
          <a:p>
            <a:r>
              <a:rPr lang="en-US" baseline="0" dirty="0"/>
              <a:t>Flood control operations will be highly uncertain. We expect double peaks in flows – winter rain and spring snow melt</a:t>
            </a:r>
          </a:p>
          <a:p>
            <a:r>
              <a:rPr lang="en-US" baseline="0" dirty="0"/>
              <a:t>Flows should be available for refreshing wetlands and floodplains – any maybe more so as with more rain, less predictability and control by reservoirs. </a:t>
            </a:r>
          </a:p>
          <a:p>
            <a:r>
              <a:rPr lang="en-US" baseline="0" dirty="0"/>
              <a:t>Will show some options for future reservoir operations to better integrate fish and wildlife and adapt to climate change.</a:t>
            </a:r>
            <a:endParaRPr lang="en-US" dirty="0"/>
          </a:p>
        </p:txBody>
      </p:sp>
      <p:sp>
        <p:nvSpPr>
          <p:cNvPr id="4" name="Slide Number Placeholder 3"/>
          <p:cNvSpPr>
            <a:spLocks noGrp="1"/>
          </p:cNvSpPr>
          <p:nvPr>
            <p:ph type="sldNum" sz="quarter" idx="10"/>
          </p:nvPr>
        </p:nvSpPr>
        <p:spPr/>
        <p:txBody>
          <a:bodyPr/>
          <a:lstStyle/>
          <a:p>
            <a:fld id="{9CCC45DC-96F0-D340-AB53-01E253896879}" type="slidenum">
              <a:rPr lang="en-US" smtClean="0"/>
              <a:t>8</a:t>
            </a:fld>
            <a:endParaRPr lang="en-US"/>
          </a:p>
        </p:txBody>
      </p:sp>
    </p:spTree>
    <p:extLst>
      <p:ext uri="{BB962C8B-B14F-4D97-AF65-F5344CB8AC3E}">
        <p14:creationId xmlns:p14="http://schemas.microsoft.com/office/powerpoint/2010/main" val="1020842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Coulee is 5 </a:t>
            </a:r>
            <a:r>
              <a:rPr lang="en-US" dirty="0" err="1"/>
              <a:t>Maf</a:t>
            </a:r>
            <a:endParaRPr lang="en-US" dirty="0"/>
          </a:p>
        </p:txBody>
      </p:sp>
      <p:sp>
        <p:nvSpPr>
          <p:cNvPr id="4" name="Slide Number Placeholder 3"/>
          <p:cNvSpPr>
            <a:spLocks noGrp="1"/>
          </p:cNvSpPr>
          <p:nvPr>
            <p:ph type="sldNum" sz="quarter" idx="10"/>
          </p:nvPr>
        </p:nvSpPr>
        <p:spPr/>
        <p:txBody>
          <a:bodyPr/>
          <a:lstStyle/>
          <a:p>
            <a:fld id="{9CCC45DC-96F0-D340-AB53-01E253896879}" type="slidenum">
              <a:rPr lang="en-US" smtClean="0"/>
              <a:t>9</a:t>
            </a:fld>
            <a:endParaRPr lang="en-US"/>
          </a:p>
        </p:txBody>
      </p:sp>
    </p:spTree>
    <p:extLst>
      <p:ext uri="{BB962C8B-B14F-4D97-AF65-F5344CB8AC3E}">
        <p14:creationId xmlns:p14="http://schemas.microsoft.com/office/powerpoint/2010/main" val="4065351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3E3904-E9DA-D441-9863-E989D9729403}"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4644B-C616-6D4B-9784-A328A1C6874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3E3904-E9DA-D441-9863-E989D9729403}"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4644B-C616-6D4B-9784-A328A1C6874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3E3904-E9DA-D441-9863-E989D9729403}"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4644B-C616-6D4B-9784-A328A1C6874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3E3904-E9DA-D441-9863-E989D9729403}"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4644B-C616-6D4B-9784-A328A1C6874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3E3904-E9DA-D441-9863-E989D9729403}"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4644B-C616-6D4B-9784-A328A1C6874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3E3904-E9DA-D441-9863-E989D9729403}"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4644B-C616-6D4B-9784-A328A1C6874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3E3904-E9DA-D441-9863-E989D9729403}"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4644B-C616-6D4B-9784-A328A1C6874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3E3904-E9DA-D441-9863-E989D9729403}"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4644B-C616-6D4B-9784-A328A1C6874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3E3904-E9DA-D441-9863-E989D9729403}"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4644B-C616-6D4B-9784-A328A1C6874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3E3904-E9DA-D441-9863-E989D9729403}"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4644B-C616-6D4B-9784-A328A1C6874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3E3904-E9DA-D441-9863-E989D9729403}"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4644B-C616-6D4B-9784-A328A1C6874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3E3904-E9DA-D441-9863-E989D9729403}" type="datetimeFigureOut">
              <a:rPr lang="en-US" smtClean="0"/>
              <a:t>10/15/2016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4644B-C616-6D4B-9784-A328A1C6874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077156"/>
          </a:xfrm>
          <a:solidFill>
            <a:schemeClr val="tx2">
              <a:lumMod val="60000"/>
              <a:lumOff val="40000"/>
            </a:schemeClr>
          </a:solidFill>
        </p:spPr>
        <p:txBody>
          <a:bodyPr>
            <a:normAutofit fontScale="90000"/>
          </a:bodyPr>
          <a:lstStyle/>
          <a:p>
            <a:r>
              <a:rPr lang="en-US" dirty="0"/>
              <a:t>Climate Resilience </a:t>
            </a:r>
            <a:br>
              <a:rPr lang="en-US" dirty="0"/>
            </a:br>
            <a:r>
              <a:rPr lang="en-US" dirty="0"/>
              <a:t>for the </a:t>
            </a:r>
            <a:br>
              <a:rPr lang="en-US" dirty="0"/>
            </a:br>
            <a:r>
              <a:rPr lang="en-US" dirty="0"/>
              <a:t>Upper Columbia River</a:t>
            </a:r>
          </a:p>
        </p:txBody>
      </p:sp>
      <p:sp>
        <p:nvSpPr>
          <p:cNvPr id="3" name="Content Placeholder 2"/>
          <p:cNvSpPr>
            <a:spLocks noGrp="1"/>
          </p:cNvSpPr>
          <p:nvPr>
            <p:ph idx="1"/>
          </p:nvPr>
        </p:nvSpPr>
        <p:spPr>
          <a:xfrm>
            <a:off x="0" y="2077156"/>
            <a:ext cx="9144000" cy="4780844"/>
          </a:xfrm>
          <a:solidFill>
            <a:schemeClr val="tx2">
              <a:lumMod val="20000"/>
              <a:lumOff val="80000"/>
            </a:schemeClr>
          </a:solidFill>
        </p:spPr>
        <p:txBody>
          <a:bodyPr>
            <a:normAutofit fontScale="92500" lnSpcReduction="20000"/>
          </a:bodyPr>
          <a:lstStyle/>
          <a:p>
            <a:pPr marL="0" indent="0">
              <a:buNone/>
            </a:pPr>
            <a:endParaRPr lang="en-US" sz="5400" dirty="0"/>
          </a:p>
          <a:p>
            <a:pPr marL="0" indent="0">
              <a:buNone/>
            </a:pPr>
            <a:r>
              <a:rPr lang="en-US" sz="5400" dirty="0"/>
              <a:t>	Climate Impacts on </a:t>
            </a:r>
          </a:p>
          <a:p>
            <a:pPr marL="0" indent="0">
              <a:buNone/>
            </a:pPr>
            <a:r>
              <a:rPr lang="en-US" sz="5400" dirty="0"/>
              <a:t>		River and Stream Hydrology</a:t>
            </a:r>
          </a:p>
          <a:p>
            <a:pPr marL="0" indent="0">
              <a:buNone/>
            </a:pPr>
            <a:endParaRPr lang="en-US" dirty="0"/>
          </a:p>
          <a:p>
            <a:pPr marL="0" indent="0">
              <a:buNone/>
            </a:pPr>
            <a:endParaRPr lang="en-US" dirty="0"/>
          </a:p>
          <a:p>
            <a:pPr marL="0" indent="0">
              <a:buNone/>
            </a:pPr>
            <a:r>
              <a:rPr lang="en-US" dirty="0"/>
              <a:t>												October 25, 2016</a:t>
            </a:r>
          </a:p>
          <a:p>
            <a:pPr marL="0" indent="0">
              <a:buNone/>
            </a:pPr>
            <a:endParaRPr lang="en-US" dirty="0"/>
          </a:p>
          <a:p>
            <a:pPr marL="0" indent="0">
              <a:buNone/>
            </a:pPr>
            <a:r>
              <a:rPr lang="en-US" dirty="0"/>
              <a:t>												Stephen Smith</a:t>
            </a:r>
          </a:p>
        </p:txBody>
      </p:sp>
    </p:spTree>
    <p:extLst>
      <p:ext uri="{BB962C8B-B14F-4D97-AF65-F5344CB8AC3E}">
        <p14:creationId xmlns:p14="http://schemas.microsoft.com/office/powerpoint/2010/main" val="191747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8578"/>
          </a:xfrm>
          <a:solidFill>
            <a:schemeClr val="accent2">
              <a:lumMod val="60000"/>
              <a:lumOff val="40000"/>
            </a:schemeClr>
          </a:solidFill>
        </p:spPr>
        <p:txBody>
          <a:bodyPr/>
          <a:lstStyle/>
          <a:p>
            <a:r>
              <a:rPr lang="en-US" dirty="0"/>
              <a:t>                      Columbia River Treaty</a:t>
            </a:r>
          </a:p>
        </p:txBody>
      </p:sp>
      <p:sp>
        <p:nvSpPr>
          <p:cNvPr id="3" name="Content Placeholder 2"/>
          <p:cNvSpPr>
            <a:spLocks noGrp="1"/>
          </p:cNvSpPr>
          <p:nvPr>
            <p:ph idx="1"/>
          </p:nvPr>
        </p:nvSpPr>
        <p:spPr>
          <a:xfrm>
            <a:off x="0" y="1038578"/>
            <a:ext cx="9144000" cy="5819422"/>
          </a:xfrm>
          <a:solidFill>
            <a:schemeClr val="accent2">
              <a:lumMod val="20000"/>
              <a:lumOff val="80000"/>
            </a:schemeClr>
          </a:solidFill>
        </p:spPr>
        <p:txBody>
          <a:bodyPr>
            <a:normAutofit lnSpcReduction="10000"/>
          </a:bodyPr>
          <a:lstStyle/>
          <a:p>
            <a:endParaRPr lang="en-US" dirty="0"/>
          </a:p>
          <a:p>
            <a:r>
              <a:rPr lang="en-US" dirty="0"/>
              <a:t>December 2013 Regional Recommendation</a:t>
            </a:r>
          </a:p>
          <a:p>
            <a:pPr lvl="1"/>
            <a:r>
              <a:rPr lang="en-US" dirty="0"/>
              <a:t>Integrate Ecosystem Function as third primary purpose</a:t>
            </a:r>
          </a:p>
          <a:p>
            <a:pPr lvl="1"/>
            <a:r>
              <a:rPr lang="en-US" dirty="0"/>
              <a:t>Create a dry water year strategy</a:t>
            </a:r>
          </a:p>
          <a:p>
            <a:pPr lvl="1"/>
            <a:r>
              <a:rPr lang="en-US" dirty="0"/>
              <a:t>More flexibility for climate change</a:t>
            </a:r>
          </a:p>
          <a:p>
            <a:pPr lvl="1"/>
            <a:r>
              <a:rPr lang="en-US" dirty="0"/>
              <a:t>Study fish passage back into Canada</a:t>
            </a:r>
          </a:p>
          <a:p>
            <a:endParaRPr lang="en-US" dirty="0"/>
          </a:p>
          <a:p>
            <a:r>
              <a:rPr lang="en-US" dirty="0"/>
              <a:t>U.S. Department of State </a:t>
            </a:r>
          </a:p>
          <a:p>
            <a:pPr lvl="1"/>
            <a:r>
              <a:rPr lang="en-US" dirty="0"/>
              <a:t>October 7, 2016: Approved Negotiating Position</a:t>
            </a:r>
          </a:p>
          <a:p>
            <a:pPr lvl="1"/>
            <a:r>
              <a:rPr lang="en-US" dirty="0"/>
              <a:t>Contents are guided by Regional Recommendation, but content is classified </a:t>
            </a:r>
          </a:p>
          <a:p>
            <a:pPr lvl="1"/>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t="17046" b="17126"/>
          <a:stretch>
            <a:fillRect/>
          </a:stretch>
        </p:blipFill>
        <p:spPr bwMode="auto">
          <a:xfrm>
            <a:off x="-19612" y="0"/>
            <a:ext cx="3086449" cy="103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248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835378"/>
          </a:xfrm>
          <a:solidFill>
            <a:schemeClr val="accent2">
              <a:lumMod val="60000"/>
              <a:lumOff val="40000"/>
            </a:schemeClr>
          </a:solidFill>
        </p:spPr>
        <p:txBody>
          <a:bodyPr/>
          <a:lstStyle/>
          <a:p>
            <a:r>
              <a:rPr lang="en-US" dirty="0"/>
              <a:t>Ecosystem Operations in Dry Years</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835378"/>
            <a:ext cx="9144000" cy="6022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5135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06294" cy="868363"/>
          </a:xfrm>
          <a:solidFill>
            <a:schemeClr val="accent2">
              <a:lumMod val="60000"/>
              <a:lumOff val="40000"/>
            </a:schemeClr>
          </a:solidFill>
        </p:spPr>
        <p:txBody>
          <a:bodyPr/>
          <a:lstStyle/>
          <a:p>
            <a:r>
              <a:rPr lang="en-US" dirty="0"/>
              <a:t>Ecosystem Operations in Dry Years</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06" y="970844"/>
            <a:ext cx="9106294" cy="5887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0177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2133"/>
          </a:xfrm>
          <a:solidFill>
            <a:schemeClr val="accent2">
              <a:lumMod val="60000"/>
              <a:lumOff val="40000"/>
            </a:schemeClr>
          </a:solidFill>
        </p:spPr>
        <p:txBody>
          <a:bodyPr/>
          <a:lstStyle/>
          <a:p>
            <a:r>
              <a:rPr lang="en-US" dirty="0"/>
              <a:t>Ecosystem Operations in Dry Years</a:t>
            </a: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072444"/>
            <a:ext cx="9144000" cy="5785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84535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5"/>
            <a:ext cx="9144000" cy="899406"/>
          </a:xfrm>
          <a:solidFill>
            <a:schemeClr val="accent3">
              <a:lumMod val="75000"/>
            </a:schemeClr>
          </a:solidFill>
        </p:spPr>
        <p:txBody>
          <a:bodyPr/>
          <a:lstStyle/>
          <a:p>
            <a:r>
              <a:rPr lang="en-US" dirty="0"/>
              <a:t>Options We Must Consider</a:t>
            </a:r>
          </a:p>
        </p:txBody>
      </p:sp>
      <p:sp>
        <p:nvSpPr>
          <p:cNvPr id="3" name="Content Placeholder 2"/>
          <p:cNvSpPr>
            <a:spLocks noGrp="1"/>
          </p:cNvSpPr>
          <p:nvPr>
            <p:ph idx="1"/>
          </p:nvPr>
        </p:nvSpPr>
        <p:spPr>
          <a:xfrm>
            <a:off x="0" y="903111"/>
            <a:ext cx="9064978" cy="5954889"/>
          </a:xfrm>
          <a:solidFill>
            <a:schemeClr val="accent3">
              <a:lumMod val="40000"/>
              <a:lumOff val="60000"/>
            </a:schemeClr>
          </a:solidFill>
        </p:spPr>
        <p:txBody>
          <a:bodyPr/>
          <a:lstStyle/>
          <a:p>
            <a:r>
              <a:rPr lang="en-US" dirty="0"/>
              <a:t>Alternative </a:t>
            </a:r>
            <a:r>
              <a:rPr lang="en-US" dirty="0" err="1"/>
              <a:t>fishways</a:t>
            </a:r>
            <a:endParaRPr lang="en-US" dirty="0"/>
          </a:p>
          <a:p>
            <a:pPr lvl="1"/>
            <a:r>
              <a:rPr lang="en-US" dirty="0"/>
              <a:t>Deeper, cooler water into our </a:t>
            </a:r>
            <a:r>
              <a:rPr lang="en-US" dirty="0" err="1"/>
              <a:t>fishways</a:t>
            </a:r>
            <a:r>
              <a:rPr lang="en-US" dirty="0"/>
              <a:t> v. warmer, surface waters.</a:t>
            </a:r>
          </a:p>
          <a:p>
            <a:pPr lvl="1"/>
            <a:r>
              <a:rPr lang="en-US" dirty="0"/>
              <a:t>Accelerate research on the </a:t>
            </a:r>
            <a:r>
              <a:rPr lang="en-US" dirty="0" err="1"/>
              <a:t>Whooshh</a:t>
            </a:r>
            <a:r>
              <a:rPr lang="en-US" dirty="0"/>
              <a:t> “Salmon Cannon”</a:t>
            </a:r>
          </a:p>
          <a:p>
            <a:pPr marL="457200" lvl="1" indent="0">
              <a:buNone/>
            </a:pPr>
            <a:endParaRPr lang="en-US" dirty="0"/>
          </a:p>
          <a:p>
            <a:r>
              <a:rPr lang="en-US" dirty="0"/>
              <a:t>Protect our cooler waters</a:t>
            </a:r>
          </a:p>
          <a:p>
            <a:pPr lvl="1"/>
            <a:r>
              <a:rPr lang="en-US" dirty="0"/>
              <a:t>Reserve more reservoir water for dry years; delay fall and early winter drafting</a:t>
            </a:r>
          </a:p>
          <a:p>
            <a:pPr lvl="1"/>
            <a:r>
              <a:rPr lang="en-US" dirty="0"/>
              <a:t>Withdraw warmer, not cooler waters for irrigation</a:t>
            </a:r>
          </a:p>
          <a:p>
            <a:pPr lvl="2"/>
            <a:r>
              <a:rPr lang="en-US" dirty="0"/>
              <a:t>i.e. Lake Roosevelt to Banks Lake</a:t>
            </a:r>
          </a:p>
        </p:txBody>
      </p:sp>
    </p:spTree>
    <p:extLst>
      <p:ext uri="{BB962C8B-B14F-4D97-AF65-F5344CB8AC3E}">
        <p14:creationId xmlns:p14="http://schemas.microsoft.com/office/powerpoint/2010/main" val="254332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80571"/>
          </a:xfrm>
          <a:solidFill>
            <a:schemeClr val="accent3">
              <a:lumMod val="75000"/>
            </a:schemeClr>
          </a:solidFill>
        </p:spPr>
        <p:txBody>
          <a:bodyPr/>
          <a:lstStyle/>
          <a:p>
            <a:r>
              <a:rPr lang="en-US" dirty="0"/>
              <a:t>Options We Must Consider</a:t>
            </a:r>
          </a:p>
        </p:txBody>
      </p:sp>
      <p:sp>
        <p:nvSpPr>
          <p:cNvPr id="3" name="Content Placeholder 2"/>
          <p:cNvSpPr>
            <a:spLocks noGrp="1"/>
          </p:cNvSpPr>
          <p:nvPr>
            <p:ph idx="1"/>
          </p:nvPr>
        </p:nvSpPr>
        <p:spPr>
          <a:xfrm>
            <a:off x="0" y="1180571"/>
            <a:ext cx="9144000" cy="5677429"/>
          </a:xfrm>
          <a:solidFill>
            <a:schemeClr val="accent3">
              <a:lumMod val="40000"/>
              <a:lumOff val="60000"/>
            </a:schemeClr>
          </a:solidFill>
        </p:spPr>
        <p:txBody>
          <a:bodyPr/>
          <a:lstStyle/>
          <a:p>
            <a:endParaRPr lang="en-US" dirty="0"/>
          </a:p>
          <a:p>
            <a:r>
              <a:rPr lang="en-US" dirty="0"/>
              <a:t>Revise our Flood Control Operations </a:t>
            </a:r>
          </a:p>
          <a:p>
            <a:pPr lvl="1"/>
            <a:r>
              <a:rPr lang="en-US" dirty="0"/>
              <a:t>Don’t draft so much in drier water years</a:t>
            </a:r>
          </a:p>
          <a:p>
            <a:pPr lvl="1"/>
            <a:r>
              <a:rPr lang="en-US" dirty="0"/>
              <a:t>Rely more on flood plain management, strategic levees</a:t>
            </a:r>
          </a:p>
          <a:p>
            <a:endParaRPr lang="en-US" dirty="0"/>
          </a:p>
          <a:p>
            <a:r>
              <a:rPr lang="en-US" dirty="0"/>
              <a:t>Structural changes to Dam</a:t>
            </a:r>
          </a:p>
          <a:p>
            <a:pPr lvl="1"/>
            <a:r>
              <a:rPr lang="en-US" dirty="0"/>
              <a:t>Temperature selection facilities</a:t>
            </a:r>
          </a:p>
          <a:p>
            <a:pPr lvl="1"/>
            <a:r>
              <a:rPr lang="en-US" dirty="0"/>
              <a:t>Permanently fix the spill gates at Grand Coulee</a:t>
            </a:r>
          </a:p>
          <a:p>
            <a:pPr lvl="2"/>
            <a:r>
              <a:rPr lang="en-US" dirty="0"/>
              <a:t>2.5 </a:t>
            </a:r>
            <a:r>
              <a:rPr lang="en-US" dirty="0" err="1"/>
              <a:t>Maf</a:t>
            </a:r>
            <a:r>
              <a:rPr lang="en-US" dirty="0"/>
              <a:t> above 1255’ </a:t>
            </a:r>
          </a:p>
          <a:p>
            <a:endParaRPr lang="en-US" dirty="0"/>
          </a:p>
        </p:txBody>
      </p:sp>
    </p:spTree>
    <p:extLst>
      <p:ext uri="{BB962C8B-B14F-4D97-AF65-F5344CB8AC3E}">
        <p14:creationId xmlns:p14="http://schemas.microsoft.com/office/powerpoint/2010/main" val="1710129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38578"/>
          </a:xfrm>
          <a:solidFill>
            <a:schemeClr val="accent3">
              <a:lumMod val="75000"/>
            </a:schemeClr>
          </a:solidFill>
        </p:spPr>
        <p:txBody>
          <a:bodyPr>
            <a:normAutofit/>
          </a:bodyPr>
          <a:lstStyle/>
          <a:p>
            <a:r>
              <a:rPr lang="en-US" dirty="0"/>
              <a:t>Options We Must Consider</a:t>
            </a:r>
          </a:p>
        </p:txBody>
      </p:sp>
      <p:sp>
        <p:nvSpPr>
          <p:cNvPr id="3" name="Content Placeholder 2"/>
          <p:cNvSpPr>
            <a:spLocks noGrp="1"/>
          </p:cNvSpPr>
          <p:nvPr>
            <p:ph idx="1"/>
          </p:nvPr>
        </p:nvSpPr>
        <p:spPr>
          <a:xfrm>
            <a:off x="0" y="1038578"/>
            <a:ext cx="9144000" cy="5819422"/>
          </a:xfrm>
          <a:solidFill>
            <a:schemeClr val="accent3">
              <a:lumMod val="40000"/>
              <a:lumOff val="60000"/>
            </a:schemeClr>
          </a:solidFill>
        </p:spPr>
        <p:txBody>
          <a:bodyPr>
            <a:normAutofit/>
          </a:bodyPr>
          <a:lstStyle/>
          <a:p>
            <a:r>
              <a:rPr lang="en-US" dirty="0"/>
              <a:t>Reconnect salmon to historical, cooler habitats</a:t>
            </a:r>
          </a:p>
          <a:p>
            <a:pPr lvl="1"/>
            <a:r>
              <a:rPr lang="en-US" dirty="0"/>
              <a:t>U.S. and Canadian dams in upper Columbia River where cooler, snow-melt streams will survive</a:t>
            </a:r>
          </a:p>
          <a:p>
            <a:pPr lvl="1"/>
            <a:r>
              <a:rPr lang="en-US" dirty="0"/>
              <a:t>Counter potential loss of Basin’s southern habitats</a:t>
            </a:r>
          </a:p>
          <a:p>
            <a:pPr lvl="1"/>
            <a:r>
              <a:rPr lang="en-US" dirty="0"/>
              <a:t>Willamette Basin, Oregon: get salmon to higher elevation, cooler waters</a:t>
            </a:r>
          </a:p>
          <a:p>
            <a:pPr lvl="1"/>
            <a:endParaRPr lang="en-US" dirty="0"/>
          </a:p>
          <a:p>
            <a:r>
              <a:rPr lang="en-US" dirty="0"/>
              <a:t>Expand reservoir rearing of juvenile salmon</a:t>
            </a:r>
          </a:p>
          <a:p>
            <a:pPr lvl="1"/>
            <a:r>
              <a:rPr lang="en-US" dirty="0"/>
              <a:t>Investigate production potential of cooler reservoir waters before we lose stream production to low, warm summer &amp; fall flows.</a:t>
            </a:r>
          </a:p>
        </p:txBody>
      </p:sp>
    </p:spTree>
    <p:extLst>
      <p:ext uri="{BB962C8B-B14F-4D97-AF65-F5344CB8AC3E}">
        <p14:creationId xmlns:p14="http://schemas.microsoft.com/office/powerpoint/2010/main" val="3157254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3">
              <a:lumMod val="75000"/>
            </a:schemeClr>
          </a:solidFill>
        </p:spPr>
        <p:txBody>
          <a:bodyPr>
            <a:normAutofit/>
          </a:bodyPr>
          <a:lstStyle/>
          <a:p>
            <a:r>
              <a:rPr lang="en-US" dirty="0"/>
              <a:t>Options We Must Consider</a:t>
            </a:r>
          </a:p>
        </p:txBody>
      </p:sp>
      <p:sp>
        <p:nvSpPr>
          <p:cNvPr id="3" name="Content Placeholder 2"/>
          <p:cNvSpPr>
            <a:spLocks noGrp="1"/>
          </p:cNvSpPr>
          <p:nvPr>
            <p:ph idx="1"/>
          </p:nvPr>
        </p:nvSpPr>
        <p:spPr>
          <a:xfrm>
            <a:off x="0" y="1143000"/>
            <a:ext cx="9144000" cy="5714999"/>
          </a:xfrm>
          <a:solidFill>
            <a:schemeClr val="accent3">
              <a:lumMod val="40000"/>
              <a:lumOff val="60000"/>
            </a:schemeClr>
          </a:solidFill>
        </p:spPr>
        <p:txBody>
          <a:bodyPr/>
          <a:lstStyle/>
          <a:p>
            <a:r>
              <a:rPr lang="en-US" dirty="0"/>
              <a:t>Strategic reservoir operations in dry water years</a:t>
            </a:r>
          </a:p>
          <a:p>
            <a:pPr lvl="1"/>
            <a:r>
              <a:rPr lang="en-US" dirty="0"/>
              <a:t>i.e. 1’ draft of </a:t>
            </a:r>
            <a:r>
              <a:rPr lang="en-US" dirty="0" err="1"/>
              <a:t>Albeni</a:t>
            </a:r>
            <a:r>
              <a:rPr lang="en-US" dirty="0"/>
              <a:t> Falls  increase Pend Oreille flows by 1,000 </a:t>
            </a:r>
            <a:r>
              <a:rPr lang="en-US" dirty="0" err="1"/>
              <a:t>cfs</a:t>
            </a:r>
            <a:r>
              <a:rPr lang="en-US" dirty="0"/>
              <a:t>.</a:t>
            </a:r>
          </a:p>
          <a:p>
            <a:pPr lvl="1"/>
            <a:r>
              <a:rPr lang="en-US" dirty="0"/>
              <a:t>i.e. Libby draft reduced 4’ </a:t>
            </a:r>
          </a:p>
          <a:p>
            <a:endParaRPr lang="en-US" dirty="0"/>
          </a:p>
          <a:p>
            <a:r>
              <a:rPr lang="en-US" dirty="0"/>
              <a:t>UCR reservoir water for temperature </a:t>
            </a:r>
            <a:r>
              <a:rPr lang="en-US" dirty="0" err="1"/>
              <a:t>refugia</a:t>
            </a:r>
            <a:endParaRPr lang="en-US" dirty="0"/>
          </a:p>
          <a:p>
            <a:pPr lvl="1"/>
            <a:r>
              <a:rPr lang="en-US" dirty="0"/>
              <a:t>Possible temperature refuge in mid-Columbia</a:t>
            </a:r>
          </a:p>
          <a:p>
            <a:pPr lvl="1"/>
            <a:r>
              <a:rPr lang="en-US" dirty="0"/>
              <a:t>Low temperatures won’t reach the lower Columbia</a:t>
            </a:r>
          </a:p>
          <a:p>
            <a:pPr lvl="1"/>
            <a:r>
              <a:rPr lang="en-US" dirty="0"/>
              <a:t>Likely too many </a:t>
            </a:r>
            <a:r>
              <a:rPr lang="en-US" dirty="0" err="1"/>
              <a:t>mainstem</a:t>
            </a:r>
            <a:r>
              <a:rPr lang="en-US" dirty="0"/>
              <a:t> dams slowing and warming upper basin waters.</a:t>
            </a:r>
          </a:p>
          <a:p>
            <a:pPr lvl="1"/>
            <a:endParaRPr lang="en-US" dirty="0"/>
          </a:p>
        </p:txBody>
      </p:sp>
    </p:spTree>
    <p:extLst>
      <p:ext uri="{BB962C8B-B14F-4D97-AF65-F5344CB8AC3E}">
        <p14:creationId xmlns:p14="http://schemas.microsoft.com/office/powerpoint/2010/main" val="602821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994"/>
            <a:ext cx="9144000" cy="978428"/>
          </a:xfrm>
          <a:solidFill>
            <a:schemeClr val="accent4">
              <a:lumMod val="75000"/>
            </a:schemeClr>
          </a:solidFill>
        </p:spPr>
        <p:txBody>
          <a:bodyPr/>
          <a:lstStyle/>
          <a:p>
            <a:r>
              <a:rPr lang="en-US" dirty="0"/>
              <a:t>Context We Must Consider</a:t>
            </a:r>
          </a:p>
        </p:txBody>
      </p:sp>
      <p:sp>
        <p:nvSpPr>
          <p:cNvPr id="3" name="Content Placeholder 2"/>
          <p:cNvSpPr>
            <a:spLocks noGrp="1"/>
          </p:cNvSpPr>
          <p:nvPr>
            <p:ph idx="1"/>
          </p:nvPr>
        </p:nvSpPr>
        <p:spPr>
          <a:xfrm>
            <a:off x="0" y="993422"/>
            <a:ext cx="9144000" cy="5864578"/>
          </a:xfrm>
          <a:solidFill>
            <a:schemeClr val="accent4">
              <a:lumMod val="40000"/>
              <a:lumOff val="60000"/>
            </a:schemeClr>
          </a:solidFill>
        </p:spPr>
        <p:txBody>
          <a:bodyPr/>
          <a:lstStyle/>
          <a:p>
            <a:r>
              <a:rPr lang="en-US" dirty="0"/>
              <a:t>Sea level rise of 0.3 to 1.7 meters by 2100; tipping point at about a 1 meter rise</a:t>
            </a:r>
          </a:p>
          <a:p>
            <a:r>
              <a:rPr lang="en-US" dirty="0"/>
              <a:t>Reduces Columbia River plume out into the ocean – important for juvenile survival</a:t>
            </a:r>
          </a:p>
          <a:p>
            <a:r>
              <a:rPr lang="en-US" dirty="0"/>
              <a:t>May increase juvenile salmon habitat in lower river</a:t>
            </a:r>
          </a:p>
          <a:p>
            <a:r>
              <a:rPr lang="en-US" dirty="0"/>
              <a:t>At 1.7 meters, there will be salt water in Portland.</a:t>
            </a:r>
          </a:p>
          <a:p>
            <a:endParaRPr lang="en-US" dirty="0"/>
          </a:p>
          <a:p>
            <a:r>
              <a:rPr lang="en-US" dirty="0"/>
              <a:t>“Floodplain is not the land next to the river, it is the river, just at higher flows”  </a:t>
            </a:r>
            <a:r>
              <a:rPr lang="en-US" sz="2400" dirty="0"/>
              <a:t>Dr. Stan Gregory, OSU</a:t>
            </a:r>
          </a:p>
        </p:txBody>
      </p:sp>
    </p:spTree>
    <p:extLst>
      <p:ext uri="{BB962C8B-B14F-4D97-AF65-F5344CB8AC3E}">
        <p14:creationId xmlns:p14="http://schemas.microsoft.com/office/powerpoint/2010/main" val="1812553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10828"/>
          </a:xfrm>
          <a:solidFill>
            <a:schemeClr val="accent3">
              <a:lumMod val="75000"/>
            </a:schemeClr>
          </a:solidFill>
        </p:spPr>
        <p:txBody>
          <a:bodyPr>
            <a:normAutofit/>
          </a:bodyPr>
          <a:lstStyle/>
          <a:p>
            <a:r>
              <a:rPr lang="en-US" b="1" dirty="0"/>
              <a:t>Summary</a:t>
            </a:r>
          </a:p>
        </p:txBody>
      </p:sp>
      <p:sp>
        <p:nvSpPr>
          <p:cNvPr id="3" name="Content Placeholder 2"/>
          <p:cNvSpPr>
            <a:spLocks noGrp="1"/>
          </p:cNvSpPr>
          <p:nvPr>
            <p:ph idx="1"/>
          </p:nvPr>
        </p:nvSpPr>
        <p:spPr>
          <a:xfrm>
            <a:off x="0" y="857250"/>
            <a:ext cx="9144000" cy="6000750"/>
          </a:xfrm>
          <a:solidFill>
            <a:schemeClr val="accent3">
              <a:lumMod val="75000"/>
            </a:schemeClr>
          </a:solidFill>
        </p:spPr>
        <p:txBody>
          <a:bodyPr/>
          <a:lstStyle/>
          <a:p>
            <a:pPr marL="32369" indent="-32369" algn="ctr">
              <a:buNone/>
            </a:pPr>
            <a:r>
              <a:rPr lang="en-US" sz="2800" b="1" dirty="0"/>
              <a:t>Modernize Columbia River System </a:t>
            </a:r>
          </a:p>
          <a:p>
            <a:pPr marL="32369" indent="-32369" algn="ctr">
              <a:buNone/>
            </a:pPr>
            <a:r>
              <a:rPr lang="en-US" sz="2800" b="1" dirty="0"/>
              <a:t>for Climate Change Resilience</a:t>
            </a:r>
          </a:p>
          <a:p>
            <a:r>
              <a:rPr lang="en-US" b="1" dirty="0"/>
              <a:t>Modify river operations </a:t>
            </a:r>
            <a:r>
              <a:rPr lang="en-US" sz="2800" dirty="0"/>
              <a:t>to reshape available storage: maintain/enhance spring peak- more significant in dry to average runoff years-keep reservoirs full/stable</a:t>
            </a:r>
          </a:p>
          <a:p>
            <a:r>
              <a:rPr lang="en-US" b="1" dirty="0"/>
              <a:t>Modify flood risk </a:t>
            </a:r>
            <a:r>
              <a:rPr lang="en-US" sz="2800" dirty="0"/>
              <a:t>by reestablishing flood plains and improved monitoring/forecasting and modernize reservoir flood rule curves </a:t>
            </a:r>
          </a:p>
          <a:p>
            <a:r>
              <a:rPr lang="en-US" b="1" dirty="0"/>
              <a:t>Implement structural changes </a:t>
            </a:r>
            <a:r>
              <a:rPr lang="en-US" sz="2800" dirty="0"/>
              <a:t>at dams to promote ecosystem function</a:t>
            </a:r>
          </a:p>
          <a:p>
            <a:r>
              <a:rPr lang="en-US" b="1" dirty="0"/>
              <a:t>Implement fish passage </a:t>
            </a:r>
            <a:r>
              <a:rPr lang="en-US" sz="2800" dirty="0"/>
              <a:t>to cooler basin watersheds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2133"/>
          </a:xfrm>
          <a:solidFill>
            <a:schemeClr val="tx2">
              <a:lumMod val="60000"/>
              <a:lumOff val="40000"/>
            </a:schemeClr>
          </a:solidFill>
        </p:spPr>
        <p:txBody>
          <a:bodyPr/>
          <a:lstStyle/>
          <a:p>
            <a:r>
              <a:rPr lang="en-US" dirty="0"/>
              <a:t>Presentation Outline </a:t>
            </a:r>
          </a:p>
        </p:txBody>
      </p:sp>
      <p:sp>
        <p:nvSpPr>
          <p:cNvPr id="3" name="Content Placeholder 2"/>
          <p:cNvSpPr>
            <a:spLocks noGrp="1"/>
          </p:cNvSpPr>
          <p:nvPr>
            <p:ph idx="1"/>
          </p:nvPr>
        </p:nvSpPr>
        <p:spPr>
          <a:xfrm>
            <a:off x="0" y="982133"/>
            <a:ext cx="9144000" cy="5875867"/>
          </a:xfrm>
          <a:solidFill>
            <a:schemeClr val="tx2">
              <a:lumMod val="20000"/>
              <a:lumOff val="80000"/>
            </a:schemeClr>
          </a:solidFill>
        </p:spPr>
        <p:txBody>
          <a:bodyPr>
            <a:normAutofit/>
          </a:bodyPr>
          <a:lstStyle/>
          <a:p>
            <a:endParaRPr lang="en-US" dirty="0"/>
          </a:p>
          <a:p>
            <a:r>
              <a:rPr lang="en-US" dirty="0"/>
              <a:t>Basin-wide  Perspective </a:t>
            </a:r>
          </a:p>
          <a:p>
            <a:pPr marL="0" indent="0">
              <a:buNone/>
            </a:pPr>
            <a:endParaRPr lang="en-US" sz="2400" dirty="0"/>
          </a:p>
          <a:p>
            <a:r>
              <a:rPr lang="en-US" dirty="0"/>
              <a:t>Layman’s Summary of the Science</a:t>
            </a:r>
          </a:p>
          <a:p>
            <a:pPr marL="0" indent="0">
              <a:buNone/>
            </a:pPr>
            <a:endParaRPr lang="en-US" sz="2400" dirty="0"/>
          </a:p>
          <a:p>
            <a:r>
              <a:rPr lang="en-US" dirty="0"/>
              <a:t>Reconsideration of the Columbia River Treaty</a:t>
            </a:r>
          </a:p>
          <a:p>
            <a:pPr marL="0" indent="0">
              <a:buNone/>
            </a:pPr>
            <a:endParaRPr lang="en-US" sz="2400" dirty="0"/>
          </a:p>
          <a:p>
            <a:r>
              <a:rPr lang="en-US" dirty="0"/>
              <a:t>Ecosystem &amp; Climate Change Objectives in a Modernized Treaty</a:t>
            </a:r>
          </a:p>
          <a:p>
            <a:pPr marL="0" indent="0">
              <a:buNone/>
            </a:pPr>
            <a:endParaRPr lang="en-US" sz="2400" dirty="0"/>
          </a:p>
          <a:p>
            <a:r>
              <a:rPr lang="en-US" dirty="0"/>
              <a:t>Ecosystem Options to Consider with Climate Change</a:t>
            </a:r>
          </a:p>
        </p:txBody>
      </p:sp>
    </p:spTree>
    <p:extLst>
      <p:ext uri="{BB962C8B-B14F-4D97-AF65-F5344CB8AC3E}">
        <p14:creationId xmlns:p14="http://schemas.microsoft.com/office/powerpoint/2010/main" val="1935678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a:solidFill>
            <a:schemeClr val="tx2">
              <a:lumMod val="40000"/>
              <a:lumOff val="60000"/>
            </a:schemeClr>
          </a:solidFill>
        </p:spPr>
        <p:txBody>
          <a:bodyPr/>
          <a:lstStyle/>
          <a:p>
            <a:pPr marL="0" indent="0">
              <a:buNone/>
            </a:pPr>
            <a:r>
              <a:rPr lang="en-US" dirty="0"/>
              <a:t>			</a:t>
            </a:r>
            <a:r>
              <a:rPr lang="en-US" sz="6600" dirty="0"/>
              <a:t>	</a:t>
            </a:r>
          </a:p>
          <a:p>
            <a:pPr marL="0" indent="0">
              <a:buNone/>
            </a:pPr>
            <a:endParaRPr lang="en-US" sz="6600" dirty="0"/>
          </a:p>
          <a:p>
            <a:pPr marL="0" indent="0" algn="ctr">
              <a:buNone/>
            </a:pPr>
            <a:r>
              <a:rPr lang="en-US" sz="6600" b="1" dirty="0"/>
              <a:t>THANK YOU</a:t>
            </a:r>
          </a:p>
        </p:txBody>
      </p:sp>
    </p:spTree>
    <p:extLst>
      <p:ext uri="{BB962C8B-B14F-4D97-AF65-F5344CB8AC3E}">
        <p14:creationId xmlns:p14="http://schemas.microsoft.com/office/powerpoint/2010/main" val="3059105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95022"/>
          </a:xfrm>
          <a:solidFill>
            <a:schemeClr val="tx2">
              <a:lumMod val="60000"/>
              <a:lumOff val="40000"/>
            </a:schemeClr>
          </a:solidFill>
        </p:spPr>
        <p:txBody>
          <a:bodyPr>
            <a:normAutofit fontScale="90000"/>
          </a:bodyPr>
          <a:lstStyle/>
          <a:p>
            <a:r>
              <a:rPr lang="en-US" dirty="0"/>
              <a:t>Factors Affecting Future Rivers &amp; Resources</a:t>
            </a:r>
          </a:p>
        </p:txBody>
      </p:sp>
      <p:sp>
        <p:nvSpPr>
          <p:cNvPr id="3" name="Content Placeholder 2"/>
          <p:cNvSpPr>
            <a:spLocks noGrp="1"/>
          </p:cNvSpPr>
          <p:nvPr>
            <p:ph idx="1"/>
          </p:nvPr>
        </p:nvSpPr>
        <p:spPr>
          <a:xfrm>
            <a:off x="0" y="1095022"/>
            <a:ext cx="9144000" cy="5762978"/>
          </a:xfrm>
          <a:solidFill>
            <a:schemeClr val="tx2">
              <a:lumMod val="20000"/>
              <a:lumOff val="80000"/>
            </a:schemeClr>
          </a:solidFill>
        </p:spPr>
        <p:txBody>
          <a:bodyPr/>
          <a:lstStyle/>
          <a:p>
            <a:pPr marL="0" indent="0">
              <a:buNone/>
            </a:pPr>
            <a:endParaRPr lang="en-US" dirty="0"/>
          </a:p>
          <a:p>
            <a:r>
              <a:rPr lang="en-US" dirty="0"/>
              <a:t>Wet v Dry</a:t>
            </a:r>
          </a:p>
          <a:p>
            <a:pPr marL="0" indent="0">
              <a:buNone/>
            </a:pPr>
            <a:endParaRPr lang="en-US" sz="2400" dirty="0"/>
          </a:p>
          <a:p>
            <a:r>
              <a:rPr lang="en-US" dirty="0"/>
              <a:t>Snow v Rain</a:t>
            </a:r>
          </a:p>
          <a:p>
            <a:pPr marL="0" indent="0">
              <a:buNone/>
            </a:pPr>
            <a:endParaRPr lang="en-US" sz="2400" dirty="0"/>
          </a:p>
          <a:p>
            <a:r>
              <a:rPr lang="en-US" dirty="0"/>
              <a:t>Warmer Air Temperatures     		 Warmer Waters</a:t>
            </a:r>
          </a:p>
          <a:p>
            <a:pPr marL="0" indent="0">
              <a:buNone/>
            </a:pPr>
            <a:endParaRPr lang="en-US" sz="2400" dirty="0"/>
          </a:p>
          <a:p>
            <a:r>
              <a:rPr lang="en-US" dirty="0"/>
              <a:t>Adapting Reservoir Operations</a:t>
            </a:r>
          </a:p>
        </p:txBody>
      </p:sp>
      <p:sp>
        <p:nvSpPr>
          <p:cNvPr id="4" name="Arrow: Right 3"/>
          <p:cNvSpPr/>
          <p:nvPr/>
        </p:nvSpPr>
        <p:spPr>
          <a:xfrm>
            <a:off x="5057422" y="3734195"/>
            <a:ext cx="745067"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84792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84"/>
            <a:ext cx="9144000" cy="752651"/>
          </a:xfrm>
          <a:solidFill>
            <a:schemeClr val="tx2">
              <a:lumMod val="60000"/>
              <a:lumOff val="40000"/>
            </a:schemeClr>
          </a:solidFill>
        </p:spPr>
        <p:txBody>
          <a:bodyPr>
            <a:normAutofit fontScale="90000"/>
          </a:bodyPr>
          <a:lstStyle/>
          <a:p>
            <a:r>
              <a:rPr lang="en-US" dirty="0"/>
              <a:t>WET v. DRY</a:t>
            </a:r>
          </a:p>
        </p:txBody>
      </p:sp>
      <p:sp>
        <p:nvSpPr>
          <p:cNvPr id="3" name="Content Placeholder 2"/>
          <p:cNvSpPr>
            <a:spLocks noGrp="1"/>
          </p:cNvSpPr>
          <p:nvPr>
            <p:ph idx="1"/>
          </p:nvPr>
        </p:nvSpPr>
        <p:spPr/>
        <p:txBody>
          <a:bodyPr/>
          <a:lstStyle/>
          <a:p>
            <a:pPr>
              <a:buNone/>
            </a:pPr>
            <a:endParaRPr lang="en-US" dirty="0"/>
          </a:p>
        </p:txBody>
      </p:sp>
      <p:pic>
        <p:nvPicPr>
          <p:cNvPr id="4" name="Picture 3"/>
          <p:cNvPicPr>
            <a:picLocks noChangeAspect="1"/>
          </p:cNvPicPr>
          <p:nvPr/>
        </p:nvPicPr>
        <p:blipFill>
          <a:blip r:embed="rId3"/>
          <a:stretch>
            <a:fillRect/>
          </a:stretch>
        </p:blipFill>
        <p:spPr>
          <a:xfrm>
            <a:off x="-20697" y="745067"/>
            <a:ext cx="9164697" cy="66763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13097"/>
            <a:ext cx="9144000" cy="57328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6310489"/>
            <a:ext cx="9143999" cy="699911"/>
          </a:xfrm>
          <a:prstGeom prst="rect">
            <a:avLst/>
          </a:prstGeom>
          <a:noFill/>
        </p:spPr>
        <p:txBody>
          <a:bodyPr wrap="square" lIns="91435" tIns="45718" rIns="91435" bIns="45718" rtlCol="0">
            <a:normAutofit fontScale="92500"/>
          </a:bodyPr>
          <a:lstStyle/>
          <a:p>
            <a:r>
              <a:rPr lang="en-US" b="1" dirty="0"/>
              <a:t>Climate models concur that Canada will remain snow dominated while the U.S. portion of the basin will change from transient to rain dominant, no matter which precipitation projection is chosen</a:t>
            </a:r>
          </a:p>
        </p:txBody>
      </p:sp>
      <p:sp>
        <p:nvSpPr>
          <p:cNvPr id="3" name="TextBox 2"/>
          <p:cNvSpPr txBox="1"/>
          <p:nvPr/>
        </p:nvSpPr>
        <p:spPr>
          <a:xfrm>
            <a:off x="1" y="5211"/>
            <a:ext cx="9042399" cy="707886"/>
          </a:xfrm>
          <a:prstGeom prst="rect">
            <a:avLst/>
          </a:prstGeom>
          <a:solidFill>
            <a:schemeClr val="tx2">
              <a:lumMod val="60000"/>
              <a:lumOff val="40000"/>
            </a:schemeClr>
          </a:solidFill>
        </p:spPr>
        <p:txBody>
          <a:bodyPr wrap="square" rtlCol="0">
            <a:spAutoFit/>
          </a:bodyPr>
          <a:lstStyle/>
          <a:p>
            <a:pPr algn="ctr"/>
            <a:r>
              <a:rPr lang="en-US" sz="4000" dirty="0"/>
              <a:t>SNOW v. RAIN</a:t>
            </a:r>
          </a:p>
        </p:txBody>
      </p:sp>
    </p:spTree>
    <p:extLst>
      <p:ext uri="{BB962C8B-B14F-4D97-AF65-F5344CB8AC3E}">
        <p14:creationId xmlns:p14="http://schemas.microsoft.com/office/powerpoint/2010/main" val="371332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56266"/>
          </a:xfrm>
          <a:solidFill>
            <a:schemeClr val="tx2">
              <a:lumMod val="60000"/>
              <a:lumOff val="40000"/>
            </a:schemeClr>
          </a:solidFill>
        </p:spPr>
        <p:txBody>
          <a:bodyPr>
            <a:normAutofit fontScale="90000"/>
          </a:bodyPr>
          <a:lstStyle/>
          <a:p>
            <a:r>
              <a:rPr lang="en-US" sz="4000" dirty="0">
                <a:latin typeface="Candara"/>
                <a:cs typeface="Candara"/>
              </a:rPr>
              <a:t>WARMER AIR TEMPERATURES</a:t>
            </a:r>
            <a:br>
              <a:rPr lang="en-US" sz="2800" dirty="0">
                <a:latin typeface="Candara"/>
                <a:cs typeface="Candara"/>
              </a:rPr>
            </a:br>
            <a:br>
              <a:rPr lang="en-US" sz="2800" dirty="0">
                <a:latin typeface="Candara"/>
                <a:cs typeface="Candara"/>
              </a:rPr>
            </a:br>
            <a:r>
              <a:rPr lang="en-US" sz="2000" dirty="0">
                <a:latin typeface="Candara"/>
                <a:cs typeface="Candara"/>
              </a:rPr>
              <a:t>Difference from 1950-1999 average</a:t>
            </a:r>
            <a:br>
              <a:rPr lang="en-US" sz="2000" dirty="0">
                <a:latin typeface="Candara"/>
                <a:cs typeface="Candara"/>
              </a:rPr>
            </a:br>
            <a:r>
              <a:rPr lang="en-US" sz="2000" dirty="0">
                <a:latin typeface="Candara"/>
                <a:cs typeface="Candara"/>
              </a:rPr>
              <a:t>(from Rupp 2014)</a:t>
            </a:r>
          </a:p>
        </p:txBody>
      </p:sp>
      <p:pic>
        <p:nvPicPr>
          <p:cNvPr id="4" name="Picture 3" descr="tave_JJA_1950-2099_MACA.pdf"/>
          <p:cNvPicPr>
            <a:picLocks noChangeAspect="1"/>
          </p:cNvPicPr>
          <p:nvPr/>
        </p:nvPicPr>
        <p:blipFill>
          <a:blip r:embed="rId3"/>
          <a:stretch>
            <a:fillRect/>
          </a:stretch>
        </p:blipFill>
        <p:spPr>
          <a:xfrm>
            <a:off x="0" y="1546578"/>
            <a:ext cx="9144000" cy="5311422"/>
          </a:xfrm>
          <a:prstGeom prst="rect">
            <a:avLst/>
          </a:prstGeom>
        </p:spPr>
      </p:pic>
    </p:spTree>
    <p:extLst>
      <p:ext uri="{BB962C8B-B14F-4D97-AF65-F5344CB8AC3E}">
        <p14:creationId xmlns:p14="http://schemas.microsoft.com/office/powerpoint/2010/main" val="17210650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05"/>
            <a:ext cx="9144000" cy="876828"/>
          </a:xfrm>
          <a:solidFill>
            <a:schemeClr val="tx2">
              <a:lumMod val="60000"/>
              <a:lumOff val="40000"/>
            </a:schemeClr>
          </a:solidFill>
        </p:spPr>
        <p:txBody>
          <a:bodyPr>
            <a:normAutofit/>
          </a:bodyPr>
          <a:lstStyle/>
          <a:p>
            <a:r>
              <a:rPr lang="en-US" sz="3600" dirty="0"/>
              <a:t>ADAPTING RESERVOIR OPERATIONS</a:t>
            </a:r>
          </a:p>
        </p:txBody>
      </p:sp>
      <p:graphicFrame>
        <p:nvGraphicFramePr>
          <p:cNvPr id="4" name="Object 2"/>
          <p:cNvGraphicFramePr>
            <a:graphicFrameLocks noGrp="1"/>
          </p:cNvGraphicFramePr>
          <p:nvPr>
            <p:ph idx="1"/>
            <p:extLst>
              <p:ext uri="{D42A27DB-BD31-4B8C-83A1-F6EECF244321}">
                <p14:modId xmlns:p14="http://schemas.microsoft.com/office/powerpoint/2010/main" val="663758780"/>
              </p:ext>
            </p:extLst>
          </p:nvPr>
        </p:nvGraphicFramePr>
        <p:xfrm>
          <a:off x="0" y="880534"/>
          <a:ext cx="9144000" cy="5892800"/>
        </p:xfrm>
        <a:graphic>
          <a:graphicData uri="http://schemas.openxmlformats.org/presentationml/2006/ole">
            <mc:AlternateContent xmlns:mc="http://schemas.openxmlformats.org/markup-compatibility/2006">
              <mc:Choice xmlns:v="urn:schemas-microsoft-com:vml" Requires="v">
                <p:oleObj spid="_x0000_s9236" name="Chart" r:id="rId4" imgW="0" imgH="0" progId="MSGraph.Chart.8">
                  <p:embed/>
                </p:oleObj>
              </mc:Choice>
              <mc:Fallback>
                <p:oleObj name="Chart" r:id="rId4" imgW="0" imgH="0" progId="MSGraph.Chart.8">
                  <p:embed/>
                  <p:pic>
                    <p:nvPicPr>
                      <p:cNvPr id="15"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80534"/>
                        <a:ext cx="9144000" cy="5892800"/>
                      </a:xfrm>
                      <a:prstGeom prst="rect">
                        <a:avLst/>
                      </a:prstGeom>
                      <a:noFill/>
                      <a:effectLst/>
                      <a:extLst/>
                    </p:spPr>
                  </p:pic>
                </p:oleObj>
              </mc:Fallback>
            </mc:AlternateContent>
          </a:graphicData>
        </a:graphic>
      </p:graphicFrame>
    </p:spTree>
    <p:extLst>
      <p:ext uri="{BB962C8B-B14F-4D97-AF65-F5344CB8AC3E}">
        <p14:creationId xmlns:p14="http://schemas.microsoft.com/office/powerpoint/2010/main" val="202274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8889"/>
          </a:xfrm>
          <a:solidFill>
            <a:schemeClr val="accent2">
              <a:lumMod val="60000"/>
              <a:lumOff val="40000"/>
            </a:schemeClr>
          </a:solidFill>
        </p:spPr>
        <p:txBody>
          <a:bodyPr/>
          <a:lstStyle/>
          <a:p>
            <a:r>
              <a:rPr lang="en-US" dirty="0"/>
              <a:t>                      Columbia River Treaty</a:t>
            </a:r>
          </a:p>
        </p:txBody>
      </p:sp>
      <p:sp>
        <p:nvSpPr>
          <p:cNvPr id="3" name="Content Placeholder 2"/>
          <p:cNvSpPr>
            <a:spLocks noGrp="1"/>
          </p:cNvSpPr>
          <p:nvPr>
            <p:ph idx="1"/>
          </p:nvPr>
        </p:nvSpPr>
        <p:spPr>
          <a:xfrm>
            <a:off x="0" y="1128889"/>
            <a:ext cx="9144000" cy="5729111"/>
          </a:xfrm>
          <a:solidFill>
            <a:schemeClr val="accent2">
              <a:lumMod val="20000"/>
              <a:lumOff val="80000"/>
            </a:schemeClr>
          </a:solidFill>
        </p:spPr>
        <p:txBody>
          <a:bodyPr>
            <a:normAutofit lnSpcReduction="10000"/>
          </a:bodyPr>
          <a:lstStyle/>
          <a:p>
            <a:r>
              <a:rPr lang="en-US" dirty="0"/>
              <a:t>Ratified in 1964</a:t>
            </a:r>
          </a:p>
          <a:p>
            <a:pPr marL="0" indent="0">
              <a:buNone/>
            </a:pPr>
            <a:endParaRPr lang="en-US" sz="2000" dirty="0"/>
          </a:p>
          <a:p>
            <a:r>
              <a:rPr lang="en-US" dirty="0"/>
              <a:t>4 Reservoirs Built – storing 25 MAF</a:t>
            </a:r>
          </a:p>
          <a:p>
            <a:pPr marL="0" indent="0">
              <a:buNone/>
            </a:pPr>
            <a:endParaRPr lang="en-US" sz="2000" dirty="0"/>
          </a:p>
          <a:p>
            <a:r>
              <a:rPr lang="en-US" dirty="0"/>
              <a:t>2 Purposes: reduce flooding and maximize hydropower generation</a:t>
            </a:r>
          </a:p>
          <a:p>
            <a:pPr marL="0" indent="0">
              <a:buNone/>
            </a:pPr>
            <a:endParaRPr lang="en-US" sz="2000" dirty="0"/>
          </a:p>
          <a:p>
            <a:r>
              <a:rPr lang="en-US" dirty="0"/>
              <a:t>No consideration of Ecosystem function</a:t>
            </a:r>
          </a:p>
          <a:p>
            <a:pPr marL="0" indent="0">
              <a:buNone/>
            </a:pPr>
            <a:endParaRPr lang="en-US" sz="2000" dirty="0"/>
          </a:p>
          <a:p>
            <a:r>
              <a:rPr lang="en-US" dirty="0"/>
              <a:t>Key flood control provisions expire in 2024</a:t>
            </a:r>
          </a:p>
          <a:p>
            <a:pPr marL="0" indent="0">
              <a:buNone/>
            </a:pPr>
            <a:endParaRPr lang="en-US" sz="2000" dirty="0"/>
          </a:p>
          <a:p>
            <a:r>
              <a:rPr lang="en-US" dirty="0"/>
              <a:t>U.S. now seeking to modernize the Treaty</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t="17046" b="17126"/>
          <a:stretch>
            <a:fillRect/>
          </a:stretch>
        </p:blipFill>
        <p:spPr bwMode="auto">
          <a:xfrm>
            <a:off x="-19612" y="0"/>
            <a:ext cx="3289505" cy="1128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9607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13161</TotalTime>
  <Words>2276</Words>
  <Application>Microsoft Office PowerPoint</Application>
  <PresentationFormat>On-screen Show (4:3)</PresentationFormat>
  <Paragraphs>195</Paragraphs>
  <Slides>20</Slides>
  <Notes>20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5" baseType="lpstr">
      <vt:lpstr>Arial</vt:lpstr>
      <vt:lpstr>Calibri</vt:lpstr>
      <vt:lpstr>Candara</vt:lpstr>
      <vt:lpstr>Office Theme</vt:lpstr>
      <vt:lpstr>Chart</vt:lpstr>
      <vt:lpstr>Climate Resilience  for the  Upper Columbia River</vt:lpstr>
      <vt:lpstr>Presentation Outline </vt:lpstr>
      <vt:lpstr>PowerPoint Presentation</vt:lpstr>
      <vt:lpstr>Factors Affecting Future Rivers &amp; Resources</vt:lpstr>
      <vt:lpstr>WET v. DRY</vt:lpstr>
      <vt:lpstr>PowerPoint Presentation</vt:lpstr>
      <vt:lpstr>WARMER AIR TEMPERATURES  Difference from 1950-1999 average (from Rupp 2014)</vt:lpstr>
      <vt:lpstr>ADAPTING RESERVOIR OPERATIONS</vt:lpstr>
      <vt:lpstr>                      Columbia River Treaty</vt:lpstr>
      <vt:lpstr>                      Columbia River Treaty</vt:lpstr>
      <vt:lpstr>Ecosystem Operations in Dry Years</vt:lpstr>
      <vt:lpstr>Ecosystem Operations in Dry Years</vt:lpstr>
      <vt:lpstr>Ecosystem Operations in Dry Years</vt:lpstr>
      <vt:lpstr>Options We Must Consider</vt:lpstr>
      <vt:lpstr>Options We Must Consider</vt:lpstr>
      <vt:lpstr>Options We Must Consider</vt:lpstr>
      <vt:lpstr>Options We Must Consider</vt:lpstr>
      <vt:lpstr>Context We Must Consider</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 Heinith</dc:creator>
  <cp:lastModifiedBy>Stephen Smith</cp:lastModifiedBy>
  <cp:revision>39</cp:revision>
  <cp:lastPrinted>2016-10-24T16:37:56Z</cp:lastPrinted>
  <dcterms:created xsi:type="dcterms:W3CDTF">2016-09-27T21:59:50Z</dcterms:created>
  <dcterms:modified xsi:type="dcterms:W3CDTF">2016-10-24T16:43:34Z</dcterms:modified>
</cp:coreProperties>
</file>