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wmf" ContentType="image/x-w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46"/>
  </p:notesMasterIdLst>
  <p:sldIdLst>
    <p:sldId id="256" r:id="rId2"/>
    <p:sldId id="284" r:id="rId3"/>
    <p:sldId id="285" r:id="rId4"/>
    <p:sldId id="272" r:id="rId5"/>
    <p:sldId id="289" r:id="rId6"/>
    <p:sldId id="291" r:id="rId7"/>
    <p:sldId id="292" r:id="rId8"/>
    <p:sldId id="293" r:id="rId9"/>
    <p:sldId id="290" r:id="rId10"/>
    <p:sldId id="298" r:id="rId11"/>
    <p:sldId id="302" r:id="rId12"/>
    <p:sldId id="296" r:id="rId13"/>
    <p:sldId id="300" r:id="rId14"/>
    <p:sldId id="286" r:id="rId15"/>
    <p:sldId id="287" r:id="rId16"/>
    <p:sldId id="264" r:id="rId17"/>
    <p:sldId id="267" r:id="rId18"/>
    <p:sldId id="274" r:id="rId19"/>
    <p:sldId id="275" r:id="rId20"/>
    <p:sldId id="276" r:id="rId21"/>
    <p:sldId id="265" r:id="rId22"/>
    <p:sldId id="257" r:id="rId23"/>
    <p:sldId id="258" r:id="rId24"/>
    <p:sldId id="259" r:id="rId25"/>
    <p:sldId id="260" r:id="rId26"/>
    <p:sldId id="261" r:id="rId27"/>
    <p:sldId id="262" r:id="rId28"/>
    <p:sldId id="271" r:id="rId29"/>
    <p:sldId id="277" r:id="rId30"/>
    <p:sldId id="283" r:id="rId31"/>
    <p:sldId id="301" r:id="rId32"/>
    <p:sldId id="280" r:id="rId33"/>
    <p:sldId id="278" r:id="rId34"/>
    <p:sldId id="279" r:id="rId35"/>
    <p:sldId id="281" r:id="rId36"/>
    <p:sldId id="294" r:id="rId37"/>
    <p:sldId id="303" r:id="rId38"/>
    <p:sldId id="288" r:id="rId39"/>
    <p:sldId id="295" r:id="rId40"/>
    <p:sldId id="297" r:id="rId41"/>
    <p:sldId id="299" r:id="rId42"/>
    <p:sldId id="269" r:id="rId43"/>
    <p:sldId id="270" r:id="rId44"/>
    <p:sldId id="27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4D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12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22648-066D-E14A-BCDF-3656650E4DAB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509C3-5467-6344-95AF-F5D173B7F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4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</a:t>
            </a:r>
            <a:r>
              <a:rPr lang="en-US" baseline="0" dirty="0" smtClean="0"/>
              <a:t> of California (huge influence) or other local example?</a:t>
            </a:r>
          </a:p>
          <a:p>
            <a:r>
              <a:rPr lang="en-US" baseline="0" dirty="0" smtClean="0"/>
              <a:t>WANT TO DO something– and need to do something.  </a:t>
            </a:r>
          </a:p>
          <a:p>
            <a:r>
              <a:rPr lang="en-US" baseline="0" dirty="0" smtClean="0"/>
              <a:t>Perhaps use Forman as an </a:t>
            </a:r>
            <a:r>
              <a:rPr lang="en-US" baseline="0" dirty="0" err="1" smtClean="0"/>
              <a:t>exmple</a:t>
            </a:r>
            <a:r>
              <a:rPr lang="en-US" baseline="0" dirty="0" smtClean="0"/>
              <a:t> – Europe more heavily populated – roads…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40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Might do this as several slides so as not to overwhelm…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 </a:t>
            </a:r>
            <a:r>
              <a:rPr lang="en-US" b="1" dirty="0" smtClean="0"/>
              <a:t>individual species </a:t>
            </a:r>
            <a:r>
              <a:rPr lang="en-US" dirty="0" smtClean="0"/>
              <a:t>of high importance</a:t>
            </a:r>
          </a:p>
          <a:p>
            <a:r>
              <a:rPr lang="en-US" b="1" dirty="0" smtClean="0"/>
              <a:t>Functional groups </a:t>
            </a:r>
            <a:r>
              <a:rPr lang="en-US" dirty="0" smtClean="0"/>
              <a:t>(aquatic, meadow-specialist, forest-specialist), sometimes with a species representing that group (somewhat aligned with structural connectivity approaches)</a:t>
            </a:r>
          </a:p>
          <a:p>
            <a:r>
              <a:rPr lang="en-US" dirty="0" smtClean="0"/>
              <a:t>Broad </a:t>
            </a:r>
            <a:r>
              <a:rPr lang="en-US" b="1" dirty="0" smtClean="0"/>
              <a:t>ecosystem or vegetation types </a:t>
            </a:r>
            <a:r>
              <a:rPr lang="en-US" dirty="0" smtClean="0"/>
              <a:t>(very aligned with structural connectivity idea)</a:t>
            </a:r>
          </a:p>
          <a:p>
            <a:r>
              <a:rPr lang="en-US" b="1" dirty="0" smtClean="0"/>
              <a:t>Land facets </a:t>
            </a:r>
            <a:r>
              <a:rPr lang="en-US" dirty="0" smtClean="0"/>
              <a:t>(similarity in topography or other characteristics that are unlikely to change in the range of decades even with climate change)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1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example of these from </a:t>
            </a:r>
            <a:r>
              <a:rPr lang="en-US" dirty="0" err="1" smtClean="0"/>
              <a:t>databasin</a:t>
            </a:r>
            <a:r>
              <a:rPr lang="en-US" dirty="0" smtClean="0"/>
              <a:t>?</a:t>
            </a:r>
            <a:r>
              <a:rPr lang="en-US" baseline="0" dirty="0" smtClean="0"/>
              <a:t>  American </a:t>
            </a:r>
            <a:r>
              <a:rPr lang="en-US" baseline="0" dirty="0" err="1" smtClean="0"/>
              <a:t>Wildlands</a:t>
            </a:r>
            <a:r>
              <a:rPr lang="en-US" baseline="0" dirty="0" smtClean="0"/>
              <a:t>? Other?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55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8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in a different example?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3C1A-BC17-4947-BC9B-A8BE6A6287A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87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 I cover this?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47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 I cover this?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47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going through because that is dealt with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17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going through because that is dealt with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17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00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going through because that is dealt with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1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Sampled across ecosystem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D8EB0-8B5C-4E57-B15B-EE6AF49542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0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(Add something about Paul and Andy’s work evaluating this?)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1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in mind, this is less than 1 generation- extremely quick, not genetic drift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ED524-BA11-4ED8-93A1-52D3E18AE9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02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09" indent="-285734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37" indent="-2285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2" indent="-2285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87" indent="-2285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10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03DEAC57-9926-0D43-814B-E42FF95FE74E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/>
              <a:t> Assignment tests to determine gene flow across a potential barrier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Bierwagen</a:t>
            </a:r>
            <a:r>
              <a:rPr lang="en-US" dirty="0" smtClean="0"/>
              <a:t> et al 2010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02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04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Might do this as several slides so as not to overwhelm…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 </a:t>
            </a:r>
            <a:r>
              <a:rPr lang="en-US" b="1" dirty="0" smtClean="0"/>
              <a:t>individual species </a:t>
            </a:r>
            <a:r>
              <a:rPr lang="en-US" dirty="0" smtClean="0"/>
              <a:t>of high importance</a:t>
            </a:r>
          </a:p>
          <a:p>
            <a:r>
              <a:rPr lang="en-US" b="1" dirty="0" smtClean="0"/>
              <a:t>Functional groups </a:t>
            </a:r>
            <a:r>
              <a:rPr lang="en-US" dirty="0" smtClean="0"/>
              <a:t>(aquatic, meadow-specialist, forest-specialist), sometimes with a species representing that group (somewhat aligned with structural connectivity approaches)</a:t>
            </a:r>
          </a:p>
          <a:p>
            <a:r>
              <a:rPr lang="en-US" dirty="0" smtClean="0"/>
              <a:t>Broad </a:t>
            </a:r>
            <a:r>
              <a:rPr lang="en-US" b="1" dirty="0" smtClean="0"/>
              <a:t>ecosystem or vegetation types </a:t>
            </a:r>
            <a:r>
              <a:rPr lang="en-US" dirty="0" smtClean="0"/>
              <a:t>(very aligned with structural connectivity idea)</a:t>
            </a:r>
          </a:p>
          <a:p>
            <a:r>
              <a:rPr lang="en-US" b="1" dirty="0" smtClean="0"/>
              <a:t>Land facets </a:t>
            </a:r>
            <a:r>
              <a:rPr lang="en-US" dirty="0" smtClean="0"/>
              <a:t>(similarity in topography or other characteristics that are unlikely to change in the range of decades even with climate change)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1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Might do this as several slides so as not to overwhelm…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 </a:t>
            </a:r>
            <a:r>
              <a:rPr lang="en-US" b="1" dirty="0" smtClean="0"/>
              <a:t>individual species </a:t>
            </a:r>
            <a:r>
              <a:rPr lang="en-US" dirty="0" smtClean="0"/>
              <a:t>of high importance</a:t>
            </a:r>
          </a:p>
          <a:p>
            <a:r>
              <a:rPr lang="en-US" b="1" dirty="0" smtClean="0"/>
              <a:t>Functional groups </a:t>
            </a:r>
            <a:r>
              <a:rPr lang="en-US" dirty="0" smtClean="0"/>
              <a:t>(aquatic, meadow-specialist, forest-specialist), sometimes with a species representing that group (somewhat aligned with structural connectivity approaches)</a:t>
            </a:r>
          </a:p>
          <a:p>
            <a:r>
              <a:rPr lang="en-US" dirty="0" smtClean="0"/>
              <a:t>Broad </a:t>
            </a:r>
            <a:r>
              <a:rPr lang="en-US" b="1" dirty="0" smtClean="0"/>
              <a:t>ecosystem or vegetation types </a:t>
            </a:r>
            <a:r>
              <a:rPr lang="en-US" dirty="0" smtClean="0"/>
              <a:t>(very aligned with structural connectivity idea)</a:t>
            </a:r>
          </a:p>
          <a:p>
            <a:r>
              <a:rPr lang="en-US" b="1" dirty="0" smtClean="0"/>
              <a:t>Land facets </a:t>
            </a:r>
            <a:r>
              <a:rPr lang="en-US" dirty="0" smtClean="0"/>
              <a:t>(similarity in topography or other characteristics that are unlikely to change in the range of decades even with climate change)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1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Might do this as several slides so as not to overwhelm…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 </a:t>
            </a:r>
            <a:r>
              <a:rPr lang="en-US" b="1" dirty="0" smtClean="0"/>
              <a:t>individual species </a:t>
            </a:r>
            <a:r>
              <a:rPr lang="en-US" dirty="0" smtClean="0"/>
              <a:t>of high importance</a:t>
            </a:r>
          </a:p>
          <a:p>
            <a:r>
              <a:rPr lang="en-US" b="1" dirty="0" smtClean="0"/>
              <a:t>Functional groups </a:t>
            </a:r>
            <a:r>
              <a:rPr lang="en-US" dirty="0" smtClean="0"/>
              <a:t>(aquatic, meadow-specialist, forest-specialist), sometimes with a species representing that group (somewhat aligned with structural connectivity approaches)</a:t>
            </a:r>
          </a:p>
          <a:p>
            <a:r>
              <a:rPr lang="en-US" dirty="0" smtClean="0"/>
              <a:t>Broad </a:t>
            </a:r>
            <a:r>
              <a:rPr lang="en-US" b="1" dirty="0" smtClean="0"/>
              <a:t>ecosystem or vegetation types </a:t>
            </a:r>
            <a:r>
              <a:rPr lang="en-US" dirty="0" smtClean="0"/>
              <a:t>(very aligned with structural connectivity idea)</a:t>
            </a:r>
          </a:p>
          <a:p>
            <a:r>
              <a:rPr lang="en-US" b="1" dirty="0" smtClean="0"/>
              <a:t>Land facets </a:t>
            </a:r>
            <a:r>
              <a:rPr lang="en-US" dirty="0" smtClean="0"/>
              <a:t>(similarity in topography or other characteristics that are unlikely to change in the range of decades even with climate change)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09C3-5467-6344-95AF-F5D173B7FD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Shape 6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200" y="6442075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Shape 6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200" y="6442075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072786-23A6-A142-8229-6809A62821DC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49219C50-12A0-2A4F-A502-8DFADB91323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4" Type="http://schemas.openxmlformats.org/officeDocument/2006/relationships/video" Target="../media/media2.wm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89" y="1376196"/>
            <a:ext cx="7188111" cy="1524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Planning for Connectivity: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 approach for mitigating habitat loss, land use change,  &amp; climate change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Tabitha Graves</a:t>
            </a:r>
          </a:p>
          <a:p>
            <a:r>
              <a:rPr lang="en-US" dirty="0" smtClean="0"/>
              <a:t>Research Ecologist, USGS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998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DGBP_PopulationEstimate_Hwy2_zoo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5838" y="660400"/>
            <a:ext cx="7432675" cy="570388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</p:pic>
      <p:pic>
        <p:nvPicPr>
          <p:cNvPr id="223235" name="Picture 3" descr="NDGBP_PopulationEstimate_Genetix_Hwy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t="1945" r="1398" b="3072"/>
          <a:stretch>
            <a:fillRect/>
          </a:stretch>
        </p:blipFill>
        <p:spPr bwMode="auto">
          <a:xfrm>
            <a:off x="1012825" y="758825"/>
            <a:ext cx="7305675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0" y="1793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r>
              <a:rPr lang="en-US" sz="3200" b="1" dirty="0" smtClean="0">
                <a:solidFill>
                  <a:schemeClr val="tx2"/>
                </a:solidFill>
              </a:rPr>
              <a:t>Connectivity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6038" y="1457325"/>
            <a:ext cx="1747837" cy="19399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smtClean="0">
                <a:ea typeface="+mn-ea"/>
              </a:rPr>
              <a:t>Primary highway and rail line in study area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793875" y="2513013"/>
            <a:ext cx="727075" cy="434975"/>
          </a:xfrm>
          <a:prstGeom prst="rightArrow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13827" y="6464821"/>
            <a:ext cx="197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Kendall et al. 2009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4549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0"/>
            <a:ext cx="9144000" cy="48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2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ELK/ deer /Pronghorn/ sheep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Collisions very costly</a:t>
            </a:r>
          </a:p>
          <a:p>
            <a:r>
              <a:rPr lang="en-US" dirty="0" smtClean="0"/>
              <a:t>Some mitigations ‘pay ‘ for themselves</a:t>
            </a:r>
          </a:p>
          <a:p>
            <a:r>
              <a:rPr lang="en-US" dirty="0" smtClean="0"/>
              <a:t>Important tradeoffs if migration is impeded (forage, survival,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4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787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Adding climate projections Highlights Need for action to achieve climate connectivity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9"/>
            <a:ext cx="6270649" cy="5440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5645" y="2385951"/>
            <a:ext cx="121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Without corridors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5645" y="4539468"/>
            <a:ext cx="121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With corridors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9055" y="927712"/>
            <a:ext cx="1974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McGuire et al. 2016</a:t>
            </a:r>
          </a:p>
          <a:p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692692" y="1838481"/>
            <a:ext cx="22620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Only 41% of natural land area retains enough connectivity to allow plants and animals to move with increasing temperatures</a:t>
            </a:r>
          </a:p>
          <a:p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92692" y="4193088"/>
            <a:ext cx="226207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Adding corridors increases to 65%, with big impacts in low elevation regions and southeastern US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09641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Attaining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Land conservation/ easements</a:t>
            </a:r>
          </a:p>
          <a:p>
            <a:r>
              <a:rPr lang="en-US" sz="2400" dirty="0" smtClean="0"/>
              <a:t>Removal of barriers </a:t>
            </a:r>
          </a:p>
          <a:p>
            <a:pPr lvl="1"/>
            <a:r>
              <a:rPr lang="en-US" sz="2400" dirty="0" smtClean="0"/>
              <a:t>Fences</a:t>
            </a:r>
          </a:p>
          <a:p>
            <a:pPr lvl="1"/>
            <a:r>
              <a:rPr lang="en-US" sz="2400" dirty="0" smtClean="0"/>
              <a:t>Highway crossings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6891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  Highway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few years post-construction being used extensively by most animals</a:t>
            </a:r>
          </a:p>
          <a:p>
            <a:r>
              <a:rPr lang="en-US" dirty="0" smtClean="0"/>
              <a:t>Different animals preferred different characteristics (e.g. open view, closed culvert, sizes)</a:t>
            </a:r>
          </a:p>
          <a:p>
            <a:r>
              <a:rPr lang="en-US" dirty="0" smtClean="0"/>
              <a:t>Sometimes can modify existing culverts for small animals (e.g. </a:t>
            </a:r>
            <a:r>
              <a:rPr lang="en-US" dirty="0" err="1" smtClean="0"/>
              <a:t>Foresman</a:t>
            </a:r>
            <a:r>
              <a:rPr lang="en-US" dirty="0" smtClean="0"/>
              <a:t> et al. -  grates allowing animals to stay above water)</a:t>
            </a:r>
          </a:p>
          <a:p>
            <a:r>
              <a:rPr lang="en-US" dirty="0" smtClean="0"/>
              <a:t>DOTs in many states open to this – good examples include AZ, MT</a:t>
            </a:r>
          </a:p>
          <a:p>
            <a:pPr lvl="1"/>
            <a:r>
              <a:rPr lang="en-US" dirty="0" smtClean="0"/>
              <a:t>Highway DOT funding</a:t>
            </a:r>
          </a:p>
          <a:p>
            <a:pPr lvl="1"/>
            <a:r>
              <a:rPr lang="en-US" dirty="0" smtClean="0"/>
              <a:t>External input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26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Structural connectivity:  </a:t>
            </a:r>
            <a:r>
              <a:rPr lang="en-US" sz="2400" dirty="0" smtClean="0"/>
              <a:t>Mostly continuous vegetation or protected lands (e.g., no roads) that we can see/map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Functional connectivity: </a:t>
            </a:r>
            <a:r>
              <a:rPr lang="en-US" sz="2400" dirty="0" smtClean="0"/>
              <a:t>An animal, plant, or process (e.g. fire) of interest uses the connection with characteristics that may be defined based on things can see or other characteristics (e.g. low human use).  This is specific to a conservation target.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1016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296765"/>
              </p:ext>
            </p:extLst>
          </p:nvPr>
        </p:nvGraphicFramePr>
        <p:xfrm>
          <a:off x="0" y="-2"/>
          <a:ext cx="9144000" cy="68580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59582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Conservation Target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Advantages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Disadvantages</a:t>
                      </a:r>
                      <a:endParaRPr lang="en-US" b="1" dirty="0"/>
                    </a:p>
                  </a:txBody>
                  <a:tcPr/>
                </a:tc>
              </a:tr>
              <a:tr h="1299273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species</a:t>
                      </a:r>
                      <a:r>
                        <a:rPr lang="en-US" baseline="0" dirty="0" smtClean="0"/>
                        <a:t> or process of high importance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Robust</a:t>
                      </a:r>
                      <a:r>
                        <a:rPr lang="en-US" baseline="0" dirty="0" smtClean="0"/>
                        <a:t> science to support decisions.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Time-consuming/costly.</a:t>
                      </a:r>
                      <a:endParaRPr lang="en-US" dirty="0"/>
                    </a:p>
                  </a:txBody>
                  <a:tcPr/>
                </a:tc>
              </a:tr>
              <a:tr h="1988826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Functional groups</a:t>
                      </a:r>
                      <a:r>
                        <a:rPr lang="en-US" baseline="0" dirty="0" smtClean="0"/>
                        <a:t>: e.g., aquatic species, meadow specialist, forest specialist, human-tolerant, edge specialist, disturbance-intolerant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Cover more species/processes.  If use actual species to represent group, most</a:t>
                      </a:r>
                      <a:r>
                        <a:rPr lang="en-US" baseline="0" dirty="0" smtClean="0"/>
                        <a:t> likely to connect at least those species.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Still</a:t>
                      </a:r>
                      <a:r>
                        <a:rPr lang="en-US" baseline="0" dirty="0" smtClean="0"/>
                        <a:t> somewhat time-consuming/costly.  </a:t>
                      </a:r>
                      <a:endParaRPr lang="en-US" dirty="0"/>
                    </a:p>
                  </a:txBody>
                  <a:tcPr/>
                </a:tc>
              </a:tr>
              <a:tr h="1299273"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Structural</a:t>
                      </a:r>
                      <a:r>
                        <a:rPr lang="en-US" baseline="0" dirty="0" smtClean="0"/>
                        <a:t> patterns: e.g., vegetation type; human modification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Relatively</a:t>
                      </a:r>
                      <a:r>
                        <a:rPr lang="en-US" baseline="0" dirty="0" smtClean="0"/>
                        <a:t> fast, cheap.  Useful coarse filter.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uncertainty as to connection of particular species/processes.</a:t>
                      </a:r>
                      <a:endParaRPr lang="en-US" dirty="0"/>
                    </a:p>
                  </a:txBody>
                  <a:tcPr/>
                </a:tc>
              </a:tr>
              <a:tr h="1674801">
                <a:tc>
                  <a:txBody>
                    <a:bodyPr/>
                    <a:lstStyle/>
                    <a:p>
                      <a:r>
                        <a:rPr lang="en-US" dirty="0" smtClean="0"/>
                        <a:t>Land facets: i.e., connect similar topographic characteristics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Relatively</a:t>
                      </a:r>
                      <a:r>
                        <a:rPr lang="en-US" baseline="0" dirty="0" smtClean="0"/>
                        <a:t> fast, cheap.</a:t>
                      </a:r>
                    </a:p>
                    <a:p>
                      <a:r>
                        <a:rPr lang="en-US" baseline="0" dirty="0" smtClean="0"/>
                        <a:t>Topography unlikely to change quickly (potentially buffers corridor from climate effects).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uncertainty as to connection of particular species/processes.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90717" y="1867914"/>
            <a:ext cx="9343861" cy="49900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Shape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6442075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631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638892"/>
              </p:ext>
            </p:extLst>
          </p:nvPr>
        </p:nvGraphicFramePr>
        <p:xfrm>
          <a:off x="0" y="-2"/>
          <a:ext cx="9144000" cy="68580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59582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Conservation Target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Advantages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Disadvantages</a:t>
                      </a:r>
                      <a:endParaRPr lang="en-US" b="1" dirty="0"/>
                    </a:p>
                  </a:txBody>
                  <a:tcPr/>
                </a:tc>
              </a:tr>
              <a:tr h="1299273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species</a:t>
                      </a:r>
                      <a:r>
                        <a:rPr lang="en-US" baseline="0" dirty="0" smtClean="0"/>
                        <a:t> or 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Robust</a:t>
                      </a:r>
                      <a:r>
                        <a:rPr lang="en-US" baseline="0" dirty="0" smtClean="0"/>
                        <a:t> science to support decisions.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Time-consuming/costly.</a:t>
                      </a:r>
                      <a:endParaRPr lang="en-US" dirty="0"/>
                    </a:p>
                  </a:txBody>
                  <a:tcPr/>
                </a:tc>
              </a:tr>
              <a:tr h="1988826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Functional groups</a:t>
                      </a:r>
                      <a:r>
                        <a:rPr lang="en-US" baseline="0" dirty="0" smtClean="0"/>
                        <a:t>: e.g., aquatic species, meadow specialist, forest specialist, human-tolerant, edge specialist, disturbance-intolerant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Cover more species/processes.  If use actual species to represent group, most</a:t>
                      </a:r>
                      <a:r>
                        <a:rPr lang="en-US" baseline="0" dirty="0" smtClean="0"/>
                        <a:t> likely to connect at least those species.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Still</a:t>
                      </a:r>
                      <a:r>
                        <a:rPr lang="en-US" baseline="0" dirty="0" smtClean="0"/>
                        <a:t> somewhat time-consuming/costly.  </a:t>
                      </a:r>
                      <a:endParaRPr lang="en-US" dirty="0"/>
                    </a:p>
                  </a:txBody>
                  <a:tcPr/>
                </a:tc>
              </a:tr>
              <a:tr h="1299273"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Structural</a:t>
                      </a:r>
                      <a:r>
                        <a:rPr lang="en-US" baseline="0" dirty="0" smtClean="0"/>
                        <a:t> patterns: e.g., vegetation type; human modification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Relatively</a:t>
                      </a:r>
                      <a:r>
                        <a:rPr lang="en-US" baseline="0" dirty="0" smtClean="0"/>
                        <a:t> fast, cheap.  Useful coarse filter.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uncertainty as to connection of particular species/processes.</a:t>
                      </a:r>
                      <a:endParaRPr lang="en-US" dirty="0"/>
                    </a:p>
                  </a:txBody>
                  <a:tcPr/>
                </a:tc>
              </a:tr>
              <a:tr h="1674801">
                <a:tc>
                  <a:txBody>
                    <a:bodyPr/>
                    <a:lstStyle/>
                    <a:p>
                      <a:r>
                        <a:rPr lang="en-US" dirty="0" smtClean="0"/>
                        <a:t>Land facets: i.e., connect similar topographic characteristics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Relatively</a:t>
                      </a:r>
                      <a:r>
                        <a:rPr lang="en-US" baseline="0" dirty="0" smtClean="0"/>
                        <a:t> fast, cheap.</a:t>
                      </a:r>
                    </a:p>
                    <a:p>
                      <a:r>
                        <a:rPr lang="en-US" baseline="0" dirty="0" smtClean="0"/>
                        <a:t>Topography unlikely to change quickly (potentially buffers corridor from climate effects).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uncertainty as to connection of particular species/processes.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81433" y="3424746"/>
            <a:ext cx="9434578" cy="34332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Shape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6442075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25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638892"/>
              </p:ext>
            </p:extLst>
          </p:nvPr>
        </p:nvGraphicFramePr>
        <p:xfrm>
          <a:off x="0" y="-2"/>
          <a:ext cx="9144000" cy="68580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59582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Conservation Target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Advantages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Disadvantages</a:t>
                      </a:r>
                      <a:endParaRPr lang="en-US" b="1" dirty="0"/>
                    </a:p>
                  </a:txBody>
                  <a:tcPr/>
                </a:tc>
              </a:tr>
              <a:tr h="1299273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species</a:t>
                      </a:r>
                      <a:r>
                        <a:rPr lang="en-US" baseline="0" dirty="0" smtClean="0"/>
                        <a:t> or 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Robust</a:t>
                      </a:r>
                      <a:r>
                        <a:rPr lang="en-US" baseline="0" dirty="0" smtClean="0"/>
                        <a:t> science to support decisions.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Time-consuming/costly.</a:t>
                      </a:r>
                      <a:endParaRPr lang="en-US" dirty="0"/>
                    </a:p>
                  </a:txBody>
                  <a:tcPr/>
                </a:tc>
              </a:tr>
              <a:tr h="1988826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Functional groups</a:t>
                      </a:r>
                      <a:r>
                        <a:rPr lang="en-US" baseline="0" dirty="0" smtClean="0"/>
                        <a:t>: e.g., aquatic species, meadow specialist, forest specialist, human-tolerant, edge specialist, disturbance-intolerant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Cover more species/processes.  If use actual species to represent group, most</a:t>
                      </a:r>
                      <a:r>
                        <a:rPr lang="en-US" baseline="0" dirty="0" smtClean="0"/>
                        <a:t> likely to connect at least those species.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Still</a:t>
                      </a:r>
                      <a:r>
                        <a:rPr lang="en-US" baseline="0" dirty="0" smtClean="0"/>
                        <a:t> somewhat time-consuming/costly.  </a:t>
                      </a:r>
                      <a:endParaRPr lang="en-US" dirty="0"/>
                    </a:p>
                  </a:txBody>
                  <a:tcPr/>
                </a:tc>
              </a:tr>
              <a:tr h="1299273"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Structural</a:t>
                      </a:r>
                      <a:r>
                        <a:rPr lang="en-US" baseline="0" dirty="0" smtClean="0"/>
                        <a:t> patterns: e.g., vegetation type; human modification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Relatively</a:t>
                      </a:r>
                      <a:r>
                        <a:rPr lang="en-US" baseline="0" dirty="0" smtClean="0"/>
                        <a:t> fast, cheap.  Useful coarse filter.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uncertainty as to connection of particular species/processes.</a:t>
                      </a:r>
                      <a:endParaRPr lang="en-US" dirty="0"/>
                    </a:p>
                  </a:txBody>
                  <a:tcPr/>
                </a:tc>
              </a:tr>
              <a:tr h="1674801">
                <a:tc>
                  <a:txBody>
                    <a:bodyPr/>
                    <a:lstStyle/>
                    <a:p>
                      <a:r>
                        <a:rPr lang="en-US" dirty="0" smtClean="0"/>
                        <a:t>Land facets: i.e., connect similar topographic characteristics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Relatively</a:t>
                      </a:r>
                      <a:r>
                        <a:rPr lang="en-US" baseline="0" dirty="0" smtClean="0"/>
                        <a:t> fast, cheap.</a:t>
                      </a:r>
                    </a:p>
                    <a:p>
                      <a:r>
                        <a:rPr lang="en-US" baseline="0" dirty="0" smtClean="0"/>
                        <a:t>Topography unlikely to change quickly (potentially buffers corridor from climate effects).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uncertainty as to connection of particular species/processes.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99861" y="5179259"/>
            <a:ext cx="9343861" cy="2743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Shape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6442075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252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 academic ‘family’</a:t>
            </a:r>
            <a:br>
              <a:rPr lang="en-US" dirty="0" smtClean="0"/>
            </a:br>
            <a:r>
              <a:rPr lang="en-US" dirty="0" smtClean="0"/>
              <a:t>Connections to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 </a:t>
            </a:r>
            <a:r>
              <a:rPr lang="en-US" dirty="0" err="1" smtClean="0"/>
              <a:t>Servheen</a:t>
            </a:r>
            <a:r>
              <a:rPr lang="en-US" dirty="0" smtClean="0"/>
              <a:t> (M.Sc. Advisor)</a:t>
            </a:r>
          </a:p>
          <a:p>
            <a:r>
              <a:rPr lang="en-US" dirty="0" smtClean="0"/>
              <a:t>John Waller (also student of Chris)</a:t>
            </a:r>
          </a:p>
          <a:p>
            <a:r>
              <a:rPr lang="en-US" dirty="0" smtClean="0"/>
              <a:t>Paul </a:t>
            </a:r>
            <a:r>
              <a:rPr lang="en-US" dirty="0" err="1" smtClean="0"/>
              <a:t>Beier</a:t>
            </a:r>
            <a:r>
              <a:rPr lang="en-US" dirty="0" smtClean="0"/>
              <a:t> (Ph.D. Advisor)</a:t>
            </a:r>
          </a:p>
          <a:p>
            <a:r>
              <a:rPr lang="en-US" dirty="0" smtClean="0"/>
              <a:t>Brad McRae (also student of Paul)</a:t>
            </a:r>
          </a:p>
          <a:p>
            <a:r>
              <a:rPr lang="en-US" dirty="0" smtClean="0"/>
              <a:t>Brett Dickson (committee member, Smith Fellow)</a:t>
            </a:r>
          </a:p>
          <a:p>
            <a:r>
              <a:rPr lang="en-US" dirty="0" smtClean="0"/>
              <a:t>Dave Theobald (Smith Fellow- postdoc)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980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638892"/>
              </p:ext>
            </p:extLst>
          </p:nvPr>
        </p:nvGraphicFramePr>
        <p:xfrm>
          <a:off x="0" y="-2"/>
          <a:ext cx="9144000" cy="68580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59582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Conservation Target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Advantages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Disadvantages</a:t>
                      </a:r>
                      <a:endParaRPr lang="en-US" b="1" dirty="0"/>
                    </a:p>
                  </a:txBody>
                  <a:tcPr/>
                </a:tc>
              </a:tr>
              <a:tr h="1299273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species</a:t>
                      </a:r>
                      <a:r>
                        <a:rPr lang="en-US" baseline="0" dirty="0" smtClean="0"/>
                        <a:t> or 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Robust</a:t>
                      </a:r>
                      <a:r>
                        <a:rPr lang="en-US" baseline="0" dirty="0" smtClean="0"/>
                        <a:t> science to support decisions.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Time-consuming/costly.</a:t>
                      </a:r>
                      <a:endParaRPr lang="en-US" dirty="0"/>
                    </a:p>
                  </a:txBody>
                  <a:tcPr/>
                </a:tc>
              </a:tr>
              <a:tr h="1988826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Functional groups</a:t>
                      </a:r>
                      <a:r>
                        <a:rPr lang="en-US" baseline="0" dirty="0" smtClean="0"/>
                        <a:t>: e.g., aquatic species, meadow specialist, forest specialist, human-tolerant, edge specialist, disturbance-intolerant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Cover more species/processes.  If use actual species to represent group, most</a:t>
                      </a:r>
                      <a:r>
                        <a:rPr lang="en-US" baseline="0" dirty="0" smtClean="0"/>
                        <a:t> likely to connect at least those species.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Still</a:t>
                      </a:r>
                      <a:r>
                        <a:rPr lang="en-US" baseline="0" dirty="0" smtClean="0"/>
                        <a:t> somewhat time-consuming/costly.  </a:t>
                      </a:r>
                      <a:endParaRPr lang="en-US" dirty="0"/>
                    </a:p>
                  </a:txBody>
                  <a:tcPr/>
                </a:tc>
              </a:tr>
              <a:tr h="1299273"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Structural</a:t>
                      </a:r>
                      <a:r>
                        <a:rPr lang="en-US" baseline="0" dirty="0" smtClean="0"/>
                        <a:t> patterns: e.g., vegetation type; human modification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Relatively</a:t>
                      </a:r>
                      <a:r>
                        <a:rPr lang="en-US" baseline="0" dirty="0" smtClean="0"/>
                        <a:t> fast, cheap.  Useful coarse filter.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uncertainty as to connection of particular species/processes.</a:t>
                      </a:r>
                      <a:endParaRPr lang="en-US" dirty="0"/>
                    </a:p>
                  </a:txBody>
                  <a:tcPr/>
                </a:tc>
              </a:tr>
              <a:tr h="1674801">
                <a:tc>
                  <a:txBody>
                    <a:bodyPr/>
                    <a:lstStyle/>
                    <a:p>
                      <a:r>
                        <a:rPr lang="en-US" dirty="0" smtClean="0"/>
                        <a:t>Land facets: i.e., connect similar topographic characteristics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Relatively</a:t>
                      </a:r>
                      <a:r>
                        <a:rPr lang="en-US" baseline="0" dirty="0" smtClean="0"/>
                        <a:t> fast, cheap.</a:t>
                      </a:r>
                    </a:p>
                    <a:p>
                      <a:r>
                        <a:rPr lang="en-US" baseline="0" dirty="0" smtClean="0"/>
                        <a:t>Topography unlikely to change quickly (potentially buffers corridor from climate effects).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uncertainty as to connection of particular species/processes.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Shape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6442075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252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Conserving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8874"/>
            <a:ext cx="9144000" cy="559912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Possible to create corridors that connect populations of animals</a:t>
            </a:r>
          </a:p>
          <a:p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Broad-scale/regional level often involves identifying general areas where connectivity is important- big circles, polygons, large arrows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404040"/>
                </a:solidFill>
              </a:rPr>
              <a:t>At the finer scale, when want to manage land use, many approaches but all share an underlying cost, or resistance surface.</a:t>
            </a:r>
          </a:p>
          <a:p>
            <a:endParaRPr lang="en-US" dirty="0"/>
          </a:p>
        </p:txBody>
      </p:sp>
      <p:pic>
        <p:nvPicPr>
          <p:cNvPr id="5" name="Picture 4" descr="Screen Shot 2015-04-13 at 10.13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5" y="2353788"/>
            <a:ext cx="6198530" cy="3578468"/>
          </a:xfrm>
          <a:prstGeom prst="rect">
            <a:avLst/>
          </a:prstGeom>
        </p:spPr>
      </p:pic>
      <p:pic>
        <p:nvPicPr>
          <p:cNvPr id="6" name="Shape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6520" y="6473040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159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Corridor Plans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914400"/>
            <a:ext cx="883920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Choose places to connect (e.g., </a:t>
            </a:r>
            <a:r>
              <a:rPr lang="en-US" sz="2400" dirty="0" err="1" smtClean="0"/>
              <a:t>wildland</a:t>
            </a:r>
            <a:r>
              <a:rPr lang="en-US" sz="2400" dirty="0" smtClean="0"/>
              <a:t> blocks)</a:t>
            </a:r>
          </a:p>
        </p:txBody>
      </p:sp>
      <p:pic>
        <p:nvPicPr>
          <p:cNvPr id="6" name="Picture 5" descr="Screen Shot 2015-04-13 at 10.5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4" y="1458937"/>
            <a:ext cx="8079312" cy="5399063"/>
          </a:xfrm>
          <a:prstGeom prst="rect">
            <a:avLst/>
          </a:prstGeom>
        </p:spPr>
      </p:pic>
      <p:pic>
        <p:nvPicPr>
          <p:cNvPr id="8" name="Shape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6442075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5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2755674"/>
            <a:ext cx="9144000" cy="4102326"/>
          </a:xfrm>
          <a:prstGeom prst="rect">
            <a:avLst/>
          </a:prstGeom>
          <a:gradFill flip="none" rotWithShape="1">
            <a:gsLst>
              <a:gs pos="6700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  <a:gs pos="99000">
                <a:srgbClr val="FFFF4D"/>
              </a:gs>
            </a:gsLst>
            <a:lin ang="5400000" scaled="0"/>
            <a:tileRect/>
          </a:gradFill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>
              <a:solidFill>
                <a:srgbClr val="404040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Corridor Plans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" y="914400"/>
            <a:ext cx="882396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Choose places to connect (e.g., </a:t>
            </a:r>
            <a:r>
              <a:rPr lang="en-US" sz="2400" dirty="0" err="1" smtClean="0"/>
              <a:t>wildland</a:t>
            </a:r>
            <a:r>
              <a:rPr lang="en-US" sz="2400" dirty="0" smtClean="0"/>
              <a:t> blocks)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Identify variables influencing movement and survival (if a species)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67063" y="2997208"/>
            <a:ext cx="63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Calibri"/>
              </a:rPr>
              <a:t>Berry presence=0                         Meadow=0</a:t>
            </a: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B050"/>
                </a:solidFill>
                <a:latin typeface="Calibri"/>
              </a:rPr>
              <a:t>Berry absence=1                           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</a:rPr>
              <a:t>Forest=1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2088" r="13927" b="12085"/>
          <a:stretch/>
        </p:blipFill>
        <p:spPr bwMode="auto">
          <a:xfrm>
            <a:off x="1614020" y="3902071"/>
            <a:ext cx="1965959" cy="196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6" r="13925" b="12087"/>
          <a:stretch/>
        </p:blipFill>
        <p:spPr bwMode="auto">
          <a:xfrm>
            <a:off x="5151573" y="3903928"/>
            <a:ext cx="1962251" cy="19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hape 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9220" y="6442075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32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0" y="2755674"/>
            <a:ext cx="9144000" cy="4102326"/>
          </a:xfrm>
          <a:prstGeom prst="rect">
            <a:avLst/>
          </a:prstGeom>
          <a:gradFill flip="none" rotWithShape="1">
            <a:gsLst>
              <a:gs pos="6700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  <a:gs pos="99000">
                <a:srgbClr val="FFFF4D"/>
              </a:gs>
            </a:gsLst>
            <a:lin ang="5400000" scaled="0"/>
            <a:tileRect/>
          </a:gradFill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>
              <a:solidFill>
                <a:srgbClr val="404040"/>
              </a:solidFill>
            </a:endParaRPr>
          </a:p>
          <a:p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 rot="16200000">
            <a:off x="6123685" y="5028331"/>
            <a:ext cx="1002573" cy="2628444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6200000">
            <a:off x="2628999" y="5031648"/>
            <a:ext cx="944052" cy="2628444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Corridor Plans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914400"/>
            <a:ext cx="886968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Choose places to connect (e.g., </a:t>
            </a:r>
            <a:r>
              <a:rPr lang="en-US" sz="2400" dirty="0" err="1" smtClean="0"/>
              <a:t>wildland</a:t>
            </a:r>
            <a:r>
              <a:rPr lang="en-US" sz="2400" dirty="0" smtClean="0"/>
              <a:t> blocks)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Identify variables influencing movement and survival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Guess at or quantify the strength of those influences for each variable to get </a:t>
            </a:r>
            <a:r>
              <a:rPr lang="en-US" sz="2400" b="1" dirty="0"/>
              <a:t>r</a:t>
            </a:r>
            <a:r>
              <a:rPr lang="en-US" sz="2400" b="1" dirty="0" smtClean="0"/>
              <a:t>esistance per pixel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599" y="294132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	                                                    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73844"/>
            <a:ext cx="192396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Resistance</a:t>
            </a:r>
          </a:p>
          <a:p>
            <a:pPr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Calibri"/>
              </a:rPr>
              <a:t>p</a:t>
            </a: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er pixel: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2088" r="13927" b="12085"/>
          <a:stretch/>
        </p:blipFill>
        <p:spPr bwMode="auto">
          <a:xfrm>
            <a:off x="2106294" y="3871591"/>
            <a:ext cx="1965959" cy="196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6" r="13925" b="12087"/>
          <a:stretch/>
        </p:blipFill>
        <p:spPr bwMode="auto">
          <a:xfrm>
            <a:off x="5643847" y="3873448"/>
            <a:ext cx="1962251" cy="19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6621" y="5834472"/>
            <a:ext cx="6384471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Berry presence=1                         Meadow=1</a:t>
            </a: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B050"/>
                </a:solidFill>
                <a:latin typeface="Calibri"/>
              </a:rPr>
              <a:t>Berry absence=5                            </a:t>
            </a:r>
            <a:r>
              <a:rPr lang="en-US" sz="2400" dirty="0" smtClean="0">
                <a:solidFill>
                  <a:srgbClr val="187E4E"/>
                </a:solidFill>
                <a:latin typeface="Calibri"/>
              </a:rPr>
              <a:t>Forest=20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623" y="3008548"/>
            <a:ext cx="63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Calibri"/>
              </a:rPr>
              <a:t>Berry presence=0                         Meadow=0</a:t>
            </a: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B050"/>
                </a:solidFill>
                <a:latin typeface="Calibri"/>
              </a:rPr>
              <a:t>Berry absence=1                           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43671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</a:rPr>
              <a:t>Forest=1</a:t>
            </a:r>
            <a:r>
              <a:rPr lang="en-US" sz="2400" dirty="0" smtClean="0">
                <a:solidFill>
                  <a:srgbClr val="436712"/>
                </a:solidFill>
                <a:latin typeface="Calibri"/>
              </a:rPr>
              <a:t> </a:t>
            </a:r>
          </a:p>
        </p:txBody>
      </p:sp>
      <p:pic>
        <p:nvPicPr>
          <p:cNvPr id="15" name="Shape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1880" y="6474771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62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0" y="3662892"/>
            <a:ext cx="9144000" cy="3195107"/>
          </a:xfrm>
          <a:prstGeom prst="rect">
            <a:avLst/>
          </a:prstGeom>
          <a:gradFill flip="none" rotWithShape="1">
            <a:gsLst>
              <a:gs pos="6700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  <a:gs pos="99000">
                <a:srgbClr val="FFFF4D"/>
              </a:gs>
            </a:gsLst>
            <a:lin ang="5400000" scaled="0"/>
            <a:tileRect/>
          </a:gradFill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>
              <a:solidFill>
                <a:srgbClr val="404040"/>
              </a:solidFill>
            </a:endParaRPr>
          </a:p>
          <a:p>
            <a:endParaRPr lang="en-US" dirty="0"/>
          </a:p>
        </p:txBody>
      </p:sp>
      <p:sp>
        <p:nvSpPr>
          <p:cNvPr id="12" name="Round Same Side Corner Rectangle 11"/>
          <p:cNvSpPr/>
          <p:nvPr/>
        </p:nvSpPr>
        <p:spPr>
          <a:xfrm rot="16200000">
            <a:off x="7691438" y="5267624"/>
            <a:ext cx="1002573" cy="2088894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6200000">
            <a:off x="5305265" y="5245854"/>
            <a:ext cx="1002573" cy="2088894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 rot="16200000">
            <a:off x="2903323" y="4979396"/>
            <a:ext cx="944052" cy="2628444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Corridor Plans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Choose places to connect (e.g. </a:t>
            </a:r>
            <a:r>
              <a:rPr lang="en-US" sz="2400" dirty="0" err="1" smtClean="0"/>
              <a:t>wildland</a:t>
            </a:r>
            <a:r>
              <a:rPr lang="en-US" sz="2400" dirty="0" smtClean="0"/>
              <a:t> blocks)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Identify variables influencing movement and survival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Guess at or quantify the strength of those influences for each variable to get </a:t>
            </a:r>
            <a:r>
              <a:rPr lang="en-US" sz="2400" dirty="0"/>
              <a:t>r</a:t>
            </a:r>
            <a:r>
              <a:rPr lang="en-US" sz="2400" dirty="0" smtClean="0"/>
              <a:t>esistance per pixel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Combine costs across variables to get a </a:t>
            </a:r>
            <a:r>
              <a:rPr lang="en-US" sz="2800" b="1" dirty="0" smtClean="0"/>
              <a:t>resistance surface</a:t>
            </a:r>
            <a:endParaRPr lang="en-US" sz="2800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2088" r="13927" b="12085"/>
          <a:stretch/>
        </p:blipFill>
        <p:spPr bwMode="auto">
          <a:xfrm>
            <a:off x="2351215" y="3792970"/>
            <a:ext cx="1965959" cy="196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6" r="13925" b="12087"/>
          <a:stretch/>
        </p:blipFill>
        <p:spPr bwMode="auto">
          <a:xfrm>
            <a:off x="4888746" y="3794827"/>
            <a:ext cx="1962251" cy="19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086" r="2373" b="12087"/>
          <a:stretch/>
        </p:blipFill>
        <p:spPr bwMode="auto">
          <a:xfrm>
            <a:off x="7191364" y="3796685"/>
            <a:ext cx="2225615" cy="19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5795223"/>
            <a:ext cx="192396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Resistance</a:t>
            </a:r>
          </a:p>
          <a:p>
            <a:pPr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Calibri"/>
              </a:rPr>
              <a:t>p</a:t>
            </a: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er pixel: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8038" y="5795290"/>
            <a:ext cx="6762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Berry presence=1        Meadow=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1               $2 to $25</a:t>
            </a: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B050"/>
                </a:solidFill>
                <a:latin typeface="Calibri"/>
              </a:rPr>
              <a:t>Berry absence=5           </a:t>
            </a:r>
            <a:r>
              <a:rPr lang="en-US" sz="2400" dirty="0" smtClean="0">
                <a:solidFill>
                  <a:srgbClr val="187E4E"/>
                </a:solidFill>
                <a:latin typeface="Calibri"/>
              </a:rPr>
              <a:t>Forest=20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87379" y="4339733"/>
            <a:ext cx="8229600" cy="5633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+                    =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Shape 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1880" y="6474771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04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Corridor Plans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16" y="899160"/>
            <a:ext cx="822960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Choose places to connect (e.g.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wildland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blocks)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Identify variables influencing movement and survival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Guess at or quantify the strength of those influences for each variable </a:t>
            </a:r>
            <a:r>
              <a:rPr lang="en-US" sz="2400" dirty="0"/>
              <a:t>to get resistance per </a:t>
            </a:r>
            <a:r>
              <a:rPr lang="en-US" sz="2400" dirty="0" smtClean="0"/>
              <a:t>pixel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Combine costs across variables to get a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resistance surface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Find routes that minimize cost distance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1800" dirty="0" smtClean="0"/>
              <a:t>Least cost paths or corridors </a:t>
            </a:r>
          </a:p>
          <a:p>
            <a:pPr marL="400050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(based on route with lowest cost to traverse)</a:t>
            </a:r>
          </a:p>
          <a:p>
            <a:pPr marL="914400" lvl="1" indent="-514350">
              <a:buFont typeface="+mj-lt"/>
              <a:buAutoNum type="alphaLcParenR" startAt="2"/>
            </a:pPr>
            <a:r>
              <a:rPr lang="en-US" sz="1800" dirty="0" smtClean="0"/>
              <a:t>Individual based simulations </a:t>
            </a:r>
          </a:p>
          <a:p>
            <a:pPr marL="400050" lvl="1" indent="0">
              <a:buNone/>
            </a:pPr>
            <a:r>
              <a:rPr lang="en-US" sz="1800" dirty="0" smtClean="0"/>
              <a:t>	(retaining simulations that reach the other side)</a:t>
            </a:r>
            <a:endParaRPr lang="en-US" sz="1800" dirty="0"/>
          </a:p>
        </p:txBody>
      </p:sp>
      <p:pic>
        <p:nvPicPr>
          <p:cNvPr id="4" name="Picture 108" descr="22_Hualapai_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8752" y="3199449"/>
            <a:ext cx="2759528" cy="365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19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9" t="26982" r="14523" b="33972"/>
          <a:stretch/>
        </p:blipFill>
        <p:spPr bwMode="auto">
          <a:xfrm>
            <a:off x="594360" y="1333500"/>
            <a:ext cx="3931920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Least Cost Distance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01739" y="3436620"/>
            <a:ext cx="274320" cy="275077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874520" y="3436620"/>
            <a:ext cx="274320" cy="274375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97836" y="1243552"/>
            <a:ext cx="4446164" cy="1423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3 distance units * $2/unit = $6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2 distance units*$20 + 1*$2 = $42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6 distance units * $2/unit = $12</a:t>
            </a:r>
          </a:p>
        </p:txBody>
      </p:sp>
      <p:cxnSp>
        <p:nvCxnSpPr>
          <p:cNvPr id="11" name="Straight Arrow Connector 10"/>
          <p:cNvCxnSpPr>
            <a:stCxn id="7" idx="2"/>
            <a:endCxn id="8" idx="6"/>
          </p:cNvCxnSpPr>
          <p:nvPr/>
        </p:nvCxnSpPr>
        <p:spPr>
          <a:xfrm flipH="1">
            <a:off x="2148840" y="3573780"/>
            <a:ext cx="438708" cy="28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6"/>
            <a:endCxn id="6" idx="2"/>
          </p:cNvCxnSpPr>
          <p:nvPr/>
        </p:nvCxnSpPr>
        <p:spPr>
          <a:xfrm>
            <a:off x="2861868" y="3573780"/>
            <a:ext cx="439871" cy="3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rved Up Arrow 16"/>
          <p:cNvSpPr/>
          <p:nvPr/>
        </p:nvSpPr>
        <p:spPr>
          <a:xfrm>
            <a:off x="2703473" y="3710940"/>
            <a:ext cx="738095" cy="304799"/>
          </a:xfrm>
          <a:prstGeom prst="curvedUpArrow">
            <a:avLst/>
          </a:prstGeom>
          <a:solidFill>
            <a:schemeClr val="tx1"/>
          </a:solidFill>
          <a:ln>
            <a:solidFill>
              <a:schemeClr val="bg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87548" y="3436620"/>
            <a:ext cx="274320" cy="2743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0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Least Cost Path</a:t>
            </a:r>
            <a:endParaRPr lang="en-US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9176"/>
            <a:ext cx="7772400" cy="3733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Assumes species has ‘knowledge’ of best path</a:t>
            </a:r>
          </a:p>
          <a:p>
            <a:r>
              <a:rPr lang="en-US" sz="2400" dirty="0" smtClean="0"/>
              <a:t>Does not indicate whether the least cost distance along that path is short enough for animals/plants to use it 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06" y="2478780"/>
            <a:ext cx="5103841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8780"/>
            <a:ext cx="5103841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hape 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1205" y="6272275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462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Circuit theory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51746"/>
            <a:ext cx="7772400" cy="3733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Treat movement/dispersal like an electrical circuit where</a:t>
            </a:r>
          </a:p>
          <a:p>
            <a:pPr lvl="1"/>
            <a:r>
              <a:rPr lang="en-US" sz="1800" dirty="0" smtClean="0"/>
              <a:t>More paths means lower total </a:t>
            </a:r>
            <a:r>
              <a:rPr lang="en-US" sz="1800" b="1" dirty="0" smtClean="0">
                <a:solidFill>
                  <a:srgbClr val="FFFF00"/>
                </a:solidFill>
              </a:rPr>
              <a:t>Resistance </a:t>
            </a:r>
            <a:r>
              <a:rPr lang="en-US" sz="1800" b="1" dirty="0">
                <a:solidFill>
                  <a:srgbClr val="FFFF00"/>
                </a:solidFill>
              </a:rPr>
              <a:t>D</a:t>
            </a:r>
            <a:r>
              <a:rPr lang="en-US" sz="1800" b="1" dirty="0" smtClean="0">
                <a:solidFill>
                  <a:srgbClr val="FFFF00"/>
                </a:solidFill>
              </a:rPr>
              <a:t>istance </a:t>
            </a:r>
            <a:r>
              <a:rPr lang="en-US" sz="1800" dirty="0" smtClean="0"/>
              <a:t>between places </a:t>
            </a:r>
          </a:p>
          <a:p>
            <a:r>
              <a:rPr lang="en-US" sz="2200" dirty="0" smtClean="0"/>
              <a:t>Can use for landscape planning (see </a:t>
            </a:r>
            <a:r>
              <a:rPr lang="en-US" sz="2200" dirty="0" err="1" smtClean="0"/>
              <a:t>pinchpoints</a:t>
            </a:r>
            <a:r>
              <a:rPr lang="en-US" sz="2200" dirty="0" smtClean="0"/>
              <a:t> and alternate paths)</a:t>
            </a:r>
          </a:p>
          <a:p>
            <a:r>
              <a:rPr lang="en-US" sz="2200" dirty="0" smtClean="0"/>
              <a:t>Assumes random movement</a:t>
            </a:r>
          </a:p>
        </p:txBody>
      </p:sp>
      <p:pic>
        <p:nvPicPr>
          <p:cNvPr id="5" name="Picture 4" descr="Screen Shot 2015-04-13 at 10.31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70" y="2846396"/>
            <a:ext cx="6308322" cy="401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0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connectivity 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‘Increases’ population size (if very small isolated populations mix enough)</a:t>
            </a:r>
          </a:p>
          <a:p>
            <a:pPr lvl="1"/>
            <a:r>
              <a:rPr lang="en-US" dirty="0" smtClean="0"/>
              <a:t>Increases genetic diversity (continuous populations)</a:t>
            </a:r>
          </a:p>
          <a:p>
            <a:pPr lvl="1"/>
            <a:r>
              <a:rPr lang="en-US" dirty="0" smtClean="0"/>
              <a:t>Allows re-establishment of animals  (if </a:t>
            </a:r>
            <a:r>
              <a:rPr lang="en-US" dirty="0" err="1" smtClean="0"/>
              <a:t>metapopulation</a:t>
            </a:r>
            <a:r>
              <a:rPr lang="en-US" dirty="0" smtClean="0"/>
              <a:t>- subpopulations can blink out)</a:t>
            </a:r>
          </a:p>
          <a:p>
            <a:r>
              <a:rPr lang="en-US" dirty="0" smtClean="0"/>
              <a:t>If disease/ </a:t>
            </a:r>
            <a:r>
              <a:rPr lang="en-US" dirty="0" err="1" smtClean="0"/>
              <a:t>invasives</a:t>
            </a:r>
            <a:r>
              <a:rPr lang="en-US" dirty="0" smtClean="0"/>
              <a:t> important (may be increased by climate change), may want to reduce connectivity</a:t>
            </a:r>
          </a:p>
          <a:p>
            <a:r>
              <a:rPr lang="en-US" dirty="0" smtClean="0"/>
              <a:t>Thus, important to both understand and to ‘quantify’ factors influencing it, so can best manage land/ populations/ processes.</a:t>
            </a:r>
          </a:p>
        </p:txBody>
      </p:sp>
    </p:spTree>
    <p:extLst>
      <p:ext uri="{BB962C8B-B14F-4D97-AF65-F5344CB8AC3E}">
        <p14:creationId xmlns:p14="http://schemas.microsoft.com/office/powerpoint/2010/main" val="1404414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0" y="2755674"/>
            <a:ext cx="9144000" cy="4102326"/>
          </a:xfrm>
          <a:prstGeom prst="rect">
            <a:avLst/>
          </a:prstGeom>
          <a:gradFill flip="none" rotWithShape="1">
            <a:gsLst>
              <a:gs pos="6700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  <a:gs pos="99000">
                <a:srgbClr val="FFFF4D"/>
              </a:gs>
            </a:gsLst>
            <a:lin ang="5400000" scaled="0"/>
            <a:tileRect/>
          </a:gradFill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>
              <a:solidFill>
                <a:srgbClr val="404040"/>
              </a:solidFill>
            </a:endParaRPr>
          </a:p>
          <a:p>
            <a:endParaRPr lang="en-US" dirty="0"/>
          </a:p>
        </p:txBody>
      </p:sp>
      <p:sp>
        <p:nvSpPr>
          <p:cNvPr id="11" name="Round Same Side Corner Rectangle 10"/>
          <p:cNvSpPr/>
          <p:nvPr/>
        </p:nvSpPr>
        <p:spPr>
          <a:xfrm rot="16200000">
            <a:off x="6123685" y="5028331"/>
            <a:ext cx="1002573" cy="2628444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6200000">
            <a:off x="2628999" y="5031648"/>
            <a:ext cx="944052" cy="2628444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Corridor Plans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914400"/>
            <a:ext cx="886968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Choose places to connect (e.g., </a:t>
            </a:r>
            <a:r>
              <a:rPr lang="en-US" sz="2400" dirty="0" err="1" smtClean="0"/>
              <a:t>wildland</a:t>
            </a:r>
            <a:r>
              <a:rPr lang="en-US" sz="2400" dirty="0" smtClean="0"/>
              <a:t> blocks)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Identify variables influencing movement and survival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smtClean="0"/>
              <a:t>Guess at or quantify the strength of those influences for each variable to get </a:t>
            </a:r>
            <a:r>
              <a:rPr lang="en-US" sz="2400" b="1" dirty="0"/>
              <a:t>r</a:t>
            </a:r>
            <a:r>
              <a:rPr lang="en-US" sz="2400" b="1" dirty="0" smtClean="0"/>
              <a:t>esistance per pixel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599" y="294132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	                                                    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73844"/>
            <a:ext cx="192396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Resistance</a:t>
            </a:r>
          </a:p>
          <a:p>
            <a:pPr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Calibri"/>
              </a:rPr>
              <a:t>p</a:t>
            </a: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er pixel: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2088" r="13927" b="12085"/>
          <a:stretch/>
        </p:blipFill>
        <p:spPr bwMode="auto">
          <a:xfrm>
            <a:off x="2106294" y="3871591"/>
            <a:ext cx="1965959" cy="196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6" r="13925" b="12087"/>
          <a:stretch/>
        </p:blipFill>
        <p:spPr bwMode="auto">
          <a:xfrm>
            <a:off x="5643847" y="3873448"/>
            <a:ext cx="1962251" cy="19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6621" y="5834472"/>
            <a:ext cx="6384471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Berry presence=1                         Meadow=1</a:t>
            </a: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B050"/>
                </a:solidFill>
                <a:latin typeface="Calibri"/>
              </a:rPr>
              <a:t>Berry absence=5                            </a:t>
            </a:r>
            <a:r>
              <a:rPr lang="en-US" sz="2400" dirty="0" smtClean="0">
                <a:solidFill>
                  <a:srgbClr val="187E4E"/>
                </a:solidFill>
                <a:latin typeface="Calibri"/>
              </a:rPr>
              <a:t>Forest=20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623" y="3008548"/>
            <a:ext cx="63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Calibri"/>
              </a:rPr>
              <a:t>Berry presence=0                         Meadow=0</a:t>
            </a: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B050"/>
                </a:solidFill>
                <a:latin typeface="Calibri"/>
              </a:rPr>
              <a:t>Berry absence=1                           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43671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</a:rPr>
              <a:t>Forest=1</a:t>
            </a:r>
            <a:r>
              <a:rPr lang="en-US" sz="2400" dirty="0" smtClean="0">
                <a:solidFill>
                  <a:srgbClr val="436712"/>
                </a:solidFill>
                <a:latin typeface="Calibri"/>
              </a:rPr>
              <a:t> </a:t>
            </a:r>
          </a:p>
        </p:txBody>
      </p:sp>
      <p:pic>
        <p:nvPicPr>
          <p:cNvPr id="13" name="Shape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1880" y="6474771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24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120"/>
            <a:ext cx="9144000" cy="5532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0418" y="5693114"/>
            <a:ext cx="1844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McRae et al. 2012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4465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Data-driven approaches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23351"/>
              </p:ext>
            </p:extLst>
          </p:nvPr>
        </p:nvGraphicFramePr>
        <p:xfrm>
          <a:off x="-2" y="1397000"/>
          <a:ext cx="9144004" cy="5491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1"/>
                <a:gridCol w="2286001"/>
                <a:gridCol w="2286001"/>
                <a:gridCol w="22860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Focal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Convert to Resistance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Cost/certainty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Occupancy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Presence/Absence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Assumptions</a:t>
                      </a:r>
                      <a:r>
                        <a:rPr lang="en-US" baseline="0" dirty="0" smtClean="0"/>
                        <a:t> vary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Low/moderate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Habitat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Telemetry/GPS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Typically assume inverse</a:t>
                      </a:r>
                      <a:r>
                        <a:rPr lang="en-US" baseline="0" dirty="0" smtClean="0"/>
                        <a:t> relationship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Moderate/moderate (unless extrapolate)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movement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Telemetry/GPS (more complex analysis than habitat)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Assume dispersal is similar to daily movement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Moderate/moderate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 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Genetic sampling in different areas want to connect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Estimates</a:t>
                      </a:r>
                      <a:r>
                        <a:rPr lang="en-US" baseline="0" dirty="0" smtClean="0"/>
                        <a:t> likely biased and may not identify subtle factors, but likely identifies major factors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Low-moderate/moderate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Dispersal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Telemetry on dispersing</a:t>
                      </a:r>
                      <a:r>
                        <a:rPr lang="en-US" baseline="0" dirty="0" smtClean="0"/>
                        <a:t> individuals; genetic parentage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 estimate it or ‘know’ specific</a:t>
                      </a:r>
                      <a:r>
                        <a:rPr lang="en-US" baseline="0" dirty="0" smtClean="0"/>
                        <a:t> paths, assume reproduction happens with enough dispersal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High/high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58532" y="1382437"/>
            <a:ext cx="4694611" cy="54864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Shap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71880" y="6474771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983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Data-driven approaches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23351"/>
              </p:ext>
            </p:extLst>
          </p:nvPr>
        </p:nvGraphicFramePr>
        <p:xfrm>
          <a:off x="-2" y="1397000"/>
          <a:ext cx="9144004" cy="5491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1"/>
                <a:gridCol w="2286001"/>
                <a:gridCol w="2286001"/>
                <a:gridCol w="22860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Focal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Convert to Resistance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Cost/certainty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Occupancy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Presence/Absence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Assumptions</a:t>
                      </a:r>
                      <a:r>
                        <a:rPr lang="en-US" baseline="0" dirty="0" smtClean="0"/>
                        <a:t> vary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Low/moderate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Habitat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Telemetry/GPS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Typically assume inverse</a:t>
                      </a:r>
                      <a:r>
                        <a:rPr lang="en-US" baseline="0" dirty="0" smtClean="0"/>
                        <a:t> relationship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Moderate/moderate (unless extrapolate)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movement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Telemetry/GPS (more complex analysis than habitat)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Assume dispersal is similar to daily movement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Moderate/moderate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 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Genetic sampling in different areas want to connect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Estimates</a:t>
                      </a:r>
                      <a:r>
                        <a:rPr lang="en-US" baseline="0" dirty="0" smtClean="0"/>
                        <a:t> likely biased and may not identify subtle factors, but likely identifies major factors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Low-moderate/moderate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Dispersal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Telemetry on dispersing</a:t>
                      </a:r>
                      <a:r>
                        <a:rPr lang="en-US" baseline="0" dirty="0" smtClean="0"/>
                        <a:t> individuals; genetic parentage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 estimate it or ‘know’ specific</a:t>
                      </a:r>
                      <a:r>
                        <a:rPr lang="en-US" baseline="0" dirty="0" smtClean="0"/>
                        <a:t> paths, assume reproduction happens with enough dispersal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High/high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60481" y="1382437"/>
            <a:ext cx="2392662" cy="54864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Shap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71880" y="6474771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983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Data-driven approaches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23351"/>
              </p:ext>
            </p:extLst>
          </p:nvPr>
        </p:nvGraphicFramePr>
        <p:xfrm>
          <a:off x="-2" y="1397000"/>
          <a:ext cx="9144004" cy="5491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1"/>
                <a:gridCol w="2286001"/>
                <a:gridCol w="2286001"/>
                <a:gridCol w="22860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Focal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Convert to Resistance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Cost/certainty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Occupancy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Presence/Absence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Assumptions</a:t>
                      </a:r>
                      <a:r>
                        <a:rPr lang="en-US" baseline="0" dirty="0" smtClean="0"/>
                        <a:t> vary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Low/moderate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Habitat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Telemetry/GPS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Typically assume inverse</a:t>
                      </a:r>
                      <a:r>
                        <a:rPr lang="en-US" baseline="0" dirty="0" smtClean="0"/>
                        <a:t> relationship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Moderate/moderate (unless extrapolate)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movement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Telemetry/GPS (more complex analysis than habitat)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Assume dispersal is similar to daily movement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Moderate/moderate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 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Genetic sampling in different areas want to connect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Estimates</a:t>
                      </a:r>
                      <a:r>
                        <a:rPr lang="en-US" baseline="0" dirty="0" smtClean="0"/>
                        <a:t> likely biased and may not identify subtle factors, but likely identifies major factors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Low-moderate/moderate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Dispersal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Telemetry on dispersing</a:t>
                      </a:r>
                      <a:r>
                        <a:rPr lang="en-US" baseline="0" dirty="0" smtClean="0"/>
                        <a:t> individuals; genetic parentage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 estimate it or ‘know’ specific</a:t>
                      </a:r>
                      <a:r>
                        <a:rPr lang="en-US" baseline="0" dirty="0" smtClean="0"/>
                        <a:t> paths, assume reproduction happens with enough dispersal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High/high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Shap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71880" y="6474771"/>
            <a:ext cx="9381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983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82209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Bighorn sheep project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683407"/>
              </p:ext>
            </p:extLst>
          </p:nvPr>
        </p:nvGraphicFramePr>
        <p:xfrm>
          <a:off x="84799" y="668910"/>
          <a:ext cx="9144004" cy="301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1"/>
                <a:gridCol w="2286001"/>
                <a:gridCol w="2286001"/>
                <a:gridCol w="22860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Focal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Convert to Resistance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Approach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Individual movement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GPS data</a:t>
                      </a:r>
                      <a:r>
                        <a:rPr lang="en-US" baseline="0" dirty="0" smtClean="0"/>
                        <a:t> (~78 sheep across Glacier NP, </a:t>
                      </a:r>
                      <a:r>
                        <a:rPr lang="en-US" baseline="0" dirty="0" err="1" smtClean="0"/>
                        <a:t>Waterton</a:t>
                      </a:r>
                      <a:r>
                        <a:rPr lang="en-US" baseline="0" dirty="0" smtClean="0"/>
                        <a:t> Lakes NP, and Blackfeet Reservation)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Daily movement of interest because</a:t>
                      </a:r>
                      <a:r>
                        <a:rPr lang="en-US" baseline="0" dirty="0" smtClean="0"/>
                        <a:t> interested in disease prevention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Comparing resistance across months and the factors influencing</a:t>
                      </a:r>
                      <a:r>
                        <a:rPr lang="en-US" baseline="0" dirty="0" smtClean="0"/>
                        <a:t> movement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 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Genetic sampling </a:t>
                      </a:r>
                      <a:r>
                        <a:rPr lang="en-US" dirty="0" smtClean="0"/>
                        <a:t>from captures and fecal pellets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Focused on identifying</a:t>
                      </a:r>
                      <a:r>
                        <a:rPr lang="en-US" baseline="0" dirty="0" smtClean="0"/>
                        <a:t> subpopulation separation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Hierarchical</a:t>
                      </a:r>
                      <a:r>
                        <a:rPr lang="en-US" baseline="0" dirty="0" smtClean="0"/>
                        <a:t> – ancestry values</a:t>
                      </a:r>
                    </a:p>
                    <a:p>
                      <a:r>
                        <a:rPr lang="en-US" baseline="0" dirty="0" smtClean="0"/>
                        <a:t>(e.g. </a:t>
                      </a:r>
                      <a:r>
                        <a:rPr lang="en-US" baseline="0" dirty="0" err="1" smtClean="0"/>
                        <a:t>Balkenhol</a:t>
                      </a:r>
                      <a:r>
                        <a:rPr lang="en-US" baseline="0" dirty="0" smtClean="0"/>
                        <a:t> et al.)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2850" y="3840175"/>
            <a:ext cx="7772400" cy="3733800"/>
          </a:xfrm>
        </p:spPr>
        <p:txBody>
          <a:bodyPr/>
          <a:lstStyle/>
          <a:p>
            <a:pPr marL="68580" indent="0">
              <a:buNone/>
            </a:pPr>
            <a:endParaRPr lang="en-US" dirty="0"/>
          </a:p>
        </p:txBody>
      </p:sp>
      <p:pic>
        <p:nvPicPr>
          <p:cNvPr id="5" name="Picture 4" descr="Female Sheep By Social Grou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02" y="3686429"/>
            <a:ext cx="2419080" cy="3130574"/>
          </a:xfrm>
          <a:prstGeom prst="rect">
            <a:avLst/>
          </a:prstGeom>
        </p:spPr>
      </p:pic>
      <p:pic>
        <p:nvPicPr>
          <p:cNvPr id="7" name="Picture 6" descr="Male Sheep By Social Grou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82" y="3681695"/>
            <a:ext cx="2422738" cy="31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 Bear Project (Kenai)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4379"/>
            <a:ext cx="7772400" cy="3733800"/>
          </a:xfrm>
        </p:spPr>
        <p:txBody>
          <a:bodyPr/>
          <a:lstStyle/>
          <a:p>
            <a:r>
              <a:rPr lang="en-US" dirty="0" smtClean="0"/>
              <a:t>Identified behavior switch (cross at night)</a:t>
            </a:r>
          </a:p>
          <a:p>
            <a:r>
              <a:rPr lang="en-US" dirty="0" smtClean="0"/>
              <a:t>Identified specific areas used as ‘habitat’ vs. corridors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41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0681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178" y="0"/>
            <a:ext cx="354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80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82209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Grizzly Bear projects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584465"/>
              </p:ext>
            </p:extLst>
          </p:nvPr>
        </p:nvGraphicFramePr>
        <p:xfrm>
          <a:off x="84799" y="668910"/>
          <a:ext cx="9144004" cy="3840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799"/>
                <a:gridCol w="2899203"/>
                <a:gridCol w="2286001"/>
                <a:gridCol w="22860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Focal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Convert to Resistance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Approach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Dispersal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Family Tree</a:t>
                      </a:r>
                    </a:p>
                    <a:p>
                      <a:r>
                        <a:rPr lang="en-US" baseline="0" dirty="0" smtClean="0"/>
                        <a:t>i- 1165 genotypes</a:t>
                      </a:r>
                    </a:p>
                    <a:p>
                      <a:r>
                        <a:rPr lang="en-US" baseline="0" dirty="0" smtClean="0"/>
                        <a:t>ii- ~2000 genotypes</a:t>
                      </a:r>
                    </a:p>
                    <a:p>
                      <a:r>
                        <a:rPr lang="en-US" baseline="0" dirty="0" smtClean="0"/>
                        <a:t>(USGS hair projects, state-led trend, BC, AB, GNP, Blackfeet, CSKT)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Estimating</a:t>
                      </a:r>
                      <a:r>
                        <a:rPr lang="en-US" baseline="0" dirty="0" smtClean="0"/>
                        <a:t> directly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Graves et al. 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 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Genetic sampling </a:t>
                      </a:r>
                      <a:r>
                        <a:rPr lang="en-US" dirty="0" smtClean="0"/>
                        <a:t>from bear</a:t>
                      </a:r>
                      <a:r>
                        <a:rPr lang="en-US" baseline="0" dirty="0" smtClean="0"/>
                        <a:t> hair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Did</a:t>
                      </a:r>
                      <a:r>
                        <a:rPr lang="en-US" baseline="0" dirty="0" smtClean="0"/>
                        <a:t> not work well, but used to improve 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Optimize</a:t>
                      </a:r>
                      <a:r>
                        <a:rPr lang="en-US" baseline="0" dirty="0" smtClean="0"/>
                        <a:t> Mantel correlations (Graves et al. 2014);  Optimize conservation (</a:t>
                      </a:r>
                      <a:r>
                        <a:rPr lang="en-US" baseline="0" dirty="0" err="1" smtClean="0"/>
                        <a:t>Dilkina</a:t>
                      </a:r>
                      <a:r>
                        <a:rPr lang="en-US" baseline="0" dirty="0" smtClean="0"/>
                        <a:t> et al. 2016)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2850" y="3840175"/>
            <a:ext cx="7772400" cy="3733800"/>
          </a:xfrm>
        </p:spPr>
        <p:txBody>
          <a:bodyPr/>
          <a:lstStyle/>
          <a:p>
            <a:pPr marL="68580" indent="0">
              <a:buNone/>
            </a:pP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23" y="3688500"/>
            <a:ext cx="3174054" cy="316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8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Beier</a:t>
            </a:r>
            <a:r>
              <a:rPr lang="en-US" dirty="0" smtClean="0"/>
              <a:t> et al. suggest inclusion of all stakeholders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33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07" y="0"/>
            <a:ext cx="7772400" cy="1143000"/>
          </a:xfr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17" y="1135514"/>
            <a:ext cx="8836610" cy="3733800"/>
          </a:xfrm>
        </p:spPr>
        <p:txBody>
          <a:bodyPr/>
          <a:lstStyle/>
          <a:p>
            <a:r>
              <a:rPr lang="en-US" dirty="0" smtClean="0"/>
              <a:t>As learned about effect of habitat loss and fragmentation, realized this is an area where land use management could positively influence outcomes</a:t>
            </a:r>
          </a:p>
          <a:p>
            <a:r>
              <a:rPr lang="en-US" dirty="0" smtClean="0"/>
              <a:t>As development has increased, becoming more important</a:t>
            </a:r>
          </a:p>
          <a:p>
            <a:r>
              <a:rPr lang="en-US" dirty="0" smtClean="0"/>
              <a:t>With climate change, connectivity seen as a factor that may increase resiliency, allow species to move as their habitat moves</a:t>
            </a:r>
          </a:p>
          <a:p>
            <a:endParaRPr lang="en-US" dirty="0"/>
          </a:p>
        </p:txBody>
      </p:sp>
      <p:pic>
        <p:nvPicPr>
          <p:cNvPr id="5" name="Picture 4" descr="Screen Shot 2015-04-14 at 11.2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81" y="4160681"/>
            <a:ext cx="2199019" cy="2697319"/>
          </a:xfrm>
          <a:prstGeom prst="rect">
            <a:avLst/>
          </a:prstGeom>
        </p:spPr>
      </p:pic>
      <p:pic>
        <p:nvPicPr>
          <p:cNvPr id="6" name="Picture 5" descr="Screen Shot 2015-04-14 at 11.35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87" y="3201368"/>
            <a:ext cx="5712044" cy="365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27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Seizing the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choices are obvious</a:t>
            </a:r>
          </a:p>
          <a:p>
            <a:r>
              <a:rPr lang="en-US" dirty="0" smtClean="0"/>
              <a:t>Sometimes not enough time for the</a:t>
            </a:r>
          </a:p>
          <a:p>
            <a:pPr marL="68580" indent="0">
              <a:buNone/>
            </a:pPr>
            <a:r>
              <a:rPr lang="en-US" dirty="0"/>
              <a:t> </a:t>
            </a:r>
            <a:r>
              <a:rPr lang="en-US" dirty="0" smtClean="0"/>
              <a:t>most rigorous of studies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706" y="1417638"/>
            <a:ext cx="427529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03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locations might be obvious (structural connectivity)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17638"/>
            <a:ext cx="6964006" cy="5440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3068" y="5420888"/>
            <a:ext cx="1767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Belote</a:t>
            </a:r>
            <a:r>
              <a:rPr lang="en-US" i="1" dirty="0" smtClean="0"/>
              <a:t> et al. 2016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25627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Expert-driven approaches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448191"/>
              </p:ext>
            </p:extLst>
          </p:nvPr>
        </p:nvGraphicFramePr>
        <p:xfrm>
          <a:off x="485906" y="1339619"/>
          <a:ext cx="8050702" cy="464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485"/>
                <a:gridCol w="5135217"/>
              </a:tblGrid>
              <a:tr h="471511">
                <a:tc>
                  <a:txBody>
                    <a:bodyPr/>
                    <a:lstStyle/>
                    <a:p>
                      <a:r>
                        <a:rPr lang="en-US" dirty="0" smtClean="0"/>
                        <a:t>Ideal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Approaches</a:t>
                      </a:r>
                      <a:endParaRPr lang="en-US" dirty="0"/>
                    </a:p>
                  </a:txBody>
                  <a:tcPr/>
                </a:tc>
              </a:tr>
              <a:tr h="904152">
                <a:tc>
                  <a:txBody>
                    <a:bodyPr/>
                    <a:lstStyle/>
                    <a:p>
                      <a:r>
                        <a:rPr lang="en-US" dirty="0" smtClean="0"/>
                        <a:t>Based on best available</a:t>
                      </a:r>
                      <a:r>
                        <a:rPr lang="en-US" baseline="0" dirty="0" smtClean="0"/>
                        <a:t> research/data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Provide literature to experts prior to asking them to rate the</a:t>
                      </a:r>
                      <a:r>
                        <a:rPr lang="en-US" baseline="0" dirty="0" smtClean="0"/>
                        <a:t> costs</a:t>
                      </a:r>
                      <a:endParaRPr lang="en-US" dirty="0"/>
                    </a:p>
                  </a:txBody>
                  <a:tcPr/>
                </a:tc>
              </a:tr>
              <a:tr h="720388">
                <a:tc>
                  <a:txBody>
                    <a:bodyPr/>
                    <a:lstStyle/>
                    <a:p>
                      <a:r>
                        <a:rPr lang="en-US" dirty="0" smtClean="0"/>
                        <a:t>Confront</a:t>
                      </a:r>
                      <a:r>
                        <a:rPr lang="en-US" baseline="0" dirty="0" smtClean="0"/>
                        <a:t> uncertainty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Ask experts to weight strength of knowledge;</a:t>
                      </a:r>
                      <a:r>
                        <a:rPr lang="en-US" baseline="0" dirty="0" smtClean="0"/>
                        <a:t> use species with strong structural association; conduct sensitivity analysis</a:t>
                      </a:r>
                      <a:endParaRPr lang="en-US" dirty="0"/>
                    </a:p>
                  </a:txBody>
                  <a:tcPr/>
                </a:tc>
              </a:tr>
              <a:tr h="436085">
                <a:tc>
                  <a:txBody>
                    <a:bodyPr/>
                    <a:lstStyle/>
                    <a:p>
                      <a:r>
                        <a:rPr lang="en-US" dirty="0" smtClean="0"/>
                        <a:t>Transparent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Fully describe process in plain speak and make intermediate and final products available to public</a:t>
                      </a:r>
                      <a:endParaRPr lang="en-US" dirty="0"/>
                    </a:p>
                  </a:txBody>
                  <a:tcPr/>
                </a:tc>
              </a:tr>
              <a:tr h="857283">
                <a:tc>
                  <a:txBody>
                    <a:bodyPr/>
                    <a:lstStyle/>
                    <a:p>
                      <a:r>
                        <a:rPr lang="en-US" dirty="0" smtClean="0"/>
                        <a:t>Inclusive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Invite</a:t>
                      </a:r>
                      <a:r>
                        <a:rPr lang="en-US" baseline="0" dirty="0" smtClean="0"/>
                        <a:t> all stakeholders so can incorporate local knowledge and build investment</a:t>
                      </a:r>
                      <a:endParaRPr lang="en-US" dirty="0"/>
                    </a:p>
                  </a:txBody>
                  <a:tcPr/>
                </a:tc>
              </a:tr>
              <a:tr h="857283">
                <a:tc>
                  <a:txBody>
                    <a:bodyPr/>
                    <a:lstStyle/>
                    <a:p>
                      <a:r>
                        <a:rPr lang="en-US" dirty="0" smtClean="0"/>
                        <a:t>Described use of</a:t>
                      </a:r>
                      <a:r>
                        <a:rPr lang="en-US" baseline="0" dirty="0" smtClean="0"/>
                        <a:t> math /statistics appropriately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Make assumptions clear, use calculate</a:t>
                      </a:r>
                      <a:r>
                        <a:rPr lang="en-US" baseline="0" dirty="0" smtClean="0"/>
                        <a:t> vs. estimate appropriately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515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Washington Connected Example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502610"/>
              </p:ext>
            </p:extLst>
          </p:nvPr>
        </p:nvGraphicFramePr>
        <p:xfrm>
          <a:off x="1" y="1339619"/>
          <a:ext cx="4738764" cy="3684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171"/>
                <a:gridCol w="3230593"/>
              </a:tblGrid>
              <a:tr h="774384">
                <a:tc>
                  <a:txBody>
                    <a:bodyPr/>
                    <a:lstStyle/>
                    <a:p>
                      <a:r>
                        <a:rPr lang="en-US" dirty="0" smtClean="0"/>
                        <a:t>Ideal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Approaches</a:t>
                      </a:r>
                      <a:endParaRPr lang="en-US" dirty="0"/>
                    </a:p>
                  </a:txBody>
                  <a:tcPr/>
                </a:tc>
              </a:tr>
              <a:tr h="1501761">
                <a:tc>
                  <a:txBody>
                    <a:bodyPr/>
                    <a:lstStyle/>
                    <a:p>
                      <a:r>
                        <a:rPr lang="en-US" dirty="0" smtClean="0"/>
                        <a:t>Confront</a:t>
                      </a:r>
                      <a:r>
                        <a:rPr lang="en-US" baseline="0" dirty="0" smtClean="0"/>
                        <a:t> uncertainty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Used </a:t>
                      </a:r>
                      <a:r>
                        <a:rPr lang="en-US" baseline="0" dirty="0" smtClean="0"/>
                        <a:t>species with strong vegetation association</a:t>
                      </a:r>
                      <a:endParaRPr lang="en-US" dirty="0"/>
                    </a:p>
                  </a:txBody>
                  <a:tcPr/>
                </a:tc>
              </a:tr>
              <a:tr h="1407956">
                <a:tc>
                  <a:txBody>
                    <a:bodyPr/>
                    <a:lstStyle/>
                    <a:p>
                      <a:r>
                        <a:rPr lang="en-US" dirty="0" smtClean="0"/>
                        <a:t>Transparent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Fully describe process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764" y="1214876"/>
            <a:ext cx="4405236" cy="51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Validation- 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Especially important for expert-opinion based approaches, but also important to examine assumptions made in data-based approaches such as extrapolation to areas not sampled and changes in processes over time (e.g., habituation to road-crossing structures, increase in human activities precluding use)</a:t>
            </a:r>
          </a:p>
          <a:p>
            <a:r>
              <a:rPr lang="en-US" dirty="0" smtClean="0"/>
              <a:t>Also important to understanding what works and doesn’t work into the future.  </a:t>
            </a:r>
          </a:p>
        </p:txBody>
      </p:sp>
    </p:spTree>
    <p:extLst>
      <p:ext uri="{BB962C8B-B14F-4D97-AF65-F5344CB8AC3E}">
        <p14:creationId xmlns:p14="http://schemas.microsoft.com/office/powerpoint/2010/main" val="3885015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Grizzly Bear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02543"/>
            <a:ext cx="7772400" cy="3733800"/>
          </a:xfrm>
        </p:spPr>
        <p:txBody>
          <a:bodyPr/>
          <a:lstStyle/>
          <a:p>
            <a:r>
              <a:rPr lang="en-US" dirty="0" smtClean="0"/>
              <a:t>Is connectivity important? YES</a:t>
            </a:r>
            <a:endParaRPr lang="en-US" dirty="0"/>
          </a:p>
        </p:txBody>
      </p:sp>
      <p:pic>
        <p:nvPicPr>
          <p:cNvPr id="4" name="Picture 3" descr="Fitch Tree Figure CO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82" y="1792646"/>
            <a:ext cx="3654218" cy="40295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NDGBP_StudyArea_genet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2071" r="12921" b="28160"/>
          <a:stretch>
            <a:fillRect/>
          </a:stretch>
        </p:blipFill>
        <p:spPr bwMode="auto">
          <a:xfrm>
            <a:off x="895465" y="1783618"/>
            <a:ext cx="3371735" cy="4038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15515" y="120254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Figures adapted </a:t>
            </a:r>
            <a:r>
              <a:rPr lang="en-US" dirty="0"/>
              <a:t>from </a:t>
            </a:r>
            <a:r>
              <a:rPr lang="en-US" dirty="0" smtClean="0"/>
              <a:t>Kendall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7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13"/>
          <p:cNvSpPr txBox="1">
            <a:spLocks noChangeArrowheads="1"/>
          </p:cNvSpPr>
          <p:nvPr/>
        </p:nvSpPr>
        <p:spPr bwMode="auto">
          <a:xfrm>
            <a:off x="1639888" y="2974975"/>
            <a:ext cx="2111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7" name="TextBox 10"/>
          <p:cNvSpPr txBox="1">
            <a:spLocks noChangeArrowheads="1"/>
          </p:cNvSpPr>
          <p:nvPr/>
        </p:nvSpPr>
        <p:spPr bwMode="auto">
          <a:xfrm>
            <a:off x="212725" y="3394075"/>
            <a:ext cx="1427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800">
                <a:solidFill>
                  <a:schemeClr val="bg1"/>
                </a:solidFill>
              </a:rPr>
              <a:t>Photo: Kate Kendall</a:t>
            </a:r>
          </a:p>
        </p:txBody>
      </p:sp>
      <p:sp>
        <p:nvSpPr>
          <p:cNvPr id="7179" name="TextBox 14"/>
          <p:cNvSpPr txBox="1">
            <a:spLocks noChangeArrowheads="1"/>
          </p:cNvSpPr>
          <p:nvPr/>
        </p:nvSpPr>
        <p:spPr bwMode="auto">
          <a:xfrm>
            <a:off x="611188" y="5041900"/>
            <a:ext cx="14271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</a:rPr>
              <a:t>Photo: Amy Macleod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027340"/>
            <a:ext cx="9144000" cy="4382860"/>
            <a:chOff x="21770" y="751796"/>
            <a:chExt cx="9144000" cy="4382860"/>
          </a:xfrm>
        </p:grpSpPr>
        <p:pic>
          <p:nvPicPr>
            <p:cNvPr id="14" name="Picture 7" descr="NDGBP_StudyArea_hairtraps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770" y="754680"/>
              <a:ext cx="4572000" cy="437997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1" descr="NDGBP_StudyArea_bearrubs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0" y="751796"/>
              <a:ext cx="4572000" cy="4377417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75050"/>
            <a:ext cx="7254240" cy="7853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Genetic sample data collection</a:t>
            </a:r>
            <a:br>
              <a:rPr lang="en-US" dirty="0" smtClean="0"/>
            </a:br>
            <a:r>
              <a:rPr lang="en-US" sz="3600" dirty="0" smtClean="0"/>
              <a:t>1998-2000(GNP), 2004,2009-2012</a:t>
            </a:r>
            <a:endParaRPr lang="en-US" sz="3600" dirty="0"/>
          </a:p>
        </p:txBody>
      </p:sp>
      <p:pic>
        <p:nvPicPr>
          <p:cNvPr id="10" name="Christensen HT Griz sow with CO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7885" t="15493" r="25940"/>
          <a:stretch/>
        </p:blipFill>
        <p:spPr>
          <a:xfrm>
            <a:off x="1600200" y="5168465"/>
            <a:ext cx="1676399" cy="1681068"/>
          </a:xfrm>
        </p:spPr>
      </p:pic>
      <p:pic>
        <p:nvPicPr>
          <p:cNvPr id="11" name="GB should rub and stand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3959" r="21666"/>
          <a:stretch>
            <a:fillRect/>
          </a:stretch>
        </p:blipFill>
        <p:spPr>
          <a:xfrm>
            <a:off x="5943600" y="5105400"/>
            <a:ext cx="1828800" cy="18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6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1"/>
          <a:stretch/>
        </p:blipFill>
        <p:spPr bwMode="auto">
          <a:xfrm>
            <a:off x="1752600" y="990600"/>
            <a:ext cx="5480468" cy="441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12" name="TextBox 11"/>
          <p:cNvSpPr txBox="1"/>
          <p:nvPr/>
        </p:nvSpPr>
        <p:spPr>
          <a:xfrm>
            <a:off x="7233068" y="5420888"/>
            <a:ext cx="17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Mikle</a:t>
            </a:r>
            <a:r>
              <a:rPr lang="en-US" i="1" dirty="0" smtClean="0"/>
              <a:t> et al. 2016</a:t>
            </a:r>
          </a:p>
          <a:p>
            <a:endParaRPr lang="en-US" i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1000" y="0"/>
            <a:ext cx="8610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Spatial genetic diversity in 2004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1935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0"/>
          <a:stretch/>
        </p:blipFill>
        <p:spPr>
          <a:xfrm>
            <a:off x="0" y="990600"/>
            <a:ext cx="9144000" cy="406979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6172200" y="5035392"/>
            <a:ext cx="1212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Ho</a:t>
            </a:r>
            <a:r>
              <a:rPr lang="en-US" sz="1600" dirty="0">
                <a:solidFill>
                  <a:srgbClr val="000000"/>
                </a:solidFill>
              </a:rPr>
              <a:t>=</a:t>
            </a:r>
            <a:r>
              <a:rPr lang="en-US" sz="1600" b="1" dirty="0">
                <a:solidFill>
                  <a:srgbClr val="000000"/>
                </a:solidFill>
              </a:rPr>
              <a:t> 0.73*</a:t>
            </a:r>
          </a:p>
          <a:p>
            <a:r>
              <a:rPr lang="en-US" sz="1600" b="1" dirty="0" err="1" smtClean="0">
                <a:solidFill>
                  <a:srgbClr val="000000"/>
                </a:solidFill>
              </a:rPr>
              <a:t>Ar</a:t>
            </a:r>
            <a:r>
              <a:rPr lang="en-US" sz="1600" dirty="0" smtClean="0">
                <a:solidFill>
                  <a:srgbClr val="000000"/>
                </a:solidFill>
              </a:rPr>
              <a:t>=</a:t>
            </a:r>
            <a:r>
              <a:rPr lang="en-US" sz="1600" b="1" dirty="0" smtClean="0">
                <a:solidFill>
                  <a:srgbClr val="000000"/>
                </a:solidFill>
              </a:rPr>
              <a:t> 5.90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n</a:t>
            </a:r>
            <a:r>
              <a:rPr lang="en-US" sz="1600" dirty="0" smtClean="0">
                <a:solidFill>
                  <a:srgbClr val="000000"/>
                </a:solidFill>
              </a:rPr>
              <a:t>=</a:t>
            </a:r>
            <a:r>
              <a:rPr lang="en-US" sz="1600" b="1" dirty="0" smtClean="0">
                <a:solidFill>
                  <a:srgbClr val="000000"/>
                </a:solidFill>
              </a:rPr>
              <a:t> 72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63044" y="5029200"/>
            <a:ext cx="1212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Ho</a:t>
            </a:r>
            <a:r>
              <a:rPr lang="en-US" sz="1600" dirty="0">
                <a:solidFill>
                  <a:srgbClr val="000000"/>
                </a:solidFill>
              </a:rPr>
              <a:t>=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0.67</a:t>
            </a:r>
            <a:endParaRPr lang="en-US" sz="1600" b="1" dirty="0">
              <a:solidFill>
                <a:srgbClr val="000000"/>
              </a:solidFill>
            </a:endParaRPr>
          </a:p>
          <a:p>
            <a:r>
              <a:rPr lang="en-US" sz="1600" b="1" dirty="0" err="1" smtClean="0">
                <a:solidFill>
                  <a:srgbClr val="000000"/>
                </a:solidFill>
              </a:rPr>
              <a:t>Ar</a:t>
            </a:r>
            <a:r>
              <a:rPr lang="en-US" sz="1600" dirty="0" smtClean="0">
                <a:solidFill>
                  <a:srgbClr val="000000"/>
                </a:solidFill>
              </a:rPr>
              <a:t>=</a:t>
            </a:r>
            <a:r>
              <a:rPr lang="en-US" sz="1600" b="1" dirty="0" smtClean="0">
                <a:solidFill>
                  <a:srgbClr val="000000"/>
                </a:solidFill>
              </a:rPr>
              <a:t> 5.83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n</a:t>
            </a:r>
            <a:r>
              <a:rPr lang="en-US" sz="1600" dirty="0" smtClean="0">
                <a:solidFill>
                  <a:srgbClr val="000000"/>
                </a:solidFill>
              </a:rPr>
              <a:t>=</a:t>
            </a:r>
            <a:r>
              <a:rPr lang="en-US" sz="1600" b="1" dirty="0" smtClean="0">
                <a:solidFill>
                  <a:srgbClr val="000000"/>
                </a:solidFill>
              </a:rPr>
              <a:t> 45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13827" y="6977928"/>
            <a:ext cx="295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Preliminary Data- Do Not Cite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Diversity rapidly increases across 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3089196"/>
            <a:ext cx="9750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Ho</a:t>
            </a:r>
            <a:r>
              <a:rPr lang="en-US" sz="1600" dirty="0">
                <a:solidFill>
                  <a:srgbClr val="000000"/>
                </a:solidFill>
              </a:rPr>
              <a:t>=</a:t>
            </a:r>
            <a:r>
              <a:rPr lang="en-US" sz="1600" b="1" dirty="0">
                <a:solidFill>
                  <a:srgbClr val="000000"/>
                </a:solidFill>
              </a:rPr>
              <a:t> 0.70</a:t>
            </a:r>
          </a:p>
          <a:p>
            <a:r>
              <a:rPr lang="en-US" sz="1600" b="1" dirty="0" err="1" smtClean="0">
                <a:solidFill>
                  <a:srgbClr val="000000"/>
                </a:solidFill>
              </a:rPr>
              <a:t>Ar</a:t>
            </a:r>
            <a:r>
              <a:rPr lang="en-US" sz="1600" dirty="0" smtClean="0">
                <a:solidFill>
                  <a:srgbClr val="000000"/>
                </a:solidFill>
              </a:rPr>
              <a:t>=</a:t>
            </a:r>
            <a:r>
              <a:rPr lang="en-US" sz="1600" b="1" dirty="0" smtClean="0">
                <a:solidFill>
                  <a:srgbClr val="000000"/>
                </a:solidFill>
              </a:rPr>
              <a:t> 5.40</a:t>
            </a:r>
          </a:p>
          <a:p>
            <a:r>
              <a:rPr lang="en-US" sz="1600" b="1" dirty="0" smtClean="0"/>
              <a:t>n</a:t>
            </a:r>
            <a:r>
              <a:rPr lang="en-US" sz="1600" dirty="0" smtClean="0"/>
              <a:t>=</a:t>
            </a:r>
            <a:r>
              <a:rPr lang="en-US" sz="1600" b="1" dirty="0" smtClean="0"/>
              <a:t> 32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4913" y="3048000"/>
            <a:ext cx="9750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Ho</a:t>
            </a:r>
            <a:r>
              <a:rPr lang="en-US" sz="1600" dirty="0">
                <a:solidFill>
                  <a:srgbClr val="000000"/>
                </a:solidFill>
              </a:rPr>
              <a:t>=</a:t>
            </a:r>
            <a:r>
              <a:rPr lang="en-US" sz="1600" b="1" dirty="0">
                <a:solidFill>
                  <a:srgbClr val="000000"/>
                </a:solidFill>
              </a:rPr>
              <a:t> 0.70</a:t>
            </a:r>
          </a:p>
          <a:p>
            <a:r>
              <a:rPr lang="en-US" sz="1600" b="1" dirty="0" err="1" smtClean="0">
                <a:solidFill>
                  <a:srgbClr val="000000"/>
                </a:solidFill>
              </a:rPr>
              <a:t>Ar</a:t>
            </a:r>
            <a:r>
              <a:rPr lang="en-US" sz="1600" dirty="0" smtClean="0">
                <a:solidFill>
                  <a:srgbClr val="000000"/>
                </a:solidFill>
              </a:rPr>
              <a:t>=</a:t>
            </a:r>
            <a:r>
              <a:rPr lang="en-US" sz="1600" b="1" dirty="0" smtClean="0">
                <a:solidFill>
                  <a:srgbClr val="000000"/>
                </a:solidFill>
              </a:rPr>
              <a:t> 5.27</a:t>
            </a:r>
          </a:p>
          <a:p>
            <a:r>
              <a:rPr lang="en-US" sz="1600" b="1" dirty="0" smtClean="0"/>
              <a:t>n</a:t>
            </a:r>
            <a:r>
              <a:rPr lang="en-US" sz="1600" dirty="0" smtClean="0"/>
              <a:t>=</a:t>
            </a:r>
            <a:r>
              <a:rPr lang="en-US" sz="1600" b="1" dirty="0" smtClean="0"/>
              <a:t> 28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93526" y="2092404"/>
            <a:ext cx="1212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Ho</a:t>
            </a:r>
            <a:r>
              <a:rPr lang="en-US" sz="1600" dirty="0">
                <a:solidFill>
                  <a:srgbClr val="000000"/>
                </a:solidFill>
              </a:rPr>
              <a:t>=</a:t>
            </a:r>
            <a:r>
              <a:rPr lang="en-US" sz="1600" b="1" dirty="0">
                <a:solidFill>
                  <a:srgbClr val="000000"/>
                </a:solidFill>
              </a:rPr>
              <a:t> 0.76*</a:t>
            </a:r>
          </a:p>
          <a:p>
            <a:r>
              <a:rPr lang="en-US" sz="1600" b="1" dirty="0" err="1" smtClean="0">
                <a:solidFill>
                  <a:srgbClr val="000000"/>
                </a:solidFill>
              </a:rPr>
              <a:t>Ar</a:t>
            </a:r>
            <a:r>
              <a:rPr lang="en-US" sz="1600" dirty="0" smtClean="0">
                <a:solidFill>
                  <a:srgbClr val="000000"/>
                </a:solidFill>
              </a:rPr>
              <a:t>= </a:t>
            </a:r>
            <a:r>
              <a:rPr lang="en-US" sz="1600" b="1" dirty="0" smtClean="0">
                <a:solidFill>
                  <a:srgbClr val="000000"/>
                </a:solidFill>
              </a:rPr>
              <a:t>6.84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n</a:t>
            </a:r>
            <a:r>
              <a:rPr lang="en-US" sz="1600" dirty="0" smtClean="0">
                <a:solidFill>
                  <a:srgbClr val="000000"/>
                </a:solidFill>
              </a:rPr>
              <a:t>= </a:t>
            </a:r>
            <a:r>
              <a:rPr lang="en-US" sz="1600" b="1" dirty="0" smtClean="0">
                <a:solidFill>
                  <a:srgbClr val="000000"/>
                </a:solidFill>
              </a:rPr>
              <a:t>120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24200" y="2092404"/>
            <a:ext cx="1212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Ho</a:t>
            </a:r>
            <a:r>
              <a:rPr lang="en-US" sz="1600" dirty="0">
                <a:solidFill>
                  <a:schemeClr val="bg1"/>
                </a:solidFill>
              </a:rPr>
              <a:t>=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0.69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Ar</a:t>
            </a:r>
            <a:r>
              <a:rPr lang="en-US" sz="1600" dirty="0" smtClean="0">
                <a:solidFill>
                  <a:schemeClr val="bg1"/>
                </a:solidFill>
              </a:rPr>
              <a:t>= </a:t>
            </a:r>
            <a:r>
              <a:rPr lang="en-US" sz="1600" b="1" dirty="0" smtClean="0">
                <a:solidFill>
                  <a:schemeClr val="bg1"/>
                </a:solidFill>
              </a:rPr>
              <a:t>6.75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= </a:t>
            </a:r>
            <a:r>
              <a:rPr lang="en-US" sz="1600" b="1" dirty="0" smtClean="0">
                <a:solidFill>
                  <a:schemeClr val="bg1"/>
                </a:solidFill>
              </a:rPr>
              <a:t>98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279756" y="5365980"/>
            <a:ext cx="1717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Mikle</a:t>
            </a:r>
            <a:r>
              <a:rPr lang="en-US" i="1" dirty="0"/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374759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Why? </a:t>
            </a:r>
            <a:r>
              <a:rPr lang="en-US" dirty="0"/>
              <a:t>Family tree of grizzly bears showed </a:t>
            </a:r>
            <a:r>
              <a:rPr lang="en-US" dirty="0" smtClean="0"/>
              <a:t>that: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ower diversity in 2004 resulted from a few highly reproductive individuals (1 male had 101 descendants, another 63 descendants)</a:t>
            </a:r>
          </a:p>
          <a:p>
            <a:r>
              <a:rPr lang="en-US" dirty="0" smtClean="0"/>
              <a:t>Migration into areas (especially from long distances) and subsequent offspring with residents rapidly increased genetic diversity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3068" y="5420888"/>
            <a:ext cx="17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Mikle</a:t>
            </a:r>
            <a:r>
              <a:rPr lang="en-US" i="1" dirty="0" smtClean="0"/>
              <a:t> et al. 2016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585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4093</TotalTime>
  <Words>2955</Words>
  <Application>Microsoft Macintosh PowerPoint</Application>
  <PresentationFormat>On-screen Show (4:3)</PresentationFormat>
  <Paragraphs>463</Paragraphs>
  <Slides>44</Slides>
  <Notes>20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Urban Pop</vt:lpstr>
      <vt:lpstr>Planning for Connectivity:    An approach for mitigating habitat loss, land use change,  &amp; climate change</vt:lpstr>
      <vt:lpstr>My academic ‘family’ Connections to connectivity</vt:lpstr>
      <vt:lpstr>Why connectivity is important</vt:lpstr>
      <vt:lpstr>History</vt:lpstr>
      <vt:lpstr>Grizzly Bear project</vt:lpstr>
      <vt:lpstr>Genetic sample data collection 1998-2000(GNP), 2004,2009-2012</vt:lpstr>
      <vt:lpstr>PowerPoint Presentation</vt:lpstr>
      <vt:lpstr>PowerPoint Presentation</vt:lpstr>
      <vt:lpstr>Why? Family tree of grizzly bears showed that:</vt:lpstr>
      <vt:lpstr>PowerPoint Presentation</vt:lpstr>
      <vt:lpstr>PowerPoint Presentation</vt:lpstr>
      <vt:lpstr>ELK/ deer /Pronghorn/ sheep</vt:lpstr>
      <vt:lpstr>Adding climate projections Highlights Need for action to achieve climate connectivity</vt:lpstr>
      <vt:lpstr>Attaining connectivity</vt:lpstr>
      <vt:lpstr>Example:   Highway </vt:lpstr>
      <vt:lpstr>Definitions</vt:lpstr>
      <vt:lpstr>PowerPoint Presentation</vt:lpstr>
      <vt:lpstr>PowerPoint Presentation</vt:lpstr>
      <vt:lpstr>PowerPoint Presentation</vt:lpstr>
      <vt:lpstr>PowerPoint Presentation</vt:lpstr>
      <vt:lpstr>Conserving connectivity</vt:lpstr>
      <vt:lpstr>Corridor Plans</vt:lpstr>
      <vt:lpstr>Corridor Plans</vt:lpstr>
      <vt:lpstr>Corridor Plans</vt:lpstr>
      <vt:lpstr>Corridor Plans</vt:lpstr>
      <vt:lpstr>Corridor Plans</vt:lpstr>
      <vt:lpstr>Least Cost Distance</vt:lpstr>
      <vt:lpstr>Least Cost Path</vt:lpstr>
      <vt:lpstr>Circuit theory</vt:lpstr>
      <vt:lpstr>Corridor Plans</vt:lpstr>
      <vt:lpstr>PowerPoint Presentation</vt:lpstr>
      <vt:lpstr>Data-driven approaches</vt:lpstr>
      <vt:lpstr>Data-driven approaches</vt:lpstr>
      <vt:lpstr>Data-driven approaches</vt:lpstr>
      <vt:lpstr>Bighorn sheep project </vt:lpstr>
      <vt:lpstr>Brown Bear Project (Kenai)</vt:lpstr>
      <vt:lpstr>PowerPoint Presentation</vt:lpstr>
      <vt:lpstr>Grizzly Bear projects </vt:lpstr>
      <vt:lpstr>Process is important</vt:lpstr>
      <vt:lpstr>Seizing the day</vt:lpstr>
      <vt:lpstr>Some locations might be obvious (structural connectivity)</vt:lpstr>
      <vt:lpstr>Expert-driven approaches</vt:lpstr>
      <vt:lpstr>Washington Connected Example</vt:lpstr>
      <vt:lpstr>Validation- Consistency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Corridor Plans</dc:title>
  <dc:creator>Tabitha Graves</dc:creator>
  <cp:lastModifiedBy>Tabitha Graves</cp:lastModifiedBy>
  <cp:revision>44</cp:revision>
  <dcterms:created xsi:type="dcterms:W3CDTF">2015-04-07T14:40:27Z</dcterms:created>
  <dcterms:modified xsi:type="dcterms:W3CDTF">2016-10-25T14:22:22Z</dcterms:modified>
</cp:coreProperties>
</file>