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 id="2147483748" r:id="rId3"/>
    <p:sldMasterId id="2147483761" r:id="rId4"/>
    <p:sldMasterId id="2147483811" r:id="rId5"/>
    <p:sldMasterId id="2147483849" r:id="rId6"/>
    <p:sldMasterId id="2147483866" r:id="rId7"/>
    <p:sldMasterId id="2147483879" r:id="rId8"/>
    <p:sldMasterId id="2147483892" r:id="rId9"/>
    <p:sldMasterId id="2147483923" r:id="rId10"/>
    <p:sldMasterId id="2147483948" r:id="rId11"/>
    <p:sldMasterId id="2147483961" r:id="rId12"/>
    <p:sldMasterId id="2147483976" r:id="rId13"/>
    <p:sldMasterId id="2147484022" r:id="rId14"/>
  </p:sldMasterIdLst>
  <p:notesMasterIdLst>
    <p:notesMasterId r:id="rId68"/>
  </p:notesMasterIdLst>
  <p:sldIdLst>
    <p:sldId id="415" r:id="rId15"/>
    <p:sldId id="416" r:id="rId16"/>
    <p:sldId id="585" r:id="rId17"/>
    <p:sldId id="601" r:id="rId18"/>
    <p:sldId id="552" r:id="rId19"/>
    <p:sldId id="553" r:id="rId20"/>
    <p:sldId id="561" r:id="rId21"/>
    <p:sldId id="555" r:id="rId22"/>
    <p:sldId id="562" r:id="rId23"/>
    <p:sldId id="595" r:id="rId24"/>
    <p:sldId id="556" r:id="rId25"/>
    <p:sldId id="563" r:id="rId26"/>
    <p:sldId id="478" r:id="rId27"/>
    <p:sldId id="565" r:id="rId28"/>
    <p:sldId id="596" r:id="rId29"/>
    <p:sldId id="566" r:id="rId30"/>
    <p:sldId id="530" r:id="rId31"/>
    <p:sldId id="580" r:id="rId32"/>
    <p:sldId id="567" r:id="rId33"/>
    <p:sldId id="568" r:id="rId34"/>
    <p:sldId id="569" r:id="rId35"/>
    <p:sldId id="570" r:id="rId36"/>
    <p:sldId id="521" r:id="rId37"/>
    <p:sldId id="581" r:id="rId38"/>
    <p:sldId id="574" r:id="rId39"/>
    <p:sldId id="575" r:id="rId40"/>
    <p:sldId id="576" r:id="rId41"/>
    <p:sldId id="577" r:id="rId42"/>
    <p:sldId id="531" r:id="rId43"/>
    <p:sldId id="582" r:id="rId44"/>
    <p:sldId id="591" r:id="rId45"/>
    <p:sldId id="592" r:id="rId46"/>
    <p:sldId id="593" r:id="rId47"/>
    <p:sldId id="532" r:id="rId48"/>
    <p:sldId id="583" r:id="rId49"/>
    <p:sldId id="541" r:id="rId50"/>
    <p:sldId id="597" r:id="rId51"/>
    <p:sldId id="602" r:id="rId52"/>
    <p:sldId id="590" r:id="rId53"/>
    <p:sldId id="603" r:id="rId54"/>
    <p:sldId id="600" r:id="rId55"/>
    <p:sldId id="605" r:id="rId56"/>
    <p:sldId id="609" r:id="rId57"/>
    <p:sldId id="535" r:id="rId58"/>
    <p:sldId id="616" r:id="rId59"/>
    <p:sldId id="618" r:id="rId60"/>
    <p:sldId id="611" r:id="rId61"/>
    <p:sldId id="612" r:id="rId62"/>
    <p:sldId id="613" r:id="rId63"/>
    <p:sldId id="607" r:id="rId64"/>
    <p:sldId id="464" r:id="rId65"/>
    <p:sldId id="619" r:id="rId66"/>
    <p:sldId id="548" r:id="rId67"/>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6C582A"/>
    <a:srgbClr val="FFFFFF"/>
    <a:srgbClr val="5C732F"/>
    <a:srgbClr val="E46C0A"/>
    <a:srgbClr val="FFFFCC"/>
    <a:srgbClr val="7F9E40"/>
    <a:srgbClr val="9BBB59"/>
    <a:srgbClr val="C0504D"/>
    <a:srgbClr val="90753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84333" autoAdjust="0"/>
  </p:normalViewPr>
  <p:slideViewPr>
    <p:cSldViewPr>
      <p:cViewPr>
        <p:scale>
          <a:sx n="71" d="100"/>
          <a:sy n="71" d="100"/>
        </p:scale>
        <p:origin x="-312" y="-51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8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018548-B9C0-4435-AD38-3CA9841EE71B}" type="doc">
      <dgm:prSet loTypeId="urn:microsoft.com/office/officeart/2009/layout/CircleArrowProcess" loCatId="process" qsTypeId="urn:microsoft.com/office/officeart/2005/8/quickstyle/simple1" qsCatId="simple" csTypeId="urn:microsoft.com/office/officeart/2005/8/colors/colorful2" csCatId="colorful" phldr="1"/>
      <dgm:spPr/>
      <dgm:t>
        <a:bodyPr/>
        <a:lstStyle/>
        <a:p>
          <a:endParaRPr lang="en-US"/>
        </a:p>
      </dgm:t>
    </dgm:pt>
    <dgm:pt modelId="{CFA40844-A70F-4B90-BAD2-CDE8E342925D}">
      <dgm:prSet phldrT="[Text]"/>
      <dgm:spPr/>
      <dgm:t>
        <a:bodyPr/>
        <a:lstStyle/>
        <a:p>
          <a:r>
            <a:rPr lang="en-US" dirty="0"/>
            <a:t>Tribal culture, health, and identity</a:t>
          </a:r>
        </a:p>
      </dgm:t>
    </dgm:pt>
    <dgm:pt modelId="{184CCB86-128C-4124-BC3E-7F5619496E1C}" type="parTrans" cxnId="{772DB167-F61A-45D1-90E1-1706D0486CC5}">
      <dgm:prSet/>
      <dgm:spPr/>
      <dgm:t>
        <a:bodyPr/>
        <a:lstStyle/>
        <a:p>
          <a:endParaRPr lang="en-US"/>
        </a:p>
      </dgm:t>
    </dgm:pt>
    <dgm:pt modelId="{2AEE7514-5B55-4B87-AB33-570EC69016D6}" type="sibTrans" cxnId="{772DB167-F61A-45D1-90E1-1706D0486CC5}">
      <dgm:prSet/>
      <dgm:spPr/>
      <dgm:t>
        <a:bodyPr/>
        <a:lstStyle/>
        <a:p>
          <a:endParaRPr lang="en-US"/>
        </a:p>
      </dgm:t>
    </dgm:pt>
    <dgm:pt modelId="{06C4F875-D17F-4017-BC00-FA932AB4BFA7}">
      <dgm:prSet phldrT="[Text]"/>
      <dgm:spPr/>
      <dgm:t>
        <a:bodyPr/>
        <a:lstStyle/>
        <a:p>
          <a:r>
            <a:rPr lang="en-US" dirty="0"/>
            <a:t>Tribal economies </a:t>
          </a:r>
        </a:p>
      </dgm:t>
    </dgm:pt>
    <dgm:pt modelId="{3216D2FB-3AFB-4369-8CF0-6FB20ED96026}" type="parTrans" cxnId="{8653B214-2F81-4728-A109-4B94FDB87393}">
      <dgm:prSet/>
      <dgm:spPr/>
      <dgm:t>
        <a:bodyPr/>
        <a:lstStyle/>
        <a:p>
          <a:endParaRPr lang="en-US"/>
        </a:p>
      </dgm:t>
    </dgm:pt>
    <dgm:pt modelId="{D8905EA0-BE53-4BBC-AA25-A316293100F4}" type="sibTrans" cxnId="{8653B214-2F81-4728-A109-4B94FDB87393}">
      <dgm:prSet/>
      <dgm:spPr/>
      <dgm:t>
        <a:bodyPr/>
        <a:lstStyle/>
        <a:p>
          <a:endParaRPr lang="en-US"/>
        </a:p>
      </dgm:t>
    </dgm:pt>
    <dgm:pt modelId="{5F8E68E1-DC4B-452D-B165-9D3CC1FB14B8}">
      <dgm:prSet phldrT="[Text]"/>
      <dgm:spPr/>
      <dgm:t>
        <a:bodyPr/>
        <a:lstStyle/>
        <a:p>
          <a:r>
            <a:rPr lang="en-US" dirty="0"/>
            <a:t>Tribal community investments</a:t>
          </a:r>
        </a:p>
      </dgm:t>
    </dgm:pt>
    <dgm:pt modelId="{F1B1FD43-5A24-4989-80EF-6704509B3216}" type="parTrans" cxnId="{53893693-3D8C-49A9-AA2F-5B0C7E03D56A}">
      <dgm:prSet/>
      <dgm:spPr/>
      <dgm:t>
        <a:bodyPr/>
        <a:lstStyle/>
        <a:p>
          <a:endParaRPr lang="en-US"/>
        </a:p>
      </dgm:t>
    </dgm:pt>
    <dgm:pt modelId="{D4D566AA-9628-4738-AA11-21ADE4C7C05E}" type="sibTrans" cxnId="{53893693-3D8C-49A9-AA2F-5B0C7E03D56A}">
      <dgm:prSet/>
      <dgm:spPr/>
      <dgm:t>
        <a:bodyPr/>
        <a:lstStyle/>
        <a:p>
          <a:endParaRPr lang="en-US"/>
        </a:p>
      </dgm:t>
    </dgm:pt>
    <dgm:pt modelId="{387AEE50-F94B-46F2-9E98-AE184944DFB2}" type="pres">
      <dgm:prSet presAssocID="{77018548-B9C0-4435-AD38-3CA9841EE71B}" presName="Name0" presStyleCnt="0">
        <dgm:presLayoutVars>
          <dgm:chMax val="7"/>
          <dgm:chPref val="7"/>
          <dgm:dir/>
          <dgm:animLvl val="lvl"/>
        </dgm:presLayoutVars>
      </dgm:prSet>
      <dgm:spPr/>
      <dgm:t>
        <a:bodyPr/>
        <a:lstStyle/>
        <a:p>
          <a:endParaRPr lang="en-US"/>
        </a:p>
      </dgm:t>
    </dgm:pt>
    <dgm:pt modelId="{1CA0A2F9-9F4F-4C0F-9010-08ED728F28BB}" type="pres">
      <dgm:prSet presAssocID="{CFA40844-A70F-4B90-BAD2-CDE8E342925D}" presName="Accent1" presStyleCnt="0"/>
      <dgm:spPr/>
    </dgm:pt>
    <dgm:pt modelId="{359DC7B6-155B-466E-B5D5-CAD03E9622E4}" type="pres">
      <dgm:prSet presAssocID="{CFA40844-A70F-4B90-BAD2-CDE8E342925D}" presName="Accent" presStyleLbl="node1" presStyleIdx="0" presStyleCnt="3"/>
      <dgm:spPr/>
    </dgm:pt>
    <dgm:pt modelId="{DE12D63E-CB8C-4B4E-95D0-9FD4C0167248}" type="pres">
      <dgm:prSet presAssocID="{CFA40844-A70F-4B90-BAD2-CDE8E342925D}" presName="Parent1" presStyleLbl="revTx" presStyleIdx="0" presStyleCnt="3">
        <dgm:presLayoutVars>
          <dgm:chMax val="1"/>
          <dgm:chPref val="1"/>
          <dgm:bulletEnabled val="1"/>
        </dgm:presLayoutVars>
      </dgm:prSet>
      <dgm:spPr/>
      <dgm:t>
        <a:bodyPr/>
        <a:lstStyle/>
        <a:p>
          <a:endParaRPr lang="en-US"/>
        </a:p>
      </dgm:t>
    </dgm:pt>
    <dgm:pt modelId="{206747D7-A7DC-4E7B-8D3E-07BB1FD6B772}" type="pres">
      <dgm:prSet presAssocID="{06C4F875-D17F-4017-BC00-FA932AB4BFA7}" presName="Accent2" presStyleCnt="0"/>
      <dgm:spPr/>
    </dgm:pt>
    <dgm:pt modelId="{E7EDAD40-986C-4313-912A-71B3E331E48C}" type="pres">
      <dgm:prSet presAssocID="{06C4F875-D17F-4017-BC00-FA932AB4BFA7}" presName="Accent" presStyleLbl="node1" presStyleIdx="1" presStyleCnt="3"/>
      <dgm:spPr/>
    </dgm:pt>
    <dgm:pt modelId="{7E352EC6-6891-4750-87AA-53B5731A07E6}" type="pres">
      <dgm:prSet presAssocID="{06C4F875-D17F-4017-BC00-FA932AB4BFA7}" presName="Parent2" presStyleLbl="revTx" presStyleIdx="1" presStyleCnt="3">
        <dgm:presLayoutVars>
          <dgm:chMax val="1"/>
          <dgm:chPref val="1"/>
          <dgm:bulletEnabled val="1"/>
        </dgm:presLayoutVars>
      </dgm:prSet>
      <dgm:spPr/>
      <dgm:t>
        <a:bodyPr/>
        <a:lstStyle/>
        <a:p>
          <a:endParaRPr lang="en-US"/>
        </a:p>
      </dgm:t>
    </dgm:pt>
    <dgm:pt modelId="{58BF1559-A05F-4E04-AC21-4A9D06A3708D}" type="pres">
      <dgm:prSet presAssocID="{5F8E68E1-DC4B-452D-B165-9D3CC1FB14B8}" presName="Accent3" presStyleCnt="0"/>
      <dgm:spPr/>
    </dgm:pt>
    <dgm:pt modelId="{4F9012A3-FB5A-40D8-B2A1-B98F59A5E498}" type="pres">
      <dgm:prSet presAssocID="{5F8E68E1-DC4B-452D-B165-9D3CC1FB14B8}" presName="Accent" presStyleLbl="node1" presStyleIdx="2" presStyleCnt="3"/>
      <dgm:spPr/>
    </dgm:pt>
    <dgm:pt modelId="{A7E63CF8-0428-4112-8DD3-5C7CF6A7F957}" type="pres">
      <dgm:prSet presAssocID="{5F8E68E1-DC4B-452D-B165-9D3CC1FB14B8}" presName="Parent3" presStyleLbl="revTx" presStyleIdx="2" presStyleCnt="3">
        <dgm:presLayoutVars>
          <dgm:chMax val="1"/>
          <dgm:chPref val="1"/>
          <dgm:bulletEnabled val="1"/>
        </dgm:presLayoutVars>
      </dgm:prSet>
      <dgm:spPr/>
      <dgm:t>
        <a:bodyPr/>
        <a:lstStyle/>
        <a:p>
          <a:endParaRPr lang="en-US"/>
        </a:p>
      </dgm:t>
    </dgm:pt>
  </dgm:ptLst>
  <dgm:cxnLst>
    <dgm:cxn modelId="{030B3B44-407C-41F5-8699-363C98F98BA3}" type="presOf" srcId="{CFA40844-A70F-4B90-BAD2-CDE8E342925D}" destId="{DE12D63E-CB8C-4B4E-95D0-9FD4C0167248}" srcOrd="0" destOrd="0" presId="urn:microsoft.com/office/officeart/2009/layout/CircleArrowProcess"/>
    <dgm:cxn modelId="{53893693-3D8C-49A9-AA2F-5B0C7E03D56A}" srcId="{77018548-B9C0-4435-AD38-3CA9841EE71B}" destId="{5F8E68E1-DC4B-452D-B165-9D3CC1FB14B8}" srcOrd="2" destOrd="0" parTransId="{F1B1FD43-5A24-4989-80EF-6704509B3216}" sibTransId="{D4D566AA-9628-4738-AA11-21ADE4C7C05E}"/>
    <dgm:cxn modelId="{821AA3DC-1F12-488B-A73C-1B0B9189DBD8}" type="presOf" srcId="{06C4F875-D17F-4017-BC00-FA932AB4BFA7}" destId="{7E352EC6-6891-4750-87AA-53B5731A07E6}" srcOrd="0" destOrd="0" presId="urn:microsoft.com/office/officeart/2009/layout/CircleArrowProcess"/>
    <dgm:cxn modelId="{125922D4-61BA-4559-ACEF-231E2B0F7BF9}" type="presOf" srcId="{77018548-B9C0-4435-AD38-3CA9841EE71B}" destId="{387AEE50-F94B-46F2-9E98-AE184944DFB2}" srcOrd="0" destOrd="0" presId="urn:microsoft.com/office/officeart/2009/layout/CircleArrowProcess"/>
    <dgm:cxn modelId="{CF3F13C5-E98F-4A43-B51D-319CB6FE499D}" type="presOf" srcId="{5F8E68E1-DC4B-452D-B165-9D3CC1FB14B8}" destId="{A7E63CF8-0428-4112-8DD3-5C7CF6A7F957}" srcOrd="0" destOrd="0" presId="urn:microsoft.com/office/officeart/2009/layout/CircleArrowProcess"/>
    <dgm:cxn modelId="{8653B214-2F81-4728-A109-4B94FDB87393}" srcId="{77018548-B9C0-4435-AD38-3CA9841EE71B}" destId="{06C4F875-D17F-4017-BC00-FA932AB4BFA7}" srcOrd="1" destOrd="0" parTransId="{3216D2FB-3AFB-4369-8CF0-6FB20ED96026}" sibTransId="{D8905EA0-BE53-4BBC-AA25-A316293100F4}"/>
    <dgm:cxn modelId="{772DB167-F61A-45D1-90E1-1706D0486CC5}" srcId="{77018548-B9C0-4435-AD38-3CA9841EE71B}" destId="{CFA40844-A70F-4B90-BAD2-CDE8E342925D}" srcOrd="0" destOrd="0" parTransId="{184CCB86-128C-4124-BC3E-7F5619496E1C}" sibTransId="{2AEE7514-5B55-4B87-AB33-570EC69016D6}"/>
    <dgm:cxn modelId="{4344B2C5-8DEE-43E5-B572-C31EBC804140}" type="presParOf" srcId="{387AEE50-F94B-46F2-9E98-AE184944DFB2}" destId="{1CA0A2F9-9F4F-4C0F-9010-08ED728F28BB}" srcOrd="0" destOrd="0" presId="urn:microsoft.com/office/officeart/2009/layout/CircleArrowProcess"/>
    <dgm:cxn modelId="{51049838-30EA-486C-89C0-3A73092474F4}" type="presParOf" srcId="{1CA0A2F9-9F4F-4C0F-9010-08ED728F28BB}" destId="{359DC7B6-155B-466E-B5D5-CAD03E9622E4}" srcOrd="0" destOrd="0" presId="urn:microsoft.com/office/officeart/2009/layout/CircleArrowProcess"/>
    <dgm:cxn modelId="{528087C5-02F3-4CA8-9C4C-1481DECD4408}" type="presParOf" srcId="{387AEE50-F94B-46F2-9E98-AE184944DFB2}" destId="{DE12D63E-CB8C-4B4E-95D0-9FD4C0167248}" srcOrd="1" destOrd="0" presId="urn:microsoft.com/office/officeart/2009/layout/CircleArrowProcess"/>
    <dgm:cxn modelId="{3522B205-179C-4997-A4A2-3538452B854C}" type="presParOf" srcId="{387AEE50-F94B-46F2-9E98-AE184944DFB2}" destId="{206747D7-A7DC-4E7B-8D3E-07BB1FD6B772}" srcOrd="2" destOrd="0" presId="urn:microsoft.com/office/officeart/2009/layout/CircleArrowProcess"/>
    <dgm:cxn modelId="{132C925F-A801-49E8-92DE-1B74EB10EE01}" type="presParOf" srcId="{206747D7-A7DC-4E7B-8D3E-07BB1FD6B772}" destId="{E7EDAD40-986C-4313-912A-71B3E331E48C}" srcOrd="0" destOrd="0" presId="urn:microsoft.com/office/officeart/2009/layout/CircleArrowProcess"/>
    <dgm:cxn modelId="{004F21B7-1BE6-4273-95FD-A347F7784CD1}" type="presParOf" srcId="{387AEE50-F94B-46F2-9E98-AE184944DFB2}" destId="{7E352EC6-6891-4750-87AA-53B5731A07E6}" srcOrd="3" destOrd="0" presId="urn:microsoft.com/office/officeart/2009/layout/CircleArrowProcess"/>
    <dgm:cxn modelId="{B217620E-5342-4CCA-8ABF-B245D044C111}" type="presParOf" srcId="{387AEE50-F94B-46F2-9E98-AE184944DFB2}" destId="{58BF1559-A05F-4E04-AC21-4A9D06A3708D}" srcOrd="4" destOrd="0" presId="urn:microsoft.com/office/officeart/2009/layout/CircleArrowProcess"/>
    <dgm:cxn modelId="{0F26F321-C80E-461B-ACFF-6BFC0DCDB83A}" type="presParOf" srcId="{58BF1559-A05F-4E04-AC21-4A9D06A3708D}" destId="{4F9012A3-FB5A-40D8-B2A1-B98F59A5E498}" srcOrd="0" destOrd="0" presId="urn:microsoft.com/office/officeart/2009/layout/CircleArrowProcess"/>
    <dgm:cxn modelId="{AD6D7993-1B0F-43B6-9AB3-610EE3AF9651}" type="presParOf" srcId="{387AEE50-F94B-46F2-9E98-AE184944DFB2}" destId="{A7E63CF8-0428-4112-8DD3-5C7CF6A7F957}" srcOrd="5" destOrd="0" presId="urn:microsoft.com/office/officeart/2009/layout/CircleArrow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9DC7B6-155B-466E-B5D5-CAD03E9622E4}">
      <dsp:nvSpPr>
        <dsp:cNvPr id="0" name=""/>
        <dsp:cNvSpPr/>
      </dsp:nvSpPr>
      <dsp:spPr>
        <a:xfrm>
          <a:off x="1830477" y="0"/>
          <a:ext cx="3054944" cy="305540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2D63E-CB8C-4B4E-95D0-9FD4C0167248}">
      <dsp:nvSpPr>
        <dsp:cNvPr id="0" name=""/>
        <dsp:cNvSpPr/>
      </dsp:nvSpPr>
      <dsp:spPr>
        <a:xfrm>
          <a:off x="2505720" y="1103095"/>
          <a:ext cx="1697573" cy="84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Tribal culture, health, and identity</a:t>
          </a:r>
        </a:p>
      </dsp:txBody>
      <dsp:txXfrm>
        <a:off x="2505720" y="1103095"/>
        <a:ext cx="1697573" cy="848583"/>
      </dsp:txXfrm>
    </dsp:sp>
    <dsp:sp modelId="{E7EDAD40-986C-4313-912A-71B3E331E48C}">
      <dsp:nvSpPr>
        <dsp:cNvPr id="0" name=""/>
        <dsp:cNvSpPr/>
      </dsp:nvSpPr>
      <dsp:spPr>
        <a:xfrm>
          <a:off x="981977" y="1755559"/>
          <a:ext cx="3054944" cy="3055409"/>
        </a:xfrm>
        <a:prstGeom prst="leftCircularArrow">
          <a:avLst>
            <a:gd name="adj1" fmla="val 10980"/>
            <a:gd name="adj2" fmla="val 1142322"/>
            <a:gd name="adj3" fmla="val 6300000"/>
            <a:gd name="adj4" fmla="val 18900000"/>
            <a:gd name="adj5" fmla="val 125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352EC6-6891-4750-87AA-53B5731A07E6}">
      <dsp:nvSpPr>
        <dsp:cNvPr id="0" name=""/>
        <dsp:cNvSpPr/>
      </dsp:nvSpPr>
      <dsp:spPr>
        <a:xfrm>
          <a:off x="1660663" y="2868809"/>
          <a:ext cx="1697573" cy="84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Tribal economies </a:t>
          </a:r>
        </a:p>
      </dsp:txBody>
      <dsp:txXfrm>
        <a:off x="1660663" y="2868809"/>
        <a:ext cx="1697573" cy="848583"/>
      </dsp:txXfrm>
    </dsp:sp>
    <dsp:sp modelId="{4F9012A3-FB5A-40D8-B2A1-B98F59A5E498}">
      <dsp:nvSpPr>
        <dsp:cNvPr id="0" name=""/>
        <dsp:cNvSpPr/>
      </dsp:nvSpPr>
      <dsp:spPr>
        <a:xfrm>
          <a:off x="2047909" y="3721201"/>
          <a:ext cx="2624670" cy="2625722"/>
        </a:xfrm>
        <a:prstGeom prst="blockArc">
          <a:avLst>
            <a:gd name="adj1" fmla="val 13500000"/>
            <a:gd name="adj2" fmla="val 108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63CF8-0428-4112-8DD3-5C7CF6A7F957}">
      <dsp:nvSpPr>
        <dsp:cNvPr id="0" name=""/>
        <dsp:cNvSpPr/>
      </dsp:nvSpPr>
      <dsp:spPr>
        <a:xfrm>
          <a:off x="2509736" y="4637062"/>
          <a:ext cx="1697573" cy="84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Tribal community investments</a:t>
          </a:r>
        </a:p>
      </dsp:txBody>
      <dsp:txXfrm>
        <a:off x="2509736" y="4637062"/>
        <a:ext cx="1697573" cy="84858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AD274031-92E7-4B10-842B-436D0D8306CD}" type="datetimeFigureOut">
              <a:rPr lang="en-US" smtClean="0"/>
              <a:pPr/>
              <a:t>10/25/2016</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2560E6-1AAD-4E33-AC75-B9013916B7B2}" type="slidenum">
              <a:rPr lang="en-US" smtClean="0"/>
              <a:pPr/>
              <a:t>‹#›</a:t>
            </a:fld>
            <a:endParaRPr lang="en-US"/>
          </a:p>
        </p:txBody>
      </p:sp>
    </p:spTree>
    <p:extLst>
      <p:ext uri="{BB962C8B-B14F-4D97-AF65-F5344CB8AC3E}">
        <p14:creationId xmlns:p14="http://schemas.microsoft.com/office/powerpoint/2010/main" xmlns="" val="404265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ashingtondnr.wordpress.com/2012/11/30/newcomer-beetle-is-not-welcome-in-washington-stat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indiancountrytodaymedianetwork.com/2014/12/02/traditional-knowledge-fuels-yurok-and-karuk-habitat-restoration-project-usda-158099"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nca2014.globalchange.gov/report/our-changing-climate/observed-chang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https://en.wikipedia.org/wiki/Columbia_River</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32702" eaLnBrk="0" hangingPunct="0">
              <a:defRPr sz="1000">
                <a:solidFill>
                  <a:schemeClr val="tx1"/>
                </a:solidFill>
                <a:latin typeface="Times New Roman" panose="02020603050405020304" pitchFamily="18" charset="0"/>
                <a:cs typeface="Times New Roman" panose="02020603050405020304" pitchFamily="18" charset="0"/>
              </a:defRPr>
            </a:lvl1pPr>
            <a:lvl2pPr marL="750008" indent="-288465" algn="l" defTabSz="932702" eaLnBrk="0" hangingPunct="0">
              <a:defRPr sz="1000">
                <a:solidFill>
                  <a:schemeClr val="tx1"/>
                </a:solidFill>
                <a:latin typeface="Times New Roman" panose="02020603050405020304" pitchFamily="18" charset="0"/>
                <a:cs typeface="Times New Roman" panose="02020603050405020304" pitchFamily="18" charset="0"/>
              </a:defRPr>
            </a:lvl2pPr>
            <a:lvl3pPr marL="1153859" indent="-230772" algn="l" defTabSz="932702" eaLnBrk="0" hangingPunct="0">
              <a:defRPr sz="1000">
                <a:solidFill>
                  <a:schemeClr val="tx1"/>
                </a:solidFill>
                <a:latin typeface="Times New Roman" panose="02020603050405020304" pitchFamily="18" charset="0"/>
                <a:cs typeface="Times New Roman" panose="02020603050405020304" pitchFamily="18" charset="0"/>
              </a:defRPr>
            </a:lvl3pPr>
            <a:lvl4pPr marL="1615402" indent="-230772" algn="l" defTabSz="932702" eaLnBrk="0" hangingPunct="0">
              <a:defRPr sz="1000">
                <a:solidFill>
                  <a:schemeClr val="tx1"/>
                </a:solidFill>
                <a:latin typeface="Times New Roman" panose="02020603050405020304" pitchFamily="18" charset="0"/>
                <a:cs typeface="Times New Roman" panose="02020603050405020304" pitchFamily="18" charset="0"/>
              </a:defRPr>
            </a:lvl4pPr>
            <a:lvl5pPr marL="2076945" indent="-230772" algn="l" defTabSz="932702" eaLnBrk="0" hangingPunct="0">
              <a:defRPr sz="1000">
                <a:solidFill>
                  <a:schemeClr val="tx1"/>
                </a:solidFill>
                <a:latin typeface="Times New Roman" panose="02020603050405020304" pitchFamily="18" charset="0"/>
                <a:cs typeface="Times New Roman" panose="02020603050405020304" pitchFamily="18" charset="0"/>
              </a:defRPr>
            </a:lvl5pPr>
            <a:lvl6pPr marL="2538489" indent="-230772" defTabSz="932702" eaLnBrk="0" fontAlgn="base" hangingPunct="0">
              <a:spcBef>
                <a:spcPct val="30000"/>
              </a:spcBef>
              <a:spcAft>
                <a:spcPct val="0"/>
              </a:spcAft>
              <a:defRPr sz="1000">
                <a:solidFill>
                  <a:schemeClr val="tx1"/>
                </a:solidFill>
                <a:latin typeface="Times New Roman" panose="02020603050405020304" pitchFamily="18" charset="0"/>
                <a:cs typeface="Times New Roman" panose="02020603050405020304" pitchFamily="18" charset="0"/>
              </a:defRPr>
            </a:lvl6pPr>
            <a:lvl7pPr marL="3000032" indent="-230772" defTabSz="932702" eaLnBrk="0" fontAlgn="base" hangingPunct="0">
              <a:spcBef>
                <a:spcPct val="30000"/>
              </a:spcBef>
              <a:spcAft>
                <a:spcPct val="0"/>
              </a:spcAft>
              <a:defRPr sz="1000">
                <a:solidFill>
                  <a:schemeClr val="tx1"/>
                </a:solidFill>
                <a:latin typeface="Times New Roman" panose="02020603050405020304" pitchFamily="18" charset="0"/>
                <a:cs typeface="Times New Roman" panose="02020603050405020304" pitchFamily="18" charset="0"/>
              </a:defRPr>
            </a:lvl7pPr>
            <a:lvl8pPr marL="3461576" indent="-230772" defTabSz="932702" eaLnBrk="0" fontAlgn="base" hangingPunct="0">
              <a:spcBef>
                <a:spcPct val="30000"/>
              </a:spcBef>
              <a:spcAft>
                <a:spcPct val="0"/>
              </a:spcAft>
              <a:defRPr sz="1000">
                <a:solidFill>
                  <a:schemeClr val="tx1"/>
                </a:solidFill>
                <a:latin typeface="Times New Roman" panose="02020603050405020304" pitchFamily="18" charset="0"/>
                <a:cs typeface="Times New Roman" panose="02020603050405020304" pitchFamily="18" charset="0"/>
              </a:defRPr>
            </a:lvl8pPr>
            <a:lvl9pPr marL="3923119" indent="-230772" defTabSz="932702" eaLnBrk="0" fontAlgn="base" hangingPunct="0">
              <a:spcBef>
                <a:spcPct val="30000"/>
              </a:spcBef>
              <a:spcAft>
                <a:spcPct val="0"/>
              </a:spcAft>
              <a:defRPr sz="1000">
                <a:solidFill>
                  <a:schemeClr val="tx1"/>
                </a:solidFill>
                <a:latin typeface="Times New Roman" panose="02020603050405020304" pitchFamily="18" charset="0"/>
                <a:cs typeface="Times New Roman" panose="02020603050405020304" pitchFamily="18" charset="0"/>
              </a:defRPr>
            </a:lvl9pPr>
          </a:lstStyle>
          <a:p>
            <a:pPr algn="r" eaLnBrk="1" hangingPunct="1">
              <a:defRPr/>
            </a:pPr>
            <a:fld id="{917CE2B9-5C79-4C0C-8746-ABD0690E8BB4}" type="slidenum">
              <a:rPr lang="en-US" altLang="en-US" sz="1200" kern="0">
                <a:solidFill>
                  <a:srgbClr val="000000"/>
                </a:solidFill>
                <a:latin typeface="Arial" panose="020B0604020202020204" pitchFamily="34" charset="0"/>
              </a:rPr>
              <a:pPr algn="r" eaLnBrk="1" hangingPunct="1">
                <a:defRPr/>
              </a:pPr>
              <a:t>1</a:t>
            </a:fld>
            <a:endParaRPr lang="en-US" altLang="en-US" sz="1200" kern="0">
              <a:solidFill>
                <a:srgbClr val="000000"/>
              </a:solidFill>
              <a:latin typeface="Arial" panose="020B0604020202020204" pitchFamily="34" charset="0"/>
            </a:endParaRPr>
          </a:p>
        </p:txBody>
      </p:sp>
    </p:spTree>
    <p:extLst>
      <p:ext uri="{BB962C8B-B14F-4D97-AF65-F5344CB8AC3E}">
        <p14:creationId xmlns:p14="http://schemas.microsoft.com/office/powerpoint/2010/main" xmlns="" val="397491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https://www.pacificclimate.org/sites/default/files/publications/Summary-Climate_Extremes_in_the_Columbia_Basin.pdf</a:t>
            </a:r>
          </a:p>
        </p:txBody>
      </p:sp>
      <p:sp>
        <p:nvSpPr>
          <p:cNvPr id="4" name="Slide Number Placeholder 3"/>
          <p:cNvSpPr>
            <a:spLocks noGrp="1"/>
          </p:cNvSpPr>
          <p:nvPr>
            <p:ph type="sldNum" sz="quarter" idx="10"/>
          </p:nvPr>
        </p:nvSpPr>
        <p:spPr/>
        <p:txBody>
          <a:bodyPr/>
          <a:lstStyle/>
          <a:p>
            <a:fld id="{CF2560E6-1AAD-4E33-AC75-B9013916B7B2}" type="slidenum">
              <a:rPr lang="en-US" smtClean="0"/>
              <a:pPr/>
              <a:t>10</a:t>
            </a:fld>
            <a:endParaRPr lang="en-US"/>
          </a:p>
        </p:txBody>
      </p:sp>
    </p:spTree>
    <p:extLst>
      <p:ext uri="{BB962C8B-B14F-4D97-AF65-F5344CB8AC3E}">
        <p14:creationId xmlns:p14="http://schemas.microsoft.com/office/powerpoint/2010/main" xmlns="" val="1401629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A0A6000-50D6-4646-BD43-FE07F5E806E1}" type="slidenum">
              <a:rPr lang="en-US">
                <a:solidFill>
                  <a:prstClr val="black"/>
                </a:solidFill>
              </a:rPr>
              <a:pPr/>
              <a:t>11</a:t>
            </a:fld>
            <a:endParaRPr lang="en-US">
              <a:solidFill>
                <a:prstClr val="black"/>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r>
              <a:rPr lang="en-US" b="1" dirty="0"/>
              <a:t>So let’s take at look at where we are and where could be </a:t>
            </a:r>
            <a:r>
              <a:rPr lang="en-US" b="1" baseline="0" dirty="0"/>
              <a:t>headed. </a:t>
            </a:r>
          </a:p>
          <a:p>
            <a:endParaRPr lang="en-US" baseline="0" dirty="0"/>
          </a:p>
          <a:p>
            <a:r>
              <a:rPr lang="en-US" kern="0" dirty="0">
                <a:solidFill>
                  <a:srgbClr val="575F6D"/>
                </a:solidFill>
                <a:latin typeface="Arial"/>
                <a:ea typeface="ＭＳ Ｐゴシック" charset="0"/>
              </a:rPr>
              <a:t>We’re changing the climate, due primarily </a:t>
            </a:r>
            <a:r>
              <a:rPr lang="en-US" dirty="0"/>
              <a:t>through our use of fossil fuels and our land-use practices.</a:t>
            </a:r>
            <a:endParaRPr lang="en-US" baseline="0" dirty="0"/>
          </a:p>
        </p:txBody>
      </p:sp>
    </p:spTree>
    <p:extLst>
      <p:ext uri="{BB962C8B-B14F-4D97-AF65-F5344CB8AC3E}">
        <p14:creationId xmlns:p14="http://schemas.microsoft.com/office/powerpoint/2010/main" xmlns="" val="290207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a:ln/>
        </p:spPr>
      </p:sp>
      <p:sp>
        <p:nvSpPr>
          <p:cNvPr id="3870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Projecting</a:t>
            </a:r>
            <a:r>
              <a:rPr lang="en-US" altLang="en-US" b="1" baseline="0" dirty="0">
                <a:latin typeface="Arial" panose="020B0604020202020204" pitchFamily="34" charset="0"/>
              </a:rPr>
              <a:t> future climate requires estimating future global greenhouse gas emissions. </a:t>
            </a:r>
            <a:r>
              <a:rPr lang="en-US" altLang="en-US" b="0" baseline="0" dirty="0">
                <a:latin typeface="Arial" panose="020B0604020202020204" pitchFamily="34" charset="0"/>
              </a:rPr>
              <a:t>Global greenhouse gas emissions are developed internationally by the research community based on different assumptions about global population growth, intensity of fossil fuel use, integration of economies, and other factors that influence how much carbon dioxide and other greenhouse gases are emitted into the atmosphere (left).  </a:t>
            </a:r>
          </a:p>
          <a:p>
            <a:endParaRPr lang="en-US" altLang="en-US" b="0" baseline="0" dirty="0">
              <a:latin typeface="Arial" panose="020B0604020202020204" pitchFamily="34" charset="0"/>
            </a:endParaRPr>
          </a:p>
          <a:p>
            <a:r>
              <a:rPr lang="en-US" altLang="en-US" b="0" baseline="0" dirty="0">
                <a:latin typeface="Arial" panose="020B0604020202020204" pitchFamily="34" charset="0"/>
              </a:rPr>
              <a:t>Those emissions will accumulate in the atmosphere over time (right), ultimately leading to changes in global temperature, among other changes.</a:t>
            </a:r>
          </a:p>
          <a:p>
            <a:endParaRPr lang="en-US" altLang="en-US" b="0" baseline="0" dirty="0">
              <a:latin typeface="Arial" panose="020B0604020202020204" pitchFamily="34" charset="0"/>
            </a:endParaRPr>
          </a:p>
          <a:p>
            <a:r>
              <a:rPr lang="en-US" altLang="en-US" b="0" baseline="0" dirty="0">
                <a:latin typeface="Arial" panose="020B0604020202020204" pitchFamily="34" charset="0"/>
              </a:rPr>
              <a:t>The CIG takes the global climate model projections and downscales that data to develop more geographically specific climate change scenarios.</a:t>
            </a:r>
          </a:p>
          <a:p>
            <a:endParaRPr lang="en-US" altLang="en-US" b="0" baseline="0" dirty="0">
              <a:latin typeface="Arial" panose="020B0604020202020204" pitchFamily="34" charset="0"/>
            </a:endParaRPr>
          </a:p>
          <a:p>
            <a:endParaRPr lang="en-US" altLang="en-US" dirty="0">
              <a:latin typeface="Arial" panose="020B0604020202020204" pitchFamily="34" charset="0"/>
            </a:endParaRPr>
          </a:p>
        </p:txBody>
      </p:sp>
      <p:sp>
        <p:nvSpPr>
          <p:cNvPr id="3870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EEABC05A-1B02-49F1-9A69-2997BE20E870}"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xmlns="" val="1205909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….that “drive” climate change impacts in the built and natural environment</a:t>
            </a:r>
            <a:endParaRPr lang="en-US" dirty="0"/>
          </a:p>
        </p:txBody>
      </p:sp>
      <p:sp>
        <p:nvSpPr>
          <p:cNvPr id="4" name="Slide Number Placeholder 3"/>
          <p:cNvSpPr>
            <a:spLocks noGrp="1"/>
          </p:cNvSpPr>
          <p:nvPr>
            <p:ph type="sldNum" sz="quarter" idx="10"/>
          </p:nvPr>
        </p:nvSpPr>
        <p:spPr/>
        <p:txBody>
          <a:bodyPr/>
          <a:lstStyle/>
          <a:p>
            <a:pPr defTabSz="923087">
              <a:defRPr/>
            </a:pPr>
            <a:fld id="{3E4E4CDB-4EA5-3147-9F6F-64CAFE2C4CBF}" type="slidenum">
              <a:rPr lang="en-US" sz="1800" kern="0">
                <a:solidFill>
                  <a:prstClr val="black"/>
                </a:solidFill>
              </a:rPr>
              <a:pPr defTabSz="923087">
                <a:defRPr/>
              </a:pPr>
              <a:t>13</a:t>
            </a:fld>
            <a:endParaRPr lang="en-US" sz="1800" kern="0">
              <a:solidFill>
                <a:prstClr val="black"/>
              </a:solidFill>
            </a:endParaRPr>
          </a:p>
        </p:txBody>
      </p:sp>
    </p:spTree>
    <p:extLst>
      <p:ext uri="{BB962C8B-B14F-4D97-AF65-F5344CB8AC3E}">
        <p14:creationId xmlns:p14="http://schemas.microsoft.com/office/powerpoint/2010/main" xmlns="" val="2211692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10000"/>
              </a:lnSpc>
              <a:spcBef>
                <a:spcPts val="1200"/>
              </a:spcBef>
              <a:spcAft>
                <a:spcPts val="18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369DFA-C589-464B-AD77-40D7E7519C92}"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xmlns="" val="130078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prstClr val="black"/>
                </a:solidFill>
                <a:latin typeface="+mn-lt"/>
              </a:rPr>
              <a:t>Spokane</a:t>
            </a:r>
            <a:r>
              <a:rPr lang="en-US" sz="1200" baseline="0" dirty="0">
                <a:solidFill>
                  <a:prstClr val="black"/>
                </a:solidFill>
                <a:latin typeface="+mn-lt"/>
              </a:rPr>
              <a:t> article: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a:solidFill>
                  <a:prstClr val="black"/>
                </a:solidFill>
                <a:latin typeface="+mn-lt"/>
              </a:rPr>
              <a:t>http://www.spokesman.com/stories/2015/dec/07/spokane-shatters-daily-rainfall-record-monday/ </a:t>
            </a:r>
          </a:p>
          <a:p>
            <a:endParaRPr lang="en-US" dirty="0"/>
          </a:p>
          <a:p>
            <a:r>
              <a:rPr lang="en-US" dirty="0"/>
              <a:t>Heavy rain in Spokane on Monday broke a 133-year-old daily rainfall record. By 9 p.m., 1.07 inches had been measured at Spokane International Airport. The rainfall breaks the Dec. 7 record of 0.65 inches set in 1882.</a:t>
            </a:r>
          </a:p>
          <a:p>
            <a:endParaRPr lang="en-US" dirty="0"/>
          </a:p>
          <a:p>
            <a:r>
              <a:rPr lang="en-US" dirty="0"/>
              <a:t>The National Weather Service has issued a flood advisory for much of the Inland Northwest that will remain in effect through early Thursday.</a:t>
            </a:r>
          </a:p>
          <a:p>
            <a:r>
              <a:rPr lang="en-US" dirty="0"/>
              <a:t>Forecasters said that small streams, rural roads, low-lying fields and urban roadways could be affected by high water. In addition, heavier rain in mountain areas may trigger small landslides.</a:t>
            </a:r>
          </a:p>
          <a:p>
            <a:endParaRPr lang="en-US" dirty="0"/>
          </a:p>
          <a:p>
            <a:r>
              <a:rPr lang="en-US" dirty="0"/>
              <a:t>The Kootenai County Sheriff’s Office warned residents not to drive into high water and to watch for falling rocks and slides in mountain areas and along steep slopes.</a:t>
            </a:r>
          </a:p>
          <a:p>
            <a:endParaRPr lang="en-US" dirty="0"/>
          </a:p>
          <a:p>
            <a:r>
              <a:rPr lang="en-US" dirty="0"/>
              <a:t>Another inch or more of rain is expected in lowlands through Wednesday, and up to 3 additional inches of precipitation are possible in mountain areas, the weather service said.</a:t>
            </a:r>
          </a:p>
          <a:p>
            <a:endParaRPr lang="en-US" dirty="0"/>
          </a:p>
          <a:p>
            <a:r>
              <a:rPr lang="en-US" dirty="0"/>
              <a:t>Heat wave image: https://weather.com/news/weather/news/washington-oregon-idaho-all-time-record-highs-june-2015</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765CF0D-F706-1E4D-9E0B-C2A0133B81C2}"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xmlns="" val="342705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a:ln/>
        </p:spPr>
      </p:sp>
      <p:sp>
        <p:nvSpPr>
          <p:cNvPr id="552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What</a:t>
            </a:r>
            <a:r>
              <a:rPr lang="en-US" altLang="en-US" baseline="0" dirty="0">
                <a:latin typeface="Arial" panose="020B0604020202020204" pitchFamily="34" charset="0"/>
              </a:rPr>
              <a:t> does this mean for the western WA?</a:t>
            </a:r>
            <a:endParaRPr lang="en-US" altLang="en-US" dirty="0">
              <a:latin typeface="Arial" panose="020B0604020202020204" pitchFamily="34" charset="0"/>
            </a:endParaRPr>
          </a:p>
        </p:txBody>
      </p:sp>
      <p:sp>
        <p:nvSpPr>
          <p:cNvPr id="5529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702">
              <a:spcBef>
                <a:spcPct val="30000"/>
              </a:spcBef>
              <a:defRPr sz="1200">
                <a:solidFill>
                  <a:schemeClr val="tx1"/>
                </a:solidFill>
                <a:latin typeface="Arial" panose="020B0604020202020204" pitchFamily="34" charset="0"/>
              </a:defRPr>
            </a:lvl1pPr>
            <a:lvl2pPr marL="750008" indent="-288465" defTabSz="932702">
              <a:spcBef>
                <a:spcPct val="30000"/>
              </a:spcBef>
              <a:defRPr sz="1200">
                <a:solidFill>
                  <a:schemeClr val="tx1"/>
                </a:solidFill>
                <a:latin typeface="Arial" panose="020B0604020202020204" pitchFamily="34" charset="0"/>
              </a:defRPr>
            </a:lvl2pPr>
            <a:lvl3pPr marL="1153859" indent="-230772" defTabSz="932702">
              <a:spcBef>
                <a:spcPct val="30000"/>
              </a:spcBef>
              <a:defRPr sz="1200">
                <a:solidFill>
                  <a:schemeClr val="tx1"/>
                </a:solidFill>
                <a:latin typeface="Arial" panose="020B0604020202020204" pitchFamily="34" charset="0"/>
              </a:defRPr>
            </a:lvl3pPr>
            <a:lvl4pPr marL="1615402" indent="-230772" defTabSz="932702">
              <a:spcBef>
                <a:spcPct val="30000"/>
              </a:spcBef>
              <a:defRPr sz="1200">
                <a:solidFill>
                  <a:schemeClr val="tx1"/>
                </a:solidFill>
                <a:latin typeface="Arial" panose="020B0604020202020204" pitchFamily="34" charset="0"/>
              </a:defRPr>
            </a:lvl4pPr>
            <a:lvl5pPr marL="2076945" indent="-230772" defTabSz="932702">
              <a:spcBef>
                <a:spcPct val="30000"/>
              </a:spcBef>
              <a:defRPr sz="1200">
                <a:solidFill>
                  <a:schemeClr val="tx1"/>
                </a:solidFill>
                <a:latin typeface="Arial" panose="020B0604020202020204" pitchFamily="34" charset="0"/>
              </a:defRPr>
            </a:lvl5pPr>
            <a:lvl6pPr marL="2538489" indent="-230772" defTabSz="932702" eaLnBrk="0" fontAlgn="base" hangingPunct="0">
              <a:spcBef>
                <a:spcPct val="30000"/>
              </a:spcBef>
              <a:spcAft>
                <a:spcPct val="0"/>
              </a:spcAft>
              <a:defRPr sz="1200">
                <a:solidFill>
                  <a:schemeClr val="tx1"/>
                </a:solidFill>
                <a:latin typeface="Arial" panose="020B0604020202020204" pitchFamily="34" charset="0"/>
              </a:defRPr>
            </a:lvl6pPr>
            <a:lvl7pPr marL="3000032" indent="-230772" defTabSz="932702" eaLnBrk="0" fontAlgn="base" hangingPunct="0">
              <a:spcBef>
                <a:spcPct val="30000"/>
              </a:spcBef>
              <a:spcAft>
                <a:spcPct val="0"/>
              </a:spcAft>
              <a:defRPr sz="1200">
                <a:solidFill>
                  <a:schemeClr val="tx1"/>
                </a:solidFill>
                <a:latin typeface="Arial" panose="020B0604020202020204" pitchFamily="34" charset="0"/>
              </a:defRPr>
            </a:lvl7pPr>
            <a:lvl8pPr marL="3461576" indent="-230772" defTabSz="932702" eaLnBrk="0" fontAlgn="base" hangingPunct="0">
              <a:spcBef>
                <a:spcPct val="30000"/>
              </a:spcBef>
              <a:spcAft>
                <a:spcPct val="0"/>
              </a:spcAft>
              <a:defRPr sz="1200">
                <a:solidFill>
                  <a:schemeClr val="tx1"/>
                </a:solidFill>
                <a:latin typeface="Arial" panose="020B0604020202020204" pitchFamily="34" charset="0"/>
              </a:defRPr>
            </a:lvl8pPr>
            <a:lvl9pPr marL="3923119" indent="-230772" defTabSz="93270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1B5E6-E8C1-4BCF-A591-5CDB07714398}" type="slidenum">
              <a:rPr lang="en-US" altLang="en-US" smtClean="0">
                <a:solidFill>
                  <a:srgbClr val="000000"/>
                </a:solidFill>
              </a:rPr>
              <a:pPr>
                <a:spcBef>
                  <a:spcPct val="0"/>
                </a:spcBef>
              </a:pPr>
              <a:t>17</a:t>
            </a:fld>
            <a:endParaRPr lang="en-US" altLang="en-US">
              <a:solidFill>
                <a:srgbClr val="000000"/>
              </a:solidFill>
            </a:endParaRPr>
          </a:p>
        </p:txBody>
      </p:sp>
    </p:spTree>
    <p:extLst>
      <p:ext uri="{BB962C8B-B14F-4D97-AF65-F5344CB8AC3E}">
        <p14:creationId xmlns:p14="http://schemas.microsoft.com/office/powerpoint/2010/main" xmlns="" val="1995746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http://www.truewestmagazine.com/exploring-the-old-oregon-country/</a:t>
            </a:r>
          </a:p>
        </p:txBody>
      </p:sp>
      <p:sp>
        <p:nvSpPr>
          <p:cNvPr id="4" name="Slide Number Placeholder 3"/>
          <p:cNvSpPr>
            <a:spLocks noGrp="1"/>
          </p:cNvSpPr>
          <p:nvPr>
            <p:ph type="sldNum" sz="quarter" idx="10"/>
          </p:nvPr>
        </p:nvSpPr>
        <p:spPr/>
        <p:txBody>
          <a:bodyPr/>
          <a:lstStyle/>
          <a:p>
            <a:fld id="{CF2560E6-1AAD-4E33-AC75-B9013916B7B2}" type="slidenum">
              <a:rPr lang="en-US" smtClean="0"/>
              <a:pPr/>
              <a:t>18</a:t>
            </a:fld>
            <a:endParaRPr lang="en-US"/>
          </a:p>
        </p:txBody>
      </p:sp>
    </p:spTree>
    <p:extLst>
      <p:ext uri="{BB962C8B-B14F-4D97-AF65-F5344CB8AC3E}">
        <p14:creationId xmlns:p14="http://schemas.microsoft.com/office/powerpoint/2010/main" xmlns="" val="4209528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err="1">
                <a:solidFill>
                  <a:srgbClr val="3A4C66"/>
                </a:solidFill>
                <a:latin typeface="Arial" pitchFamily="34" charset="0"/>
              </a:rPr>
              <a:t>Elsner</a:t>
            </a:r>
            <a:r>
              <a:rPr lang="en-US" altLang="en-US" dirty="0">
                <a:solidFill>
                  <a:srgbClr val="3A4C66"/>
                </a:solidFill>
                <a:latin typeface="Arial" pitchFamily="34" charset="0"/>
              </a:rPr>
              <a:t>, M.M. et al. 2009: Implications of 21</a:t>
            </a:r>
            <a:r>
              <a:rPr lang="en-US" altLang="en-US" baseline="30000" dirty="0">
                <a:solidFill>
                  <a:srgbClr val="3A4C66"/>
                </a:solidFill>
                <a:latin typeface="Arial" pitchFamily="34" charset="0"/>
              </a:rPr>
              <a:t>st</a:t>
            </a:r>
            <a:r>
              <a:rPr lang="en-US" altLang="en-US" dirty="0">
                <a:solidFill>
                  <a:srgbClr val="3A4C66"/>
                </a:solidFill>
                <a:latin typeface="Arial" pitchFamily="34" charset="0"/>
              </a:rPr>
              <a:t> Century climate change for the hydrology of Washington State (and </a:t>
            </a:r>
            <a:r>
              <a:rPr lang="en-US" altLang="en-US" dirty="0" err="1">
                <a:solidFill>
                  <a:srgbClr val="3A4C66"/>
                </a:solidFill>
                <a:latin typeface="Arial" pitchFamily="34" charset="0"/>
              </a:rPr>
              <a:t>Elsner</a:t>
            </a:r>
            <a:r>
              <a:rPr lang="en-US" altLang="en-US" dirty="0">
                <a:solidFill>
                  <a:srgbClr val="3A4C66"/>
                </a:solidFill>
                <a:latin typeface="Arial" pitchFamily="34" charset="0"/>
              </a:rPr>
              <a:t> et al. 2010 Climatic Change paper); </a:t>
            </a:r>
          </a:p>
          <a:p>
            <a:pPr>
              <a:spcBef>
                <a:spcPct val="0"/>
              </a:spcBef>
            </a:pPr>
            <a:endParaRPr lang="en-US" altLang="en-US" dirty="0">
              <a:solidFill>
                <a:srgbClr val="3A4C66"/>
              </a:solidFill>
              <a:latin typeface="Arial" pitchFamily="34" charset="0"/>
            </a:endParaRPr>
          </a:p>
          <a:p>
            <a:pPr>
              <a:spcBef>
                <a:spcPct val="0"/>
              </a:spcBef>
            </a:pPr>
            <a:r>
              <a:rPr lang="en-US" altLang="en-US" dirty="0">
                <a:solidFill>
                  <a:srgbClr val="3A4C66"/>
                </a:solidFill>
                <a:latin typeface="Arial" pitchFamily="34" charset="0"/>
              </a:rPr>
              <a:t>A1B</a:t>
            </a:r>
            <a:endParaRPr lang="en-US" altLang="en-US" sz="1200" dirty="0">
              <a:solidFill>
                <a:srgbClr val="444A56"/>
              </a:solidFill>
              <a:latin typeface="Arial" pitchFamily="34" charset="0"/>
            </a:endParaRPr>
          </a:p>
          <a:p>
            <a:pPr>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CE53D8-F384-D747-8663-998F92BDB5C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1953675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err="1">
                <a:solidFill>
                  <a:srgbClr val="3A4C66"/>
                </a:solidFill>
                <a:latin typeface="Arial" pitchFamily="34" charset="0"/>
              </a:rPr>
              <a:t>Elsner</a:t>
            </a:r>
            <a:r>
              <a:rPr lang="en-US" altLang="en-US" dirty="0">
                <a:solidFill>
                  <a:srgbClr val="3A4C66"/>
                </a:solidFill>
                <a:latin typeface="Arial" pitchFamily="34" charset="0"/>
              </a:rPr>
              <a:t>, M.M. et al. 2009: Implications of 21</a:t>
            </a:r>
            <a:r>
              <a:rPr lang="en-US" altLang="en-US" baseline="30000" dirty="0">
                <a:solidFill>
                  <a:srgbClr val="3A4C66"/>
                </a:solidFill>
                <a:latin typeface="Arial" pitchFamily="34" charset="0"/>
              </a:rPr>
              <a:t>st</a:t>
            </a:r>
            <a:r>
              <a:rPr lang="en-US" altLang="en-US" dirty="0">
                <a:solidFill>
                  <a:srgbClr val="3A4C66"/>
                </a:solidFill>
                <a:latin typeface="Arial" pitchFamily="34" charset="0"/>
              </a:rPr>
              <a:t> Century climate change for the hydrology of Washington State (and </a:t>
            </a:r>
            <a:r>
              <a:rPr lang="en-US" altLang="en-US" dirty="0" err="1">
                <a:solidFill>
                  <a:srgbClr val="3A4C66"/>
                </a:solidFill>
                <a:latin typeface="Arial" pitchFamily="34" charset="0"/>
              </a:rPr>
              <a:t>Elsner</a:t>
            </a:r>
            <a:r>
              <a:rPr lang="en-US" altLang="en-US" dirty="0">
                <a:solidFill>
                  <a:srgbClr val="3A4C66"/>
                </a:solidFill>
                <a:latin typeface="Arial" pitchFamily="34" charset="0"/>
              </a:rPr>
              <a:t> et al. 2010 Climatic Change paper); </a:t>
            </a:r>
          </a:p>
          <a:p>
            <a:pPr>
              <a:spcBef>
                <a:spcPct val="0"/>
              </a:spcBef>
            </a:pPr>
            <a:endParaRPr lang="en-US" altLang="en-US" dirty="0">
              <a:solidFill>
                <a:srgbClr val="3A4C66"/>
              </a:solidFill>
              <a:latin typeface="Arial" pitchFamily="34" charset="0"/>
            </a:endParaRPr>
          </a:p>
          <a:p>
            <a:pPr>
              <a:spcBef>
                <a:spcPct val="0"/>
              </a:spcBef>
            </a:pPr>
            <a:r>
              <a:rPr lang="en-US" altLang="en-US" dirty="0">
                <a:solidFill>
                  <a:srgbClr val="3A4C66"/>
                </a:solidFill>
                <a:latin typeface="Arial" pitchFamily="34" charset="0"/>
              </a:rPr>
              <a:t>A1B</a:t>
            </a:r>
            <a:endParaRPr lang="en-US" altLang="en-US" sz="1200" dirty="0">
              <a:solidFill>
                <a:srgbClr val="444A56"/>
              </a:solidFill>
              <a:latin typeface="Arial" pitchFamily="34" charset="0"/>
            </a:endParaRPr>
          </a:p>
          <a:p>
            <a:pPr>
              <a:spcBef>
                <a:spcPct val="0"/>
              </a:spcBef>
            </a:pPr>
            <a:endParaRPr lang="en-US" alt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CE53D8-F384-D747-8663-998F92BDB5C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399302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 typeface="Arial" panose="020B0604020202020204" pitchFamily="34" charset="0"/>
              <a:buChar char="•"/>
            </a:pPr>
            <a:r>
              <a:rPr lang="en-US" altLang="en-US" dirty="0">
                <a:latin typeface="Arial" pitchFamily="34" charset="0"/>
              </a:rPr>
              <a:t>The CIG is</a:t>
            </a:r>
            <a:r>
              <a:rPr lang="en-US" altLang="en-US" baseline="0" dirty="0">
                <a:latin typeface="Arial" pitchFamily="34" charset="0"/>
              </a:rPr>
              <a:t> an interdisciplinary research group based at the University of Washington that studies the impacts of climate variability and change on the built and natural environment.</a:t>
            </a:r>
          </a:p>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baseline="0" dirty="0">
                <a:latin typeface="Arial" pitchFamily="34" charset="0"/>
              </a:rPr>
              <a:t>Since 1995, we have worked to produce scientific information </a:t>
            </a:r>
            <a:r>
              <a:rPr lang="en-US" altLang="en-US" sz="1200" dirty="0">
                <a:cs typeface="Arial" pitchFamily="34" charset="0"/>
              </a:rPr>
              <a:t>that is both useful to and used by decision makers</a:t>
            </a:r>
          </a:p>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200" dirty="0">
                <a:cs typeface="Arial" pitchFamily="34" charset="0"/>
              </a:rPr>
              <a:t>We do</a:t>
            </a:r>
            <a:r>
              <a:rPr lang="en-US" altLang="en-US" sz="1200" baseline="0" dirty="0">
                <a:cs typeface="Arial" pitchFamily="34" charset="0"/>
              </a:rPr>
              <a:t> this by working closely with decision makers to design and conduct decision-relevant research </a:t>
            </a:r>
          </a:p>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200" baseline="0" dirty="0">
                <a:cs typeface="Arial" pitchFamily="34" charset="0"/>
              </a:rPr>
              <a:t>We also provide technical support on the interpretation and application of climate science in decision making</a:t>
            </a:r>
          </a:p>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200" baseline="0" dirty="0">
                <a:cs typeface="Arial" pitchFamily="34" charset="0"/>
              </a:rPr>
              <a:t>Finally, we do a lot of presentations and other types of outreach and engagement work…</a:t>
            </a:r>
            <a:endParaRPr lang="en-US" altLang="en-US" sz="1200" dirty="0">
              <a:cs typeface="Arial" pitchFamily="34" charset="0"/>
            </a:endParaRPr>
          </a:p>
          <a:p>
            <a:pPr marL="0" indent="0" eaLnBrk="1" hangingPunct="1">
              <a:spcBef>
                <a:spcPct val="0"/>
              </a:spcBef>
              <a:buFont typeface="Arial" panose="020B0604020202020204" pitchFamily="34" charset="0"/>
              <a:buNone/>
            </a:pPr>
            <a:endParaRPr lang="en-US" altLang="en-US" dirty="0">
              <a:latin typeface="Arial" pitchFamily="34" charset="0"/>
            </a:endParaRPr>
          </a:p>
        </p:txBody>
      </p:sp>
      <p:sp>
        <p:nvSpPr>
          <p:cNvPr id="8602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9938" indent="-288437">
              <a:defRPr>
                <a:solidFill>
                  <a:schemeClr val="tx1"/>
                </a:solidFill>
                <a:latin typeface="Calibri" pitchFamily="34" charset="0"/>
              </a:defRPr>
            </a:lvl2pPr>
            <a:lvl3pPr marL="1153753" indent="-230751">
              <a:defRPr>
                <a:solidFill>
                  <a:schemeClr val="tx1"/>
                </a:solidFill>
                <a:latin typeface="Calibri" pitchFamily="34" charset="0"/>
              </a:defRPr>
            </a:lvl3pPr>
            <a:lvl4pPr marL="1615254" indent="-230751">
              <a:defRPr>
                <a:solidFill>
                  <a:schemeClr val="tx1"/>
                </a:solidFill>
                <a:latin typeface="Calibri" pitchFamily="34" charset="0"/>
              </a:defRPr>
            </a:lvl4pPr>
            <a:lvl5pPr marL="2076753" indent="-230751">
              <a:defRPr>
                <a:solidFill>
                  <a:schemeClr val="tx1"/>
                </a:solidFill>
                <a:latin typeface="Calibri" pitchFamily="34" charset="0"/>
              </a:defRPr>
            </a:lvl5pPr>
            <a:lvl6pPr marL="2538254" indent="-230751" fontAlgn="base">
              <a:spcBef>
                <a:spcPct val="0"/>
              </a:spcBef>
              <a:spcAft>
                <a:spcPct val="0"/>
              </a:spcAft>
              <a:defRPr>
                <a:solidFill>
                  <a:schemeClr val="tx1"/>
                </a:solidFill>
                <a:latin typeface="Calibri" pitchFamily="34" charset="0"/>
              </a:defRPr>
            </a:lvl6pPr>
            <a:lvl7pPr marL="2999755" indent="-230751" fontAlgn="base">
              <a:spcBef>
                <a:spcPct val="0"/>
              </a:spcBef>
              <a:spcAft>
                <a:spcPct val="0"/>
              </a:spcAft>
              <a:defRPr>
                <a:solidFill>
                  <a:schemeClr val="tx1"/>
                </a:solidFill>
                <a:latin typeface="Calibri" pitchFamily="34" charset="0"/>
              </a:defRPr>
            </a:lvl7pPr>
            <a:lvl8pPr marL="3461256" indent="-230751" fontAlgn="base">
              <a:spcBef>
                <a:spcPct val="0"/>
              </a:spcBef>
              <a:spcAft>
                <a:spcPct val="0"/>
              </a:spcAft>
              <a:defRPr>
                <a:solidFill>
                  <a:schemeClr val="tx1"/>
                </a:solidFill>
                <a:latin typeface="Calibri" pitchFamily="34" charset="0"/>
              </a:defRPr>
            </a:lvl8pPr>
            <a:lvl9pPr marL="3922757" indent="-230751" fontAlgn="base">
              <a:spcBef>
                <a:spcPct val="0"/>
              </a:spcBef>
              <a:spcAft>
                <a:spcPct val="0"/>
              </a:spcAft>
              <a:defRPr>
                <a:solidFill>
                  <a:schemeClr val="tx1"/>
                </a:solidFill>
                <a:latin typeface="Calibri" pitchFamily="34" charset="0"/>
              </a:defRPr>
            </a:lvl9pPr>
          </a:lstStyle>
          <a:p>
            <a:pPr defTabSz="923087">
              <a:defRPr/>
            </a:pPr>
            <a:fld id="{6CB65AF7-56BB-4085-9223-3D0CB724F6D0}" type="slidenum">
              <a:rPr lang="en-US" altLang="en-US" sz="1800" kern="0">
                <a:solidFill>
                  <a:prstClr val="black"/>
                </a:solidFill>
              </a:rPr>
              <a:pPr defTabSz="923087">
                <a:defRPr/>
              </a:pPr>
              <a:t>2</a:t>
            </a:fld>
            <a:endParaRPr lang="en-US" altLang="en-US" sz="1800" kern="0">
              <a:solidFill>
                <a:prstClr val="black"/>
              </a:solidFill>
            </a:endParaRPr>
          </a:p>
        </p:txBody>
      </p:sp>
    </p:spTree>
    <p:extLst>
      <p:ext uri="{BB962C8B-B14F-4D97-AF65-F5344CB8AC3E}">
        <p14:creationId xmlns:p14="http://schemas.microsoft.com/office/powerpoint/2010/main" xmlns="" val="158564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err="1">
                <a:solidFill>
                  <a:srgbClr val="3A4C66"/>
                </a:solidFill>
                <a:latin typeface="Arial" pitchFamily="34" charset="0"/>
              </a:rPr>
              <a:t>Elsner</a:t>
            </a:r>
            <a:r>
              <a:rPr lang="en-US" altLang="en-US" dirty="0">
                <a:solidFill>
                  <a:srgbClr val="3A4C66"/>
                </a:solidFill>
                <a:latin typeface="Arial" pitchFamily="34" charset="0"/>
              </a:rPr>
              <a:t>, M.M. et al. 2009: Implications of 21</a:t>
            </a:r>
            <a:r>
              <a:rPr lang="en-US" altLang="en-US" baseline="30000" dirty="0">
                <a:solidFill>
                  <a:srgbClr val="3A4C66"/>
                </a:solidFill>
                <a:latin typeface="Arial" pitchFamily="34" charset="0"/>
              </a:rPr>
              <a:t>st</a:t>
            </a:r>
            <a:r>
              <a:rPr lang="en-US" altLang="en-US" dirty="0">
                <a:solidFill>
                  <a:srgbClr val="3A4C66"/>
                </a:solidFill>
                <a:latin typeface="Arial" pitchFamily="34" charset="0"/>
              </a:rPr>
              <a:t> Century climate change for the hydrology of Washington State (and </a:t>
            </a:r>
            <a:r>
              <a:rPr lang="en-US" altLang="en-US" dirty="0" err="1">
                <a:solidFill>
                  <a:srgbClr val="3A4C66"/>
                </a:solidFill>
                <a:latin typeface="Arial" pitchFamily="34" charset="0"/>
              </a:rPr>
              <a:t>Elsner</a:t>
            </a:r>
            <a:r>
              <a:rPr lang="en-US" altLang="en-US" dirty="0">
                <a:solidFill>
                  <a:srgbClr val="3A4C66"/>
                </a:solidFill>
                <a:latin typeface="Arial" pitchFamily="34" charset="0"/>
              </a:rPr>
              <a:t> et al. 2010 Climatic Change paper); </a:t>
            </a:r>
          </a:p>
          <a:p>
            <a:pPr>
              <a:spcBef>
                <a:spcPct val="0"/>
              </a:spcBef>
            </a:pPr>
            <a:endParaRPr lang="en-US" altLang="en-US" dirty="0">
              <a:solidFill>
                <a:srgbClr val="3A4C66"/>
              </a:solidFill>
              <a:latin typeface="Arial" pitchFamily="34" charset="0"/>
            </a:endParaRPr>
          </a:p>
          <a:p>
            <a:pPr>
              <a:spcBef>
                <a:spcPct val="0"/>
              </a:spcBef>
            </a:pPr>
            <a:r>
              <a:rPr lang="en-US" altLang="en-US" dirty="0">
                <a:solidFill>
                  <a:srgbClr val="3A4C66"/>
                </a:solidFill>
                <a:latin typeface="Arial" pitchFamily="34" charset="0"/>
              </a:rPr>
              <a:t>A1B</a:t>
            </a:r>
            <a:endParaRPr lang="en-US" altLang="en-US" sz="1200" dirty="0">
              <a:solidFill>
                <a:srgbClr val="444A56"/>
              </a:solidFill>
              <a:latin typeface="Arial" pitchFamily="34" charset="0"/>
            </a:endParaRPr>
          </a:p>
          <a:p>
            <a:pPr>
              <a:spcBef>
                <a:spcPct val="0"/>
              </a:spcBef>
            </a:pPr>
            <a:endParaRPr lang="en-US" alt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CE53D8-F384-D747-8663-998F92BDB5C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1309026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https://commons.wikimedia.org/wiki/File:MtRainierNisquallyGlacier.jpg</a:t>
            </a:r>
          </a:p>
        </p:txBody>
      </p:sp>
      <p:sp>
        <p:nvSpPr>
          <p:cNvPr id="4" name="Slide Number Placeholder 3"/>
          <p:cNvSpPr>
            <a:spLocks noGrp="1"/>
          </p:cNvSpPr>
          <p:nvPr>
            <p:ph type="sldNum" sz="quarter" idx="10"/>
          </p:nvPr>
        </p:nvSpPr>
        <p:spPr/>
        <p:txBody>
          <a:bodyPr/>
          <a:lstStyle/>
          <a:p>
            <a:pPr>
              <a:defRPr/>
            </a:pPr>
            <a:fld id="{760A285A-915F-4859-9B34-92C415F5B9DA}" type="slidenum">
              <a:rPr lang="en-US" altLang="en-US">
                <a:solidFill>
                  <a:srgbClr val="000000"/>
                </a:solidFill>
              </a:rPr>
              <a:pPr>
                <a:defRPr/>
              </a:pPr>
              <a:t>23</a:t>
            </a:fld>
            <a:endParaRPr lang="en-US" altLang="en-US">
              <a:solidFill>
                <a:srgbClr val="000000"/>
              </a:solidFill>
            </a:endParaRPr>
          </a:p>
        </p:txBody>
      </p:sp>
    </p:spTree>
    <p:extLst>
      <p:ext uri="{BB962C8B-B14F-4D97-AF65-F5344CB8AC3E}">
        <p14:creationId xmlns:p14="http://schemas.microsoft.com/office/powerpoint/2010/main" xmlns="" val="3077792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FAA0939C-4198-4C1A-B2E3-05D2F046CF2F}"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70371" name="Rectangle 2"/>
          <p:cNvSpPr>
            <a:spLocks noGrp="1" noRot="1" noChangeAspect="1" noChangeArrowheads="1" noTextEdit="1"/>
          </p:cNvSpPr>
          <p:nvPr>
            <p:ph type="sldImg"/>
          </p:nvPr>
        </p:nvSpPr>
        <p:spPr>
          <a:ln/>
        </p:spPr>
      </p:sp>
      <p:sp>
        <p:nvSpPr>
          <p:cNvPr id="570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panose="020B0604020202020204" pitchFamily="34" charset="0"/>
                <a:sym typeface="Helvetica" panose="020B0604020202020204" pitchFamily="34" charset="0"/>
              </a:rPr>
              <a:t>We know that the water cycle plays a prominent role in transmitting climate impacts into resource impacts here in the PNW: skiing, water supplies, hydropower, aquatic ecosystems, agriculture, forests.</a:t>
            </a:r>
            <a:endParaRPr lang="en-US" altLang="en-US" sz="1400">
              <a:latin typeface="Arial" panose="020B0604020202020204" pitchFamily="34" charset="0"/>
              <a:sym typeface="Helvetica"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xmlns="" val="240473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a:ln/>
        </p:spPr>
      </p:sp>
      <p:sp>
        <p:nvSpPr>
          <p:cNvPr id="593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panose="020B0604020202020204" pitchFamily="34" charset="0"/>
              </a:rPr>
              <a:t>Warmer winter and spring temperatures will affect how much winter (Oct-March) precipitation is stored as snow. </a:t>
            </a:r>
          </a:p>
          <a:p>
            <a:endParaRPr lang="en-US" altLang="en-US">
              <a:latin typeface="Arial" panose="020B0604020202020204" pitchFamily="34" charset="0"/>
            </a:endParaRPr>
          </a:p>
          <a:p>
            <a:r>
              <a:rPr lang="en-US" altLang="en-US">
                <a:latin typeface="Arial" panose="020B0604020202020204" pitchFamily="34" charset="0"/>
              </a:rPr>
              <a:t>[ADD A DESCRIPTION OF RAIN DOMINANT, TRANSIENT RAIN/SNOW, AND SNOW DOMINANT BASINS]</a:t>
            </a:r>
          </a:p>
          <a:p>
            <a:endParaRPr lang="en-US" altLang="en-US">
              <a:latin typeface="Arial" panose="020B0604020202020204" pitchFamily="34" charset="0"/>
            </a:endParaRPr>
          </a:p>
          <a:p>
            <a:r>
              <a:rPr lang="en-US" altLang="en-US">
                <a:latin typeface="Arial" panose="020B0604020202020204" pitchFamily="34" charset="0"/>
              </a:rPr>
              <a:t>As we move forward in time, we see </a:t>
            </a:r>
          </a:p>
          <a:p>
            <a:pPr>
              <a:buFontTx/>
              <a:buChar char="-"/>
            </a:pPr>
            <a:r>
              <a:rPr lang="en-US" altLang="en-US">
                <a:latin typeface="Arial" panose="020B0604020202020204" pitchFamily="34" charset="0"/>
              </a:rPr>
              <a:t>Most snow dominant basins in the U.S. portion of the Columbia basin shifting to transient rain/snow basins (see Snake River Basin in Idaho and north Cascades); and</a:t>
            </a:r>
          </a:p>
          <a:p>
            <a:pPr>
              <a:buFontTx/>
              <a:buChar char="-"/>
            </a:pPr>
            <a:r>
              <a:rPr lang="en-US" altLang="en-US">
                <a:latin typeface="Arial" panose="020B0604020202020204" pitchFamily="34" charset="0"/>
              </a:rPr>
              <a:t>Many transient basins shifting to rain dominant basins (especially for the A1B scenario; see Oregon, southeast Washington)</a:t>
            </a:r>
          </a:p>
          <a:p>
            <a:pPr>
              <a:buFontTx/>
              <a:buChar char="-"/>
            </a:pPr>
            <a:endParaRPr lang="en-US" altLang="en-US">
              <a:latin typeface="Arial" panose="020B0604020202020204" pitchFamily="34" charset="0"/>
            </a:endParaRPr>
          </a:p>
          <a:p>
            <a:pPr>
              <a:buFontTx/>
              <a:buAutoNum type="arabicPeriod"/>
            </a:pPr>
            <a:r>
              <a:rPr lang="en-US" altLang="en-US" b="1" i="1">
                <a:latin typeface="Times New Roman" panose="02020603050405020304" pitchFamily="18" charset="0"/>
              </a:rPr>
              <a:t>rain-dominated</a:t>
            </a:r>
          </a:p>
          <a:p>
            <a:pPr>
              <a:buFontTx/>
              <a:buAutoNum type="arabicPeriod"/>
            </a:pPr>
            <a:endParaRPr lang="en-US" altLang="en-US" b="1" i="1">
              <a:latin typeface="Times New Roman" panose="02020603050405020304" pitchFamily="18" charset="0"/>
            </a:endParaRPr>
          </a:p>
          <a:p>
            <a:pPr>
              <a:buFontTx/>
              <a:buAutoNum type="arabicPeriod"/>
            </a:pPr>
            <a:r>
              <a:rPr lang="en-US" altLang="en-US">
                <a:latin typeface="Times New Roman" panose="02020603050405020304" pitchFamily="18" charset="0"/>
              </a:rPr>
              <a:t> “</a:t>
            </a:r>
            <a:r>
              <a:rPr lang="en-US" altLang="en-US" b="1" i="1">
                <a:latin typeface="Times New Roman" panose="02020603050405020304" pitchFamily="18" charset="0"/>
              </a:rPr>
              <a:t>transient</a:t>
            </a:r>
            <a:r>
              <a:rPr lang="en-US" altLang="en-US">
                <a:latin typeface="Times New Roman" panose="02020603050405020304" pitchFamily="18" charset="0"/>
              </a:rPr>
              <a:t>” basins with an early winter peak from rainfall, and a spring peak from snowmelt</a:t>
            </a:r>
          </a:p>
          <a:p>
            <a:pPr>
              <a:buFontTx/>
              <a:buAutoNum type="arabicPeriod"/>
            </a:pPr>
            <a:endParaRPr lang="en-US" altLang="en-US">
              <a:latin typeface="Times New Roman" panose="02020603050405020304" pitchFamily="18" charset="0"/>
            </a:endParaRPr>
          </a:p>
          <a:p>
            <a:pPr>
              <a:buFontTx/>
              <a:buAutoNum type="arabicPeriod"/>
            </a:pPr>
            <a:r>
              <a:rPr lang="en-US" altLang="en-US">
                <a:latin typeface="Times New Roman" panose="02020603050405020304" pitchFamily="18" charset="0"/>
              </a:rPr>
              <a:t> </a:t>
            </a:r>
            <a:r>
              <a:rPr lang="en-US" altLang="en-US" b="1" i="1">
                <a:latin typeface="Times New Roman" panose="02020603050405020304" pitchFamily="18" charset="0"/>
              </a:rPr>
              <a:t>snowmelt-dominated</a:t>
            </a:r>
            <a:r>
              <a:rPr lang="en-US" altLang="en-US">
                <a:latin typeface="Times New Roman" panose="02020603050405020304" pitchFamily="18" charset="0"/>
              </a:rPr>
              <a:t> basins, where streamflow peaks in late spring and early summer</a:t>
            </a:r>
          </a:p>
          <a:p>
            <a:pPr>
              <a:buFontTx/>
              <a:buChar char="-"/>
            </a:pPr>
            <a:endParaRPr lang="en-US" altLang="en-US">
              <a:latin typeface="Arial" panose="020B0604020202020204" pitchFamily="34" charset="0"/>
            </a:endParaRPr>
          </a:p>
        </p:txBody>
      </p:sp>
      <p:sp>
        <p:nvSpPr>
          <p:cNvPr id="593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1B28C12B-3149-4DB0-A7CA-B63E74EE9488}"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xmlns="" val="2756736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a:ln/>
        </p:spPr>
      </p:sp>
      <p:sp>
        <p:nvSpPr>
          <p:cNvPr id="591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panose="020B0604020202020204" pitchFamily="34" charset="0"/>
              </a:rPr>
              <a:t>Warmer winter and spring temperatures will affect how much winter (Oct-March) precipitation is stored as snow. </a:t>
            </a:r>
          </a:p>
          <a:p>
            <a:endParaRPr lang="en-US" altLang="en-US">
              <a:latin typeface="Arial" panose="020B0604020202020204" pitchFamily="34" charset="0"/>
            </a:endParaRPr>
          </a:p>
          <a:p>
            <a:r>
              <a:rPr lang="en-US" altLang="en-US">
                <a:latin typeface="Arial" panose="020B0604020202020204" pitchFamily="34" charset="0"/>
              </a:rPr>
              <a:t>[ADD A DESCRIPTION OF RAIN DOMINANT, TRANSIENT RAIN/SNOW, AND SNOW DOMINANT BASINS]</a:t>
            </a:r>
          </a:p>
          <a:p>
            <a:endParaRPr lang="en-US" altLang="en-US">
              <a:latin typeface="Arial" panose="020B0604020202020204" pitchFamily="34" charset="0"/>
            </a:endParaRPr>
          </a:p>
          <a:p>
            <a:r>
              <a:rPr lang="en-US" altLang="en-US">
                <a:latin typeface="Arial" panose="020B0604020202020204" pitchFamily="34" charset="0"/>
              </a:rPr>
              <a:t>As we move forward in time, we see </a:t>
            </a:r>
          </a:p>
          <a:p>
            <a:pPr>
              <a:buFontTx/>
              <a:buChar char="-"/>
            </a:pPr>
            <a:r>
              <a:rPr lang="en-US" altLang="en-US">
                <a:latin typeface="Arial" panose="020B0604020202020204" pitchFamily="34" charset="0"/>
              </a:rPr>
              <a:t>Most snow dominant basins in the U.S. portion of the Columbia basin shifting to transient rain/snow basins (see Snake River Basin in Idaho and north Cascades); and</a:t>
            </a:r>
          </a:p>
          <a:p>
            <a:pPr>
              <a:buFontTx/>
              <a:buChar char="-"/>
            </a:pPr>
            <a:r>
              <a:rPr lang="en-US" altLang="en-US">
                <a:latin typeface="Arial" panose="020B0604020202020204" pitchFamily="34" charset="0"/>
              </a:rPr>
              <a:t>Many transient basins shifting to rain dominant basins (especially for the A1B scenario; see Oregon, southeast Washington)</a:t>
            </a:r>
          </a:p>
          <a:p>
            <a:pPr>
              <a:buFontTx/>
              <a:buChar char="-"/>
            </a:pPr>
            <a:endParaRPr lang="en-US" altLang="en-US">
              <a:latin typeface="Arial" panose="020B0604020202020204" pitchFamily="34" charset="0"/>
            </a:endParaRPr>
          </a:p>
          <a:p>
            <a:pPr>
              <a:buFontTx/>
              <a:buAutoNum type="arabicPeriod"/>
            </a:pPr>
            <a:r>
              <a:rPr lang="en-US" altLang="en-US" b="1" i="1">
                <a:latin typeface="Times New Roman" panose="02020603050405020304" pitchFamily="18" charset="0"/>
              </a:rPr>
              <a:t>rain-dominated</a:t>
            </a:r>
          </a:p>
          <a:p>
            <a:pPr>
              <a:buFontTx/>
              <a:buAutoNum type="arabicPeriod"/>
            </a:pPr>
            <a:endParaRPr lang="en-US" altLang="en-US" b="1" i="1">
              <a:latin typeface="Times New Roman" panose="02020603050405020304" pitchFamily="18" charset="0"/>
            </a:endParaRPr>
          </a:p>
          <a:p>
            <a:pPr>
              <a:buFontTx/>
              <a:buAutoNum type="arabicPeriod"/>
            </a:pPr>
            <a:r>
              <a:rPr lang="en-US" altLang="en-US">
                <a:latin typeface="Times New Roman" panose="02020603050405020304" pitchFamily="18" charset="0"/>
              </a:rPr>
              <a:t> “</a:t>
            </a:r>
            <a:r>
              <a:rPr lang="en-US" altLang="en-US" b="1" i="1">
                <a:latin typeface="Times New Roman" panose="02020603050405020304" pitchFamily="18" charset="0"/>
              </a:rPr>
              <a:t>transient</a:t>
            </a:r>
            <a:r>
              <a:rPr lang="en-US" altLang="en-US">
                <a:latin typeface="Times New Roman" panose="02020603050405020304" pitchFamily="18" charset="0"/>
              </a:rPr>
              <a:t>” basins with an early winter peak from rainfall, and a spring peak from snowmelt</a:t>
            </a:r>
          </a:p>
          <a:p>
            <a:pPr>
              <a:buFontTx/>
              <a:buAutoNum type="arabicPeriod"/>
            </a:pPr>
            <a:endParaRPr lang="en-US" altLang="en-US">
              <a:latin typeface="Times New Roman" panose="02020603050405020304" pitchFamily="18" charset="0"/>
            </a:endParaRPr>
          </a:p>
          <a:p>
            <a:pPr>
              <a:buFontTx/>
              <a:buAutoNum type="arabicPeriod"/>
            </a:pPr>
            <a:r>
              <a:rPr lang="en-US" altLang="en-US">
                <a:latin typeface="Times New Roman" panose="02020603050405020304" pitchFamily="18" charset="0"/>
              </a:rPr>
              <a:t> </a:t>
            </a:r>
            <a:r>
              <a:rPr lang="en-US" altLang="en-US" b="1" i="1">
                <a:latin typeface="Times New Roman" panose="02020603050405020304" pitchFamily="18" charset="0"/>
              </a:rPr>
              <a:t>snowmelt-dominated</a:t>
            </a:r>
            <a:r>
              <a:rPr lang="en-US" altLang="en-US">
                <a:latin typeface="Times New Roman" panose="02020603050405020304" pitchFamily="18" charset="0"/>
              </a:rPr>
              <a:t> basins, where streamflow peaks in late spring and early summer</a:t>
            </a:r>
          </a:p>
          <a:p>
            <a:pPr>
              <a:buFontTx/>
              <a:buChar char="-"/>
            </a:pPr>
            <a:endParaRPr lang="en-US" altLang="en-US">
              <a:latin typeface="Arial" panose="020B0604020202020204" pitchFamily="34" charset="0"/>
            </a:endParaRPr>
          </a:p>
        </p:txBody>
      </p:sp>
      <p:sp>
        <p:nvSpPr>
          <p:cNvPr id="5918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41363" indent="-284163" defTabSz="922338">
              <a:spcBef>
                <a:spcPct val="30000"/>
              </a:spcBef>
              <a:defRPr sz="1200">
                <a:solidFill>
                  <a:schemeClr val="tx1"/>
                </a:solidFill>
                <a:latin typeface="Arial" panose="020B0604020202020204" pitchFamily="34" charset="0"/>
              </a:defRPr>
            </a:lvl2pPr>
            <a:lvl3pPr marL="1141413" indent="-227013" defTabSz="922338">
              <a:spcBef>
                <a:spcPct val="30000"/>
              </a:spcBef>
              <a:defRPr sz="1200">
                <a:solidFill>
                  <a:schemeClr val="tx1"/>
                </a:solidFill>
                <a:latin typeface="Arial" panose="020B0604020202020204" pitchFamily="34" charset="0"/>
              </a:defRPr>
            </a:lvl3pPr>
            <a:lvl4pPr marL="1598613" indent="-227013" defTabSz="922338">
              <a:spcBef>
                <a:spcPct val="30000"/>
              </a:spcBef>
              <a:defRPr sz="1200">
                <a:solidFill>
                  <a:schemeClr val="tx1"/>
                </a:solidFill>
                <a:latin typeface="Arial" panose="020B0604020202020204" pitchFamily="34" charset="0"/>
              </a:defRPr>
            </a:lvl4pPr>
            <a:lvl5pPr marL="2055813" indent="-227013" defTabSz="922338">
              <a:spcBef>
                <a:spcPct val="30000"/>
              </a:spcBef>
              <a:defRPr sz="1200">
                <a:solidFill>
                  <a:schemeClr val="tx1"/>
                </a:solidFill>
                <a:latin typeface="Arial" panose="020B0604020202020204" pitchFamily="34" charset="0"/>
              </a:defRPr>
            </a:lvl5pPr>
            <a:lvl6pPr marL="2513013" indent="-227013" defTabSz="922338" eaLnBrk="0" fontAlgn="base" hangingPunct="0">
              <a:spcBef>
                <a:spcPct val="30000"/>
              </a:spcBef>
              <a:spcAft>
                <a:spcPct val="0"/>
              </a:spcAft>
              <a:defRPr sz="1200">
                <a:solidFill>
                  <a:schemeClr val="tx1"/>
                </a:solidFill>
                <a:latin typeface="Arial" panose="020B0604020202020204" pitchFamily="34" charset="0"/>
              </a:defRPr>
            </a:lvl6pPr>
            <a:lvl7pPr marL="2970213" indent="-227013" defTabSz="922338" eaLnBrk="0" fontAlgn="base" hangingPunct="0">
              <a:spcBef>
                <a:spcPct val="30000"/>
              </a:spcBef>
              <a:spcAft>
                <a:spcPct val="0"/>
              </a:spcAft>
              <a:defRPr sz="1200">
                <a:solidFill>
                  <a:schemeClr val="tx1"/>
                </a:solidFill>
                <a:latin typeface="Arial" panose="020B0604020202020204" pitchFamily="34" charset="0"/>
              </a:defRPr>
            </a:lvl7pPr>
            <a:lvl8pPr marL="3427413" indent="-227013" defTabSz="922338" eaLnBrk="0" fontAlgn="base" hangingPunct="0">
              <a:spcBef>
                <a:spcPct val="30000"/>
              </a:spcBef>
              <a:spcAft>
                <a:spcPct val="0"/>
              </a:spcAft>
              <a:defRPr sz="1200">
                <a:solidFill>
                  <a:schemeClr val="tx1"/>
                </a:solidFill>
                <a:latin typeface="Arial" panose="020B0604020202020204" pitchFamily="34" charset="0"/>
              </a:defRPr>
            </a:lvl8pPr>
            <a:lvl9pPr marL="3884613" indent="-227013" defTabSz="92233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2338" eaLnBrk="1" fontAlgn="auto" latinLnBrk="0" hangingPunct="1">
              <a:lnSpc>
                <a:spcPct val="100000"/>
              </a:lnSpc>
              <a:spcBef>
                <a:spcPct val="0"/>
              </a:spcBef>
              <a:spcAft>
                <a:spcPts val="0"/>
              </a:spcAft>
              <a:buClrTx/>
              <a:buSzTx/>
              <a:buFontTx/>
              <a:buNone/>
              <a:tabLst/>
              <a:defRPr/>
            </a:pPr>
            <a:fld id="{8D9C9A56-5AD9-4295-8950-10E862F3DD38}"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22338"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xmlns="" val="363063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a:ln/>
        </p:spPr>
      </p:sp>
      <p:sp>
        <p:nvSpPr>
          <p:cNvPr id="589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panose="020B0604020202020204" pitchFamily="34" charset="0"/>
              </a:rPr>
              <a:t>Warmer winter and spring temperatures will affect how much winter (Oct-March) precipitation is stored as snow. </a:t>
            </a:r>
          </a:p>
          <a:p>
            <a:endParaRPr lang="en-US" altLang="en-US">
              <a:latin typeface="Arial" panose="020B0604020202020204" pitchFamily="34" charset="0"/>
            </a:endParaRPr>
          </a:p>
          <a:p>
            <a:r>
              <a:rPr lang="en-US" altLang="en-US">
                <a:latin typeface="Arial" panose="020B0604020202020204" pitchFamily="34" charset="0"/>
              </a:rPr>
              <a:t>[ADD A DESCRIPTION OF RAIN DOMINANT, TRANSIENT RAIN/SNOW, AND SNOW DOMINANT BASINS]</a:t>
            </a:r>
          </a:p>
          <a:p>
            <a:endParaRPr lang="en-US" altLang="en-US">
              <a:latin typeface="Arial" panose="020B0604020202020204" pitchFamily="34" charset="0"/>
            </a:endParaRPr>
          </a:p>
          <a:p>
            <a:r>
              <a:rPr lang="en-US" altLang="en-US">
                <a:latin typeface="Arial" panose="020B0604020202020204" pitchFamily="34" charset="0"/>
              </a:rPr>
              <a:t>As we move forward in time, we see </a:t>
            </a:r>
          </a:p>
          <a:p>
            <a:pPr>
              <a:buFontTx/>
              <a:buChar char="-"/>
            </a:pPr>
            <a:r>
              <a:rPr lang="en-US" altLang="en-US">
                <a:latin typeface="Arial" panose="020B0604020202020204" pitchFamily="34" charset="0"/>
              </a:rPr>
              <a:t>Most snow dominant basins in the U.S. portion of the Columbia basin shifting to transient rain/snow basins (see Snake River Basin in Idaho and north Cascades); and</a:t>
            </a:r>
          </a:p>
          <a:p>
            <a:pPr>
              <a:buFontTx/>
              <a:buChar char="-"/>
            </a:pPr>
            <a:r>
              <a:rPr lang="en-US" altLang="en-US">
                <a:latin typeface="Arial" panose="020B0604020202020204" pitchFamily="34" charset="0"/>
              </a:rPr>
              <a:t>Many transient basins shifting to rain dominant basins (especially for the A1B scenario; see Oregon, southeast Washington)</a:t>
            </a:r>
          </a:p>
          <a:p>
            <a:pPr>
              <a:buFontTx/>
              <a:buChar char="-"/>
            </a:pPr>
            <a:endParaRPr lang="en-US" altLang="en-US">
              <a:latin typeface="Arial" panose="020B0604020202020204" pitchFamily="34" charset="0"/>
            </a:endParaRPr>
          </a:p>
          <a:p>
            <a:pPr>
              <a:buFontTx/>
              <a:buAutoNum type="arabicPeriod"/>
            </a:pPr>
            <a:r>
              <a:rPr lang="en-US" altLang="en-US" b="1" i="1">
                <a:latin typeface="Times New Roman" panose="02020603050405020304" pitchFamily="18" charset="0"/>
              </a:rPr>
              <a:t>rain-dominated</a:t>
            </a:r>
          </a:p>
          <a:p>
            <a:pPr>
              <a:buFontTx/>
              <a:buAutoNum type="arabicPeriod"/>
            </a:pPr>
            <a:endParaRPr lang="en-US" altLang="en-US" b="1" i="1">
              <a:latin typeface="Times New Roman" panose="02020603050405020304" pitchFamily="18" charset="0"/>
            </a:endParaRPr>
          </a:p>
          <a:p>
            <a:pPr>
              <a:buFontTx/>
              <a:buAutoNum type="arabicPeriod"/>
            </a:pPr>
            <a:r>
              <a:rPr lang="en-US" altLang="en-US">
                <a:latin typeface="Times New Roman" panose="02020603050405020304" pitchFamily="18" charset="0"/>
              </a:rPr>
              <a:t> “</a:t>
            </a:r>
            <a:r>
              <a:rPr lang="en-US" altLang="en-US" b="1" i="1">
                <a:latin typeface="Times New Roman" panose="02020603050405020304" pitchFamily="18" charset="0"/>
              </a:rPr>
              <a:t>transient</a:t>
            </a:r>
            <a:r>
              <a:rPr lang="en-US" altLang="en-US">
                <a:latin typeface="Times New Roman" panose="02020603050405020304" pitchFamily="18" charset="0"/>
              </a:rPr>
              <a:t>” basins with an early winter peak from rainfall, and a spring peak from snowmelt</a:t>
            </a:r>
          </a:p>
          <a:p>
            <a:pPr>
              <a:buFontTx/>
              <a:buAutoNum type="arabicPeriod"/>
            </a:pPr>
            <a:endParaRPr lang="en-US" altLang="en-US">
              <a:latin typeface="Times New Roman" panose="02020603050405020304" pitchFamily="18" charset="0"/>
            </a:endParaRPr>
          </a:p>
          <a:p>
            <a:pPr>
              <a:buFontTx/>
              <a:buAutoNum type="arabicPeriod"/>
            </a:pPr>
            <a:r>
              <a:rPr lang="en-US" altLang="en-US">
                <a:latin typeface="Times New Roman" panose="02020603050405020304" pitchFamily="18" charset="0"/>
              </a:rPr>
              <a:t> </a:t>
            </a:r>
            <a:r>
              <a:rPr lang="en-US" altLang="en-US" b="1" i="1">
                <a:latin typeface="Times New Roman" panose="02020603050405020304" pitchFamily="18" charset="0"/>
              </a:rPr>
              <a:t>snowmelt-dominated</a:t>
            </a:r>
            <a:r>
              <a:rPr lang="en-US" altLang="en-US">
                <a:latin typeface="Times New Roman" panose="02020603050405020304" pitchFamily="18" charset="0"/>
              </a:rPr>
              <a:t> basins, where streamflow peaks in late spring and early summer</a:t>
            </a:r>
          </a:p>
          <a:p>
            <a:pPr>
              <a:buFontTx/>
              <a:buChar char="-"/>
            </a:pPr>
            <a:endParaRPr lang="en-US" altLang="en-US">
              <a:latin typeface="Arial" panose="020B0604020202020204" pitchFamily="34" charset="0"/>
            </a:endParaRPr>
          </a:p>
        </p:txBody>
      </p:sp>
      <p:sp>
        <p:nvSpPr>
          <p:cNvPr id="589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41363" indent="-284163" defTabSz="922338">
              <a:spcBef>
                <a:spcPct val="30000"/>
              </a:spcBef>
              <a:defRPr sz="1200">
                <a:solidFill>
                  <a:schemeClr val="tx1"/>
                </a:solidFill>
                <a:latin typeface="Arial" panose="020B0604020202020204" pitchFamily="34" charset="0"/>
              </a:defRPr>
            </a:lvl2pPr>
            <a:lvl3pPr marL="1141413" indent="-227013" defTabSz="922338">
              <a:spcBef>
                <a:spcPct val="30000"/>
              </a:spcBef>
              <a:defRPr sz="1200">
                <a:solidFill>
                  <a:schemeClr val="tx1"/>
                </a:solidFill>
                <a:latin typeface="Arial" panose="020B0604020202020204" pitchFamily="34" charset="0"/>
              </a:defRPr>
            </a:lvl3pPr>
            <a:lvl4pPr marL="1598613" indent="-227013" defTabSz="922338">
              <a:spcBef>
                <a:spcPct val="30000"/>
              </a:spcBef>
              <a:defRPr sz="1200">
                <a:solidFill>
                  <a:schemeClr val="tx1"/>
                </a:solidFill>
                <a:latin typeface="Arial" panose="020B0604020202020204" pitchFamily="34" charset="0"/>
              </a:defRPr>
            </a:lvl4pPr>
            <a:lvl5pPr marL="2055813" indent="-227013" defTabSz="922338">
              <a:spcBef>
                <a:spcPct val="30000"/>
              </a:spcBef>
              <a:defRPr sz="1200">
                <a:solidFill>
                  <a:schemeClr val="tx1"/>
                </a:solidFill>
                <a:latin typeface="Arial" panose="020B0604020202020204" pitchFamily="34" charset="0"/>
              </a:defRPr>
            </a:lvl5pPr>
            <a:lvl6pPr marL="2513013" indent="-227013" defTabSz="922338" eaLnBrk="0" fontAlgn="base" hangingPunct="0">
              <a:spcBef>
                <a:spcPct val="30000"/>
              </a:spcBef>
              <a:spcAft>
                <a:spcPct val="0"/>
              </a:spcAft>
              <a:defRPr sz="1200">
                <a:solidFill>
                  <a:schemeClr val="tx1"/>
                </a:solidFill>
                <a:latin typeface="Arial" panose="020B0604020202020204" pitchFamily="34" charset="0"/>
              </a:defRPr>
            </a:lvl6pPr>
            <a:lvl7pPr marL="2970213" indent="-227013" defTabSz="922338" eaLnBrk="0" fontAlgn="base" hangingPunct="0">
              <a:spcBef>
                <a:spcPct val="30000"/>
              </a:spcBef>
              <a:spcAft>
                <a:spcPct val="0"/>
              </a:spcAft>
              <a:defRPr sz="1200">
                <a:solidFill>
                  <a:schemeClr val="tx1"/>
                </a:solidFill>
                <a:latin typeface="Arial" panose="020B0604020202020204" pitchFamily="34" charset="0"/>
              </a:defRPr>
            </a:lvl7pPr>
            <a:lvl8pPr marL="3427413" indent="-227013" defTabSz="922338" eaLnBrk="0" fontAlgn="base" hangingPunct="0">
              <a:spcBef>
                <a:spcPct val="30000"/>
              </a:spcBef>
              <a:spcAft>
                <a:spcPct val="0"/>
              </a:spcAft>
              <a:defRPr sz="1200">
                <a:solidFill>
                  <a:schemeClr val="tx1"/>
                </a:solidFill>
                <a:latin typeface="Arial" panose="020B0604020202020204" pitchFamily="34" charset="0"/>
              </a:defRPr>
            </a:lvl8pPr>
            <a:lvl9pPr marL="3884613" indent="-227013" defTabSz="92233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2338" eaLnBrk="1" fontAlgn="auto" latinLnBrk="0" hangingPunct="1">
              <a:lnSpc>
                <a:spcPct val="100000"/>
              </a:lnSpc>
              <a:spcBef>
                <a:spcPct val="0"/>
              </a:spcBef>
              <a:spcAft>
                <a:spcPts val="0"/>
              </a:spcAft>
              <a:buClrTx/>
              <a:buSzTx/>
              <a:buFontTx/>
              <a:buNone/>
              <a:tabLst/>
              <a:defRPr/>
            </a:pPr>
            <a:fld id="{1BB1A7ED-9126-420F-8887-52A2104360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22338"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xmlns="" val="1072930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a:defRPr/>
            </a:pPr>
            <a:r>
              <a:rPr lang="en-US" dirty="0"/>
              <a:t>"Morphological adaptations, such as a low foot-loading (ratio of body mass to foot area), enable lynx to outcompete other predators in areas with deep, unconsolidated snow. Declining amount and duration of snowpack could thus result in a contraction of lynx core habitat, and increasing fragmentation and isolation of core areas within the current southern periphery of the lynx range."</a:t>
            </a:r>
          </a:p>
          <a:p>
            <a:endParaRPr lang="en-US" dirty="0"/>
          </a:p>
        </p:txBody>
      </p:sp>
      <p:sp>
        <p:nvSpPr>
          <p:cNvPr id="4" name="Slide Number Placeholder 3"/>
          <p:cNvSpPr>
            <a:spLocks noGrp="1"/>
          </p:cNvSpPr>
          <p:nvPr>
            <p:ph type="sldNum" sz="quarter" idx="10"/>
          </p:nvPr>
        </p:nvSpPr>
        <p:spPr/>
        <p:txBody>
          <a:bodyPr/>
          <a:lstStyle/>
          <a:p>
            <a:fld id="{CF2560E6-1AAD-4E33-AC75-B9013916B7B2}" type="slidenum">
              <a:rPr lang="en-US" smtClean="0"/>
              <a:pPr/>
              <a:t>29</a:t>
            </a:fld>
            <a:endParaRPr lang="en-US"/>
          </a:p>
        </p:txBody>
      </p:sp>
    </p:spTree>
    <p:extLst>
      <p:ext uri="{BB962C8B-B14F-4D97-AF65-F5344CB8AC3E}">
        <p14:creationId xmlns:p14="http://schemas.microsoft.com/office/powerpoint/2010/main" xmlns="" val="363004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http://www.truewestmagazine.com/exploring-the-old-oregon-country/</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560E6-1AAD-4E33-AC75-B9013916B7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2035865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Slide Image Placeholder 1"/>
          <p:cNvSpPr>
            <a:spLocks noGrp="1" noRot="1" noChangeAspect="1" noTextEdit="1"/>
          </p:cNvSpPr>
          <p:nvPr>
            <p:ph type="sldImg"/>
          </p:nvPr>
        </p:nvSpPr>
        <p:spPr>
          <a:ln/>
        </p:spPr>
      </p:sp>
      <p:sp>
        <p:nvSpPr>
          <p:cNvPr id="708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Wildfire suppression costs have increased as fire seasons have grown longer and the frequency, size, and severity of wildfires has increased due to changing climatic conditions, drought, hazardous fuel buildups, insect and disease infestations, nonnative invasive species, and other factors. Funding has not kept pace with the cost of fighting fire. Over the last 10 years, adjusting for inflation, the Forest Service has spent an average of almost $1.13 billion on suppression operations annually.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mn-ea"/>
                <a:cs typeface="+mn-cs"/>
              </a:rPr>
              <a:t>http://content.govdelivery.com/accounts/USDAOC/bulletins/102c14b </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2009 Discovery Fire burns near volatile stands of insect-damaged trees, DNR</a:t>
            </a:r>
          </a:p>
          <a:p>
            <a:r>
              <a:rPr lang="en-US" altLang="en-US" dirty="0">
                <a:latin typeface="Arial" panose="020B0604020202020204" pitchFamily="34" charset="0"/>
              </a:rPr>
              <a:t>Https://www.flickr.com/photos/wastatednr/3773164066/in/set-72157621770445607 </a:t>
            </a:r>
          </a:p>
          <a:p>
            <a:endParaRPr lang="en-US" altLang="en-US" dirty="0">
              <a:latin typeface="Arial" panose="020B0604020202020204" pitchFamily="34" charset="0"/>
            </a:endParaRPr>
          </a:p>
          <a:p>
            <a:pPr eaLnBrk="1" hangingPunct="1"/>
            <a:r>
              <a:rPr lang="en-US" altLang="en-US" b="1" dirty="0">
                <a:latin typeface="Arial" panose="020B0604020202020204" pitchFamily="34" charset="0"/>
              </a:rPr>
              <a:t>The area burned by fire regionally (in the U.S. Columbia Basin) is projected to double or triple</a:t>
            </a:r>
            <a:r>
              <a:rPr lang="en-US" altLang="en-US" dirty="0">
                <a:latin typeface="Arial" panose="020B0604020202020204" pitchFamily="34" charset="0"/>
              </a:rPr>
              <a:t> (medium scenario, (A1B)), from about 425,000 acres annually (1916-2006) to 0.8 million acres in the 2020s, 1.1 million acres in the 2040s, and 2.0 million acres in the 2080s. </a:t>
            </a:r>
          </a:p>
          <a:p>
            <a:endParaRPr lang="en-US" altLang="en-US" dirty="0">
              <a:latin typeface="Arial" panose="020B0604020202020204" pitchFamily="34" charset="0"/>
            </a:endParaRPr>
          </a:p>
          <a:p>
            <a:pPr>
              <a:spcBef>
                <a:spcPct val="100000"/>
              </a:spcBef>
              <a:buFontTx/>
              <a:buChar char="•"/>
            </a:pPr>
            <a:r>
              <a:rPr lang="en-US" altLang="en-US" dirty="0">
                <a:latin typeface="Arial" panose="020B0604020202020204" pitchFamily="34" charset="0"/>
              </a:rPr>
              <a:t>Median regional (WA, OR, ID, w. MT) area burned is projected to increase from about 0.2 million ha (0.5 M ac, 1980-2006) to 0.3 million hectares (0.8 M ac) in the 2020s, 0.5 million ha (1.1 M ac) in the 2040s, and 0.8 million ha (2.0 M ac) in the 2080s (average of CGCM3 and ECHAM5 GCM simulations under the SRES-A1B emissions scenario, Littell et al. 2010). The probability of exceeding the 95</a:t>
            </a:r>
            <a:r>
              <a:rPr lang="en-US" altLang="en-US" baseline="30000" dirty="0">
                <a:latin typeface="Arial" panose="020B0604020202020204" pitchFamily="34" charset="0"/>
              </a:rPr>
              <a:t>th</a:t>
            </a:r>
            <a:r>
              <a:rPr lang="en-US" altLang="en-US" dirty="0">
                <a:latin typeface="Arial" panose="020B0604020202020204" pitchFamily="34" charset="0"/>
              </a:rPr>
              <a:t> percentile area burned for the period 1916–2006 increases from 0.05 to 0.48 by the 2080s (Littell et al. 2010). The probability of exceeding the late 20</a:t>
            </a:r>
            <a:r>
              <a:rPr lang="en-US" altLang="en-US" baseline="30000" dirty="0">
                <a:latin typeface="Arial" panose="020B0604020202020204" pitchFamily="34" charset="0"/>
              </a:rPr>
              <a:t>th</a:t>
            </a:r>
            <a:r>
              <a:rPr lang="en-US" altLang="en-US" dirty="0">
                <a:latin typeface="Arial" panose="020B0604020202020204" pitchFamily="34" charset="0"/>
              </a:rPr>
              <a:t> century historical (1980-2006) 95</a:t>
            </a:r>
            <a:r>
              <a:rPr lang="en-US" altLang="en-US" baseline="30000" dirty="0">
                <a:latin typeface="Arial" panose="020B0604020202020204" pitchFamily="34" charset="0"/>
              </a:rPr>
              <a:t>th</a:t>
            </a:r>
            <a:r>
              <a:rPr lang="en-US" altLang="en-US" dirty="0">
                <a:latin typeface="Arial" panose="020B0604020202020204" pitchFamily="34" charset="0"/>
              </a:rPr>
              <a:t> percentile under expected future </a:t>
            </a:r>
            <a:r>
              <a:rPr lang="en-US" altLang="en-US" dirty="0" err="1">
                <a:latin typeface="Arial" panose="020B0604020202020204" pitchFamily="34" charset="0"/>
              </a:rPr>
              <a:t>hydroclimate</a:t>
            </a:r>
            <a:r>
              <a:rPr lang="en-US" altLang="en-US" dirty="0">
                <a:latin typeface="Arial" panose="020B0604020202020204" pitchFamily="34" charset="0"/>
              </a:rPr>
              <a:t> (Elsner et al. 2010; Mote and Salathé, 2010, for SRES-A1B and SRES-B1 ensemble averages of 20 and 19 GCM realizations for the 2020s, 2040s, and 2080s) is a range of 0 to 30% for non-forested systems, 1 to 19% for the western Cascade Range, and 0 to 76% for the eastern Cascade Range, Blue Mountains, and Okanogan Highlands (after Littell et al. 2010). No statistical relationships could be constructed for the Oregon Coast Range and Olympic Mountains, though climate effects on fire in those ecosystems are evident in the recent </a:t>
            </a:r>
            <a:r>
              <a:rPr lang="en-US" altLang="en-US" dirty="0" err="1">
                <a:latin typeface="Arial" panose="020B0604020202020204" pitchFamily="34" charset="0"/>
              </a:rPr>
              <a:t>paleoecological</a:t>
            </a:r>
            <a:r>
              <a:rPr lang="en-US" altLang="en-US" dirty="0">
                <a:latin typeface="Arial" panose="020B0604020202020204" pitchFamily="34" charset="0"/>
              </a:rPr>
              <a:t> record (Henderson et al. 1989) and the consequences of rare events are extreme (&gt;0.5 million ha burned in single events).</a:t>
            </a:r>
          </a:p>
          <a:p>
            <a:pPr>
              <a:lnSpc>
                <a:spcPct val="70000"/>
              </a:lnSpc>
              <a:spcBef>
                <a:spcPct val="0"/>
              </a:spcBef>
            </a:pPr>
            <a:endParaRPr lang="en-US" altLang="en-US" sz="1700" i="1" dirty="0">
              <a:latin typeface="Arial" panose="020B0604020202020204" pitchFamily="34" charset="0"/>
              <a:ea typeface="ＭＳ Ｐゴシック" panose="020B0600070205080204" pitchFamily="34" charset="-128"/>
            </a:endParaRPr>
          </a:p>
          <a:p>
            <a:pPr>
              <a:lnSpc>
                <a:spcPct val="70000"/>
              </a:lnSpc>
              <a:spcBef>
                <a:spcPct val="0"/>
              </a:spcBef>
            </a:pPr>
            <a:r>
              <a:rPr lang="en-US" altLang="en-US" sz="1700" i="1" dirty="0">
                <a:latin typeface="Arial" panose="020B0604020202020204" pitchFamily="34" charset="0"/>
                <a:ea typeface="ＭＳ Ｐゴシック" panose="020B0600070205080204" pitchFamily="34" charset="-128"/>
              </a:rPr>
              <a:t>There is greater uncertainty about impacts to western WA/OR forests than interior PNW forests. </a:t>
            </a:r>
            <a:endParaRPr lang="en-US" altLang="en-US" sz="1700"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ndParaRPr>
          </a:p>
          <a:p>
            <a:pPr fontAlgn="t">
              <a:lnSpc>
                <a:spcPct val="80000"/>
              </a:lnSpc>
              <a:spcBef>
                <a:spcPct val="0"/>
              </a:spcBef>
              <a:buFontTx/>
              <a:buChar char="•"/>
            </a:pPr>
            <a:r>
              <a:rPr lang="en-US" altLang="en-US" sz="800" b="1" dirty="0">
                <a:latin typeface="Arial" panose="020B0604020202020204" pitchFamily="34" charset="0"/>
                <a:ea typeface="ＭＳ Ｐゴシック" panose="020B0600070205080204" pitchFamily="34" charset="-128"/>
              </a:rPr>
              <a:t>Changes in forest fire risk:</a:t>
            </a:r>
            <a:r>
              <a:rPr lang="en-US" altLang="en-US" sz="800" dirty="0">
                <a:latin typeface="Arial" panose="020B0604020202020204" pitchFamily="34" charset="0"/>
                <a:ea typeface="ＭＳ Ｐゴシック" panose="020B0600070205080204" pitchFamily="34" charset="-128"/>
              </a:rPr>
              <a:t> Higher fire frequency and higher fire intensity expected, especially in drier interior PNW where fuel hazard is high. Increases in area burned projected. Increased potential for regional/landscape scale fires (regional synchronization of fuel availability)</a:t>
            </a:r>
          </a:p>
          <a:p>
            <a:pPr fontAlgn="t">
              <a:lnSpc>
                <a:spcPct val="80000"/>
              </a:lnSpc>
              <a:spcBef>
                <a:spcPct val="0"/>
              </a:spcBef>
              <a:buFontTx/>
              <a:buChar char="•"/>
            </a:pPr>
            <a:endParaRPr lang="en-US" altLang="en-US" sz="800" dirty="0">
              <a:latin typeface="Arial" panose="020B0604020202020204" pitchFamily="34" charset="0"/>
              <a:ea typeface="ＭＳ Ｐゴシック" panose="020B0600070205080204" pitchFamily="34" charset="-128"/>
            </a:endParaRPr>
          </a:p>
          <a:p>
            <a:pPr lvl="1">
              <a:lnSpc>
                <a:spcPct val="70000"/>
              </a:lnSpc>
              <a:spcBef>
                <a:spcPct val="0"/>
              </a:spcBef>
            </a:pPr>
            <a:r>
              <a:rPr lang="en-US" altLang="en-US" sz="800" dirty="0">
                <a:latin typeface="Arial" panose="020B0604020202020204" pitchFamily="34" charset="0"/>
              </a:rPr>
              <a:t>As temperature increases, the atmosphere evaporates more water from the landscape, plant tissues, and fine fuels</a:t>
            </a:r>
            <a:endParaRPr lang="en-US" altLang="en-US" sz="600" dirty="0">
              <a:latin typeface="Arial" panose="020B0604020202020204" pitchFamily="34" charset="0"/>
            </a:endParaRPr>
          </a:p>
          <a:p>
            <a:pPr lvl="1">
              <a:lnSpc>
                <a:spcPct val="70000"/>
              </a:lnSpc>
              <a:spcBef>
                <a:spcPct val="0"/>
              </a:spcBef>
            </a:pPr>
            <a:r>
              <a:rPr lang="en-US" altLang="en-US" sz="800" dirty="0">
                <a:latin typeface="Arial" panose="020B0604020202020204" pitchFamily="34" charset="0"/>
              </a:rPr>
              <a:t>This produces larger than normal, and more connected areas of depleted fuel moisture during the fire season</a:t>
            </a:r>
            <a:endParaRPr lang="en-US" altLang="en-US" sz="600" dirty="0">
              <a:latin typeface="Arial" panose="020B0604020202020204" pitchFamily="34" charset="0"/>
            </a:endParaRPr>
          </a:p>
          <a:p>
            <a:pPr lvl="1">
              <a:lnSpc>
                <a:spcPct val="70000"/>
              </a:lnSpc>
              <a:spcBef>
                <a:spcPct val="0"/>
              </a:spcBef>
            </a:pPr>
            <a:r>
              <a:rPr lang="en-US" altLang="en-US" sz="800" dirty="0">
                <a:latin typeface="Arial" panose="020B0604020202020204" pitchFamily="34" charset="0"/>
              </a:rPr>
              <a:t>Regional synchronization of fuel availability occurs</a:t>
            </a:r>
            <a:endParaRPr lang="en-US" altLang="en-US" sz="600" dirty="0">
              <a:latin typeface="Arial" panose="020B0604020202020204" pitchFamily="34" charset="0"/>
            </a:endParaRPr>
          </a:p>
          <a:p>
            <a:pPr lvl="1">
              <a:lnSpc>
                <a:spcPct val="70000"/>
              </a:lnSpc>
              <a:spcBef>
                <a:spcPct val="0"/>
              </a:spcBef>
            </a:pPr>
            <a:r>
              <a:rPr lang="en-US" altLang="en-US" sz="800" dirty="0">
                <a:latin typeface="Arial" panose="020B0604020202020204" pitchFamily="34" charset="0"/>
              </a:rPr>
              <a:t>Fire “blowups” are driven by extreme weather, but are contingent on climatically-driven fuel moisture</a:t>
            </a:r>
            <a:r>
              <a:rPr lang="en-US" altLang="en-US" sz="1000" dirty="0">
                <a:latin typeface="Arial" panose="020B0604020202020204" pitchFamily="34" charset="0"/>
              </a:rPr>
              <a:t>.</a:t>
            </a:r>
          </a:p>
          <a:p>
            <a:endParaRPr lang="en-US" altLang="en-US" dirty="0">
              <a:latin typeface="Arial" panose="020B0604020202020204" pitchFamily="34" charset="0"/>
            </a:endParaRPr>
          </a:p>
        </p:txBody>
      </p:sp>
      <p:sp>
        <p:nvSpPr>
          <p:cNvPr id="7086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E1E795AF-81E0-49E8-9913-5AA5F754749C}"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xmlns="" val="503135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Slide Image Placeholder 1"/>
          <p:cNvSpPr>
            <a:spLocks noGrp="1" noRot="1" noChangeAspect="1" noTextEdit="1"/>
          </p:cNvSpPr>
          <p:nvPr>
            <p:ph type="sldImg"/>
          </p:nvPr>
        </p:nvSpPr>
        <p:spPr>
          <a:ln/>
        </p:spPr>
      </p:sp>
      <p:sp>
        <p:nvSpPr>
          <p:cNvPr id="72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panose="020B0604020202020204" pitchFamily="34" charset="0"/>
              </a:rPr>
              <a:t>DNR photo: https://washingtondnr.files.wordpress.com/2012/08/rp_fh_mtn_pinebeetle_mortality.jpg</a:t>
            </a:r>
          </a:p>
          <a:p>
            <a:pPr eaLnBrk="1" hangingPunct="1"/>
            <a:endParaRPr lang="en-US" altLang="en-US" b="1">
              <a:latin typeface="Arial" panose="020B0604020202020204" pitchFamily="34" charset="0"/>
            </a:endParaRPr>
          </a:p>
          <a:p>
            <a:pPr eaLnBrk="1" hangingPunct="1"/>
            <a:r>
              <a:rPr lang="en-US" altLang="en-US" b="1">
                <a:latin typeface="Arial" panose="020B0604020202020204" pitchFamily="34" charset="0"/>
              </a:rPr>
              <a:t>Due to climatic stress on host trees, mountain pine beetle outbreaks are projected to increase in frequency and cause increased tree mortality</a:t>
            </a:r>
            <a:r>
              <a:rPr lang="en-US" altLang="en-US">
                <a:latin typeface="Arial" panose="020B0604020202020204" pitchFamily="34" charset="0"/>
              </a:rPr>
              <a:t>. Climatically suitable habitat for pine species susceptible to mountain pine beetle is likely to decline dramatically by the 2040s. </a:t>
            </a:r>
          </a:p>
          <a:p>
            <a:endParaRPr lang="en-US" altLang="en-US">
              <a:latin typeface="Arial" panose="020B0604020202020204" pitchFamily="34" charset="0"/>
            </a:endParaRPr>
          </a:p>
          <a:p>
            <a:r>
              <a:rPr lang="en-US" altLang="en-US">
                <a:latin typeface="Arial" panose="020B0604020202020204" pitchFamily="34" charset="0"/>
              </a:rPr>
              <a:t>Note also another beetle that is making its way north and affecting west side pines</a:t>
            </a:r>
          </a:p>
          <a:p>
            <a:r>
              <a:rPr lang="en-US" altLang="en-US">
                <a:latin typeface="Arial" panose="020B0604020202020204" pitchFamily="34" charset="0"/>
              </a:rPr>
              <a:t>“</a:t>
            </a:r>
            <a:r>
              <a:rPr lang="en-US" altLang="en-US" b="1">
                <a:latin typeface="Arial" panose="020B0604020202020204" pitchFamily="34" charset="0"/>
                <a:hlinkClick r:id="rId3"/>
              </a:rPr>
              <a:t>Newcomer beetle is not welcome in Washington State</a:t>
            </a:r>
            <a:endParaRPr lang="en-US" altLang="en-US" b="1">
              <a:latin typeface="Arial" panose="020B0604020202020204" pitchFamily="34" charset="0"/>
            </a:endParaRPr>
          </a:p>
          <a:p>
            <a:r>
              <a:rPr lang="en-US" altLang="en-US">
                <a:latin typeface="Arial" panose="020B0604020202020204" pitchFamily="34" charset="0"/>
              </a:rPr>
              <a:t>November 30, 2012” -- California fivespined Ips (CFI) </a:t>
            </a:r>
          </a:p>
          <a:p>
            <a:endParaRPr lang="en-US" altLang="en-US">
              <a:latin typeface="Arial" panose="020B0604020202020204" pitchFamily="34" charset="0"/>
            </a:endParaRPr>
          </a:p>
          <a:p>
            <a:r>
              <a:rPr lang="en-US" altLang="en-US">
                <a:latin typeface="Arial" panose="020B0604020202020204" pitchFamily="34" charset="0"/>
              </a:rPr>
              <a:t>“The beetle referenced in our previous blog (</a:t>
            </a:r>
            <a:r>
              <a:rPr lang="en-US" altLang="en-US">
                <a:latin typeface="Arial" panose="020B0604020202020204" pitchFamily="34" charset="0"/>
                <a:hlinkClick r:id="rId3" tooltip="Newcomer beetle is not welcome in Washington State"/>
              </a:rPr>
              <a:t>California fivespined Ips</a:t>
            </a:r>
            <a:r>
              <a:rPr lang="en-US" altLang="en-US">
                <a:latin typeface="Arial" panose="020B0604020202020204" pitchFamily="34" charset="0"/>
              </a:rPr>
              <a:t>) is a different bark beetle species that also attacks pines, primarily ponderosa. This beetle has not previously been known to occur in Washington, although it is considered native to California and Oregon. We’ve detected it as far north as Joint Base Lewis-McChord now. It probably is focused on trees that are weakened by something else like drought or snow-breakage wounds and may be moving north due to a favorable climate. It seems to be mostly confined to ponderosa pines that grow west of the Cascades and in relatively weak trees. Landowners in the Washington Gorge area are working to reduce populations by controlling the amount of dead host material created by fires, storms, etc. that the beetles breed in.”</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21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E7460B74-6615-4048-893D-7675DEDA5E02}"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xmlns="" val="56595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want to start by acknowledging</a:t>
            </a:r>
            <a:r>
              <a:rPr lang="en-US" b="1" baseline="0" dirty="0"/>
              <a:t> that as we talk about climate change impacts today, we are only skimming the surface of a deeply connected sets of issues that shape -- and are shaped by -- tribes. </a:t>
            </a:r>
            <a:endParaRPr lang="en-US" b="1" dirty="0"/>
          </a:p>
          <a:p>
            <a:endParaRPr lang="en-US" dirty="0"/>
          </a:p>
          <a:p>
            <a:r>
              <a:rPr lang="en-US" dirty="0"/>
              <a:t>http://snohomishcountywa.gov/ImageRepository/Document?documentID=25783</a:t>
            </a:r>
          </a:p>
          <a:p>
            <a:r>
              <a:rPr lang="en-US" dirty="0"/>
              <a:t>http://snohomishcountywa.gov/2991/CWD-Water-Quality</a:t>
            </a:r>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xmlns="" val="1492670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p:cNvSpPr>
            <a:spLocks noGrp="1" noRot="1" noChangeAspect="1" noTextEdit="1"/>
          </p:cNvSpPr>
          <p:nvPr>
            <p:ph type="sldImg"/>
          </p:nvPr>
        </p:nvSpPr>
        <p:spPr>
          <a:ln/>
        </p:spPr>
      </p:sp>
      <p:sp>
        <p:nvSpPr>
          <p:cNvPr id="73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70000"/>
              </a:lnSpc>
              <a:spcBef>
                <a:spcPct val="0"/>
              </a:spcBef>
            </a:pPr>
            <a:endParaRPr lang="en-US" altLang="en-US" sz="3600">
              <a:latin typeface="Arial" panose="020B0604020202020204" pitchFamily="34" charset="0"/>
              <a:ea typeface="ＭＳ Ｐゴシック" panose="020B0600070205080204" pitchFamily="34" charset="-128"/>
            </a:endParaRPr>
          </a:p>
          <a:p>
            <a:pPr>
              <a:lnSpc>
                <a:spcPct val="80000"/>
              </a:lnSpc>
              <a:spcBef>
                <a:spcPct val="0"/>
              </a:spcBef>
            </a:pPr>
            <a:r>
              <a:rPr lang="en-US" altLang="en-US" b="1">
                <a:latin typeface="Arial" panose="020B0604020202020204" pitchFamily="34" charset="0"/>
                <a:ea typeface="ＭＳ Ｐゴシック" panose="020B0600070205080204" pitchFamily="34" charset="-128"/>
              </a:rPr>
              <a:t> Changes in species distribution: </a:t>
            </a:r>
            <a:r>
              <a:rPr lang="en-US" altLang="en-US">
                <a:latin typeface="Arial" panose="020B0604020202020204" pitchFamily="34" charset="0"/>
                <a:ea typeface="ＭＳ Ｐゴシック" panose="020B0600070205080204" pitchFamily="34" charset="-128"/>
              </a:rPr>
              <a:t>Generally expect to see shifts upwards in elevation. Species will re-distribute according to their genetic tolerances for climate variables.</a:t>
            </a:r>
            <a:r>
              <a:rPr lang="en-US" altLang="en-US" b="1">
                <a:latin typeface="Arial" panose="020B0604020202020204" pitchFamily="34" charset="0"/>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rPr>
              <a:t>Lodgepole pine is one of the currently wide-spread species with the most dramatic changes in future climatic suitability. </a:t>
            </a:r>
          </a:p>
          <a:p>
            <a:pPr>
              <a:lnSpc>
                <a:spcPct val="80000"/>
              </a:lnSpc>
              <a:spcBef>
                <a:spcPct val="0"/>
              </a:spcBef>
            </a:pPr>
            <a:r>
              <a:rPr lang="en-US" altLang="en-US" b="1">
                <a:latin typeface="Arial" panose="020B0604020202020204" pitchFamily="34" charset="0"/>
                <a:ea typeface="ＭＳ Ｐゴシック" panose="020B0600070205080204" pitchFamily="34" charset="-128"/>
              </a:rPr>
              <a:t> Changes in productivity:</a:t>
            </a:r>
            <a:r>
              <a:rPr lang="en-US" altLang="en-US">
                <a:latin typeface="Arial" panose="020B0604020202020204" pitchFamily="34" charset="0"/>
                <a:ea typeface="ＭＳ Ｐゴシック" panose="020B0600070205080204" pitchFamily="34" charset="-128"/>
              </a:rPr>
              <a:t> Increased productivity likely at high elevation due to lower snowpack; decreased productivity at low elevation due to moisture stress</a:t>
            </a:r>
          </a:p>
        </p:txBody>
      </p:sp>
      <p:sp>
        <p:nvSpPr>
          <p:cNvPr id="73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4CB4CABF-8C48-4949-9044-F1B7C51902DC}"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xmlns="" val="46577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of</a:t>
            </a:r>
            <a:r>
              <a:rPr lang="en-US" baseline="0" dirty="0"/>
              <a:t> fire in restoring ecosystem diversity: </a:t>
            </a:r>
          </a:p>
          <a:p>
            <a:endParaRPr lang="en-US" baseline="0" dirty="0"/>
          </a:p>
          <a:p>
            <a:r>
              <a:rPr lang="en-US" dirty="0"/>
              <a:t>The Karuk and Yurok Tribes traditionally managed entire watersheds and ecosystems on their ancestral lands to meet their dietary, cultural and spiritual needs. The Tribes are now working to reestablish the once rich and bio-diverse ecology of their ancestral homeland forests and waterways using traditional agroforestry management systems.</a:t>
            </a:r>
          </a:p>
          <a:p>
            <a:r>
              <a:rPr lang="en-US" dirty="0"/>
              <a:t>“By putting fire back on the landscape, we intend to restore the currently wildfire-prone food desert into a healthy, bio-diverse, fruit, nut and wildlife-rich forest,” said Karuk Department of Natural Resources Director Leaf Hillman in a statement.</a:t>
            </a:r>
          </a:p>
          <a:p>
            <a:r>
              <a:rPr lang="en-US" dirty="0"/>
              <a:t/>
            </a:r>
            <a:br>
              <a:rPr lang="en-US" dirty="0"/>
            </a:br>
            <a:r>
              <a:rPr lang="en-US" i="1" dirty="0"/>
              <a:t>Read more at </a:t>
            </a:r>
            <a:r>
              <a:rPr lang="en-US" i="1" dirty="0">
                <a:hlinkClick r:id="rId3"/>
              </a:rPr>
              <a:t>http://indiancountrytodaymedianetwork.com/2014/12/02/traditional-knowledge-fuels-yurok-and-karuk-habitat-restoration-project-usda-158099</a:t>
            </a:r>
            <a:endParaRPr lang="en-US" dirty="0"/>
          </a:p>
        </p:txBody>
      </p:sp>
      <p:sp>
        <p:nvSpPr>
          <p:cNvPr id="4" name="Slide Number Placeholder 3"/>
          <p:cNvSpPr>
            <a:spLocks noGrp="1"/>
          </p:cNvSpPr>
          <p:nvPr>
            <p:ph type="sldNum" sz="quarter" idx="10"/>
          </p:nvPr>
        </p:nvSpPr>
        <p:spPr/>
        <p:txBody>
          <a:bodyPr/>
          <a:lstStyle/>
          <a:p>
            <a:fld id="{CF2560E6-1AAD-4E33-AC75-B9013916B7B2}" type="slidenum">
              <a:rPr lang="en-US" smtClean="0"/>
              <a:pPr/>
              <a:t>34</a:t>
            </a:fld>
            <a:endParaRPr lang="en-US"/>
          </a:p>
        </p:txBody>
      </p:sp>
    </p:spTree>
    <p:extLst>
      <p:ext uri="{BB962C8B-B14F-4D97-AF65-F5344CB8AC3E}">
        <p14:creationId xmlns:p14="http://schemas.microsoft.com/office/powerpoint/2010/main" xmlns="" val="2185127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http://www.truewestmagazine.com/exploring-the-old-oregon-country/</a:t>
            </a:r>
          </a:p>
        </p:txBody>
      </p:sp>
      <p:sp>
        <p:nvSpPr>
          <p:cNvPr id="4" name="Slide Number Placeholder 3"/>
          <p:cNvSpPr>
            <a:spLocks noGrp="1"/>
          </p:cNvSpPr>
          <p:nvPr>
            <p:ph type="sldNum" sz="quarter" idx="10"/>
          </p:nvPr>
        </p:nvSpPr>
        <p:spPr/>
        <p:txBody>
          <a:bodyPr/>
          <a:lstStyle/>
          <a:p>
            <a:fld id="{CF2560E6-1AAD-4E33-AC75-B9013916B7B2}" type="slidenum">
              <a:rPr lang="en-US" smtClean="0"/>
              <a:pPr/>
              <a:t>35</a:t>
            </a:fld>
            <a:endParaRPr lang="en-US"/>
          </a:p>
        </p:txBody>
      </p:sp>
    </p:spTree>
    <p:extLst>
      <p:ext uri="{BB962C8B-B14F-4D97-AF65-F5344CB8AC3E}">
        <p14:creationId xmlns:p14="http://schemas.microsoft.com/office/powerpoint/2010/main" xmlns="" val="3133869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2560E6-1AAD-4E33-AC75-B9013916B7B2}" type="slidenum">
              <a:rPr lang="en-US" smtClean="0"/>
              <a:pPr/>
              <a:t>36</a:t>
            </a:fld>
            <a:endParaRPr lang="en-US"/>
          </a:p>
        </p:txBody>
      </p:sp>
    </p:spTree>
    <p:extLst>
      <p:ext uri="{BB962C8B-B14F-4D97-AF65-F5344CB8AC3E}">
        <p14:creationId xmlns:p14="http://schemas.microsoft.com/office/powerpoint/2010/main" xmlns="" val="2854620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560E6-1AAD-4E33-AC75-B9013916B7B2}" type="slidenum">
              <a:rPr lang="en-US" smtClean="0"/>
              <a:pPr/>
              <a:t>37</a:t>
            </a:fld>
            <a:endParaRPr lang="en-US"/>
          </a:p>
        </p:txBody>
      </p:sp>
    </p:spTree>
    <p:extLst>
      <p:ext uri="{BB962C8B-B14F-4D97-AF65-F5344CB8AC3E}">
        <p14:creationId xmlns:p14="http://schemas.microsoft.com/office/powerpoint/2010/main" xmlns="" val="507182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21572C-DDDB-4B65-813B-764A0C225AB2}" type="slidenum">
              <a:rPr lang="en-US" altLang="en-US" smtClean="0">
                <a:solidFill>
                  <a:srgbClr val="000000"/>
                </a:solidFill>
              </a:rPr>
              <a:pPr>
                <a:spcBef>
                  <a:spcPct val="0"/>
                </a:spcBef>
              </a:pPr>
              <a:t>39</a:t>
            </a:fld>
            <a:endParaRPr lang="en-US" altLang="en-US">
              <a:solidFill>
                <a:srgbClr val="000000"/>
              </a:solidFill>
            </a:endParaRPr>
          </a:p>
        </p:txBody>
      </p:sp>
      <p:sp>
        <p:nvSpPr>
          <p:cNvPr id="689155" name="Rectangle 2"/>
          <p:cNvSpPr>
            <a:spLocks noGrp="1" noRot="1" noChangeAspect="1" noChangeArrowheads="1" noTextEdit="1"/>
          </p:cNvSpPr>
          <p:nvPr>
            <p:ph type="sldImg"/>
          </p:nvPr>
        </p:nvSpPr>
        <p:spPr>
          <a:xfrm>
            <a:off x="1162050" y="690563"/>
            <a:ext cx="4608513" cy="3457575"/>
          </a:xfrm>
          <a:ln/>
        </p:spPr>
      </p:sp>
      <p:sp>
        <p:nvSpPr>
          <p:cNvPr id="689156" name="Rectangle 3"/>
          <p:cNvSpPr>
            <a:spLocks noGrp="1" noChangeArrowheads="1"/>
          </p:cNvSpPr>
          <p:nvPr>
            <p:ph type="body" idx="1"/>
          </p:nvPr>
        </p:nvSpPr>
        <p:spPr>
          <a:xfrm>
            <a:off x="925301" y="4379914"/>
            <a:ext cx="5083598" cy="414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56" tIns="45727" rIns="91456" bIns="45727"/>
          <a:lstStyle/>
          <a:p>
            <a:pPr eaLnBrk="1" hangingPunct="1">
              <a:buFontTx/>
              <a:buChar char="•"/>
            </a:pPr>
            <a:r>
              <a:rPr lang="en-US" altLang="en-US">
                <a:latin typeface="Arial" panose="020B0604020202020204" pitchFamily="34" charset="0"/>
              </a:rPr>
              <a:t>Thermal barriers to migration for salmon: 70-72</a:t>
            </a:r>
            <a:r>
              <a:rPr lang="en-US" altLang="en-US">
                <a:latin typeface="Arial" panose="020B0604020202020204" pitchFamily="34" charset="0"/>
                <a:sym typeface="Symbol" panose="05050102010706020507" pitchFamily="18" charset="2"/>
              </a:rPr>
              <a:t>F (21-22C)</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key for understanding climate change impacts on salmon comes with understanding the cumulative impacts of all the factors that influence salmon during their life cycle. Climate change (global warming) can be considered as being a part of habitat change and habitat degradation, but the ultimate impacts of climate change on NW salmon cannot be assessed in isolation from the impacts of other factors influencing habitat, or harvest and hatchery practices. This framework also suggests that at least some of the negative impacts of climate change on salmon can be mitigated by alleviating existing negative impacts on salmon that come with other aspects of habitat, hatchery and harvest practices. </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Floods: </a:t>
            </a:r>
            <a:r>
              <a:rPr lang="en-US" altLang="en-US">
                <a:latin typeface="Arial" panose="020B0604020202020204" pitchFamily="34" charset="0"/>
              </a:rPr>
              <a:t>higher winter streamflow can lead to more streambed scouring events</a:t>
            </a:r>
          </a:p>
          <a:p>
            <a:pPr eaLnBrk="1" hangingPunct="1"/>
            <a:r>
              <a:rPr lang="en-US" altLang="en-US" b="1">
                <a:latin typeface="Arial" panose="020B0604020202020204" pitchFamily="34" charset="0"/>
              </a:rPr>
              <a:t>Early peak spring floods:</a:t>
            </a:r>
            <a:r>
              <a:rPr lang="en-US" altLang="en-US">
                <a:latin typeface="Arial" panose="020B0604020202020204" pitchFamily="34" charset="0"/>
              </a:rPr>
              <a:t> could lead to a disconnect between when estuary-bound migrating juveniles need the increased streamflow and when the water is there to carry the juveniles out (the water may come too early)</a:t>
            </a:r>
          </a:p>
          <a:p>
            <a:pPr eaLnBrk="1" hangingPunct="1"/>
            <a:r>
              <a:rPr lang="en-US" altLang="en-US" b="1">
                <a:latin typeface="Arial" panose="020B0604020202020204" pitchFamily="34" charset="0"/>
              </a:rPr>
              <a:t>Warm, low summer streamflows: </a:t>
            </a:r>
            <a:r>
              <a:rPr lang="en-US" altLang="en-US">
                <a:latin typeface="Arial" panose="020B0604020202020204" pitchFamily="34" charset="0"/>
              </a:rPr>
              <a:t> Warm, summer streamflows can cause stress or create thermal barriers to salmon living in summer streams or migrating in summer back to their spawning grounds. Thermal stress typically begins when </a:t>
            </a:r>
            <a:r>
              <a:rPr lang="en-US" altLang="en-US" i="1">
                <a:latin typeface="Arial" panose="020B0604020202020204" pitchFamily="34" charset="0"/>
              </a:rPr>
              <a:t>average</a:t>
            </a:r>
            <a:r>
              <a:rPr lang="en-US" altLang="en-US">
                <a:latin typeface="Arial" panose="020B0604020202020204" pitchFamily="34" charset="0"/>
              </a:rPr>
              <a:t> air temperature exceeds 68F; thermal barriers exist when </a:t>
            </a:r>
            <a:r>
              <a:rPr lang="en-US" altLang="en-US" i="1">
                <a:latin typeface="Arial" panose="020B0604020202020204" pitchFamily="34" charset="0"/>
              </a:rPr>
              <a:t>average</a:t>
            </a:r>
            <a:r>
              <a:rPr lang="en-US" altLang="en-US">
                <a:latin typeface="Arial" panose="020B0604020202020204" pitchFamily="34" charset="0"/>
              </a:rPr>
              <a:t> air temperature exceeds the 70-72F range.</a:t>
            </a:r>
            <a:endParaRPr lang="en-US" altLang="en-US" b="1">
              <a:latin typeface="Arial" panose="020B0604020202020204" pitchFamily="34" charset="0"/>
            </a:endParaRPr>
          </a:p>
          <a:p>
            <a:pPr eaLnBrk="1" hangingPunct="1"/>
            <a:r>
              <a:rPr lang="en-US" altLang="en-US" b="1">
                <a:latin typeface="Arial" panose="020B0604020202020204" pitchFamily="34" charset="0"/>
              </a:rPr>
              <a:t>Questions about the ocean:</a:t>
            </a:r>
            <a:r>
              <a:rPr lang="en-US" altLang="en-US">
                <a:latin typeface="Arial" panose="020B0604020202020204" pitchFamily="34" charset="0"/>
              </a:rPr>
              <a:t> We do not know how climate change will alter coastal ocean conditions and, in turn, affect salmon.</a:t>
            </a:r>
            <a:endParaRPr lang="en-US" altLang="en-US" b="1">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xmlns="" val="572479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A0CD3BEE-8C4A-4C84-A644-7C26AC414984}"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41</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00419" name="Rectangle 2"/>
          <p:cNvSpPr>
            <a:spLocks noGrp="1" noRot="1" noChangeAspect="1" noChangeArrowheads="1" noTextEdit="1"/>
          </p:cNvSpPr>
          <p:nvPr>
            <p:ph type="sldImg"/>
          </p:nvPr>
        </p:nvSpPr>
        <p:spPr>
          <a:ln/>
        </p:spPr>
      </p:sp>
      <p:sp>
        <p:nvSpPr>
          <p:cNvPr id="70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a:latin typeface="Arial" panose="020B0604020202020204" pitchFamily="34" charset="0"/>
                <a:ea typeface="ＭＳ Ｐゴシック" panose="020B0600070205080204" pitchFamily="34" charset="-128"/>
              </a:rPr>
              <a:t>An example of the change in duration</a:t>
            </a:r>
          </a:p>
          <a:p>
            <a:pPr eaLnBrk="1" hangingPunct="1"/>
            <a:r>
              <a:rPr lang="en-US" altLang="en-US">
                <a:latin typeface="Arial" panose="020B0604020202020204" pitchFamily="34" charset="0"/>
                <a:ea typeface="ＭＳ Ｐゴシック" panose="020B0600070205080204" pitchFamily="34" charset="-128"/>
              </a:rPr>
              <a:t>Spatial distribution of the number of weeks projected to present thermal barriers for migrating salmon</a:t>
            </a:r>
          </a:p>
          <a:p>
            <a:pPr eaLnBrk="1" hangingPunct="1"/>
            <a:r>
              <a:rPr lang="en-US" altLang="en-US">
                <a:latin typeface="Arial" panose="020B0604020202020204" pitchFamily="34" charset="0"/>
                <a:ea typeface="ＭＳ Ｐゴシック" panose="020B0600070205080204" pitchFamily="34" charset="-128"/>
              </a:rPr>
              <a:t>Bubble size is proportional the the number of weeks exceeding 21C</a:t>
            </a:r>
          </a:p>
          <a:p>
            <a:pPr eaLnBrk="1" hangingPunct="1"/>
            <a:r>
              <a:rPr lang="en-US" altLang="en-US">
                <a:latin typeface="Arial" panose="020B0604020202020204" pitchFamily="34" charset="0"/>
                <a:ea typeface="ＭＳ Ｐゴシック" panose="020B0600070205080204" pitchFamily="34" charset="-128"/>
              </a:rPr>
              <a:t>By the 2080s much of the Columbia Basin and some sites in western Washington as well (like Lake Union and the Stillaguamish at Arlington) will have longer periods</a:t>
            </a:r>
          </a:p>
          <a:p>
            <a:pPr eaLnBrk="1" hangingPunct="1"/>
            <a:r>
              <a:rPr lang="en-US" altLang="en-US">
                <a:latin typeface="Arial" panose="020B0604020202020204" pitchFamily="34" charset="0"/>
                <a:ea typeface="ＭＳ Ｐゴシック" panose="020B0600070205080204" pitchFamily="34" charset="-128"/>
              </a:rPr>
              <a:t>Presenting thermal barriers for salmon.</a:t>
            </a:r>
          </a:p>
        </p:txBody>
      </p:sp>
    </p:spTree>
    <p:extLst>
      <p:ext uri="{BB962C8B-B14F-4D97-AF65-F5344CB8AC3E}">
        <p14:creationId xmlns:p14="http://schemas.microsoft.com/office/powerpoint/2010/main" xmlns="" val="1087733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433513" y="1171575"/>
            <a:ext cx="4219575" cy="31638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aseline="0" dirty="0"/>
          </a:p>
          <a:p>
            <a:pPr>
              <a:spcBef>
                <a:spcPct val="0"/>
              </a:spcBef>
            </a:pPr>
            <a:endParaRPr lang="en-US" altLang="en-US" baseline="0" dirty="0"/>
          </a:p>
          <a:p>
            <a:pPr>
              <a:spcBef>
                <a:spcPct val="0"/>
              </a:spcBef>
            </a:pPr>
            <a:r>
              <a:rPr lang="en-US" altLang="en-US" baseline="0" dirty="0"/>
              <a:t>Flood photo: </a:t>
            </a:r>
            <a:r>
              <a:rPr lang="en-US" dirty="0">
                <a:effectLst/>
              </a:rPr>
              <a:t>Naches River flooding near US 12, Dec 9, 2015 (http://www.nbcrightnow.com/story/30708278/severe-weather-causes-mudslides-and-flooding-in-central-Washington)</a:t>
            </a:r>
          </a:p>
          <a:p>
            <a:pPr>
              <a:spcBef>
                <a:spcPct val="0"/>
              </a:spcBef>
            </a:pPr>
            <a:r>
              <a:rPr lang="en-US" altLang="en-US" dirty="0">
                <a:effectLst/>
              </a:rPr>
              <a:t>Drought photo: irrigation ditch in eastern WA, summer 2015</a:t>
            </a:r>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133" indent="-291205">
              <a:defRPr>
                <a:solidFill>
                  <a:schemeClr val="tx1"/>
                </a:solidFill>
                <a:latin typeface="Calibri" pitchFamily="34" charset="0"/>
              </a:defRPr>
            </a:lvl2pPr>
            <a:lvl3pPr marL="1164821" indent="-232964">
              <a:defRPr>
                <a:solidFill>
                  <a:schemeClr val="tx1"/>
                </a:solidFill>
                <a:latin typeface="Calibri" pitchFamily="34" charset="0"/>
              </a:defRPr>
            </a:lvl3pPr>
            <a:lvl4pPr marL="1630748" indent="-232964">
              <a:defRPr>
                <a:solidFill>
                  <a:schemeClr val="tx1"/>
                </a:solidFill>
                <a:latin typeface="Calibri" pitchFamily="34" charset="0"/>
              </a:defRPr>
            </a:lvl4pPr>
            <a:lvl5pPr marL="2096676" indent="-232964">
              <a:defRPr>
                <a:solidFill>
                  <a:schemeClr val="tx1"/>
                </a:solidFill>
                <a:latin typeface="Calibri" pitchFamily="34" charset="0"/>
              </a:defRPr>
            </a:lvl5pPr>
            <a:lvl6pPr marL="2562605" indent="-232964" fontAlgn="base">
              <a:spcBef>
                <a:spcPct val="0"/>
              </a:spcBef>
              <a:spcAft>
                <a:spcPct val="0"/>
              </a:spcAft>
              <a:defRPr>
                <a:solidFill>
                  <a:schemeClr val="tx1"/>
                </a:solidFill>
                <a:latin typeface="Calibri" pitchFamily="34" charset="0"/>
              </a:defRPr>
            </a:lvl6pPr>
            <a:lvl7pPr marL="3028532" indent="-232964" fontAlgn="base">
              <a:spcBef>
                <a:spcPct val="0"/>
              </a:spcBef>
              <a:spcAft>
                <a:spcPct val="0"/>
              </a:spcAft>
              <a:defRPr>
                <a:solidFill>
                  <a:schemeClr val="tx1"/>
                </a:solidFill>
                <a:latin typeface="Calibri" pitchFamily="34" charset="0"/>
              </a:defRPr>
            </a:lvl7pPr>
            <a:lvl8pPr marL="3494461" indent="-232964" fontAlgn="base">
              <a:spcBef>
                <a:spcPct val="0"/>
              </a:spcBef>
              <a:spcAft>
                <a:spcPct val="0"/>
              </a:spcAft>
              <a:defRPr>
                <a:solidFill>
                  <a:schemeClr val="tx1"/>
                </a:solidFill>
                <a:latin typeface="Calibri" pitchFamily="34" charset="0"/>
              </a:defRPr>
            </a:lvl8pPr>
            <a:lvl9pPr marL="3960389" indent="-232964" fontAlgn="base">
              <a:spcBef>
                <a:spcPct val="0"/>
              </a:spcBef>
              <a:spcAft>
                <a:spcPct val="0"/>
              </a:spcAft>
              <a:defRPr>
                <a:solidFill>
                  <a:schemeClr val="tx1"/>
                </a:solidFill>
                <a:latin typeface="Calibri" pitchFamily="34" charset="0"/>
              </a:defRPr>
            </a:lvl9pPr>
          </a:lstStyle>
          <a:p>
            <a:pPr marL="0" marR="0" lvl="0" indent="0" defTabSz="923087" eaLnBrk="1" fontAlgn="auto" latinLnBrk="0" hangingPunct="1">
              <a:lnSpc>
                <a:spcPct val="100000"/>
              </a:lnSpc>
              <a:spcBef>
                <a:spcPts val="0"/>
              </a:spcBef>
              <a:spcAft>
                <a:spcPts val="0"/>
              </a:spcAft>
              <a:buClrTx/>
              <a:buSzTx/>
              <a:buFontTx/>
              <a:buNone/>
              <a:tabLst/>
              <a:defRPr/>
            </a:pPr>
            <a:fld id="{A8C16BF2-D224-48F1-ADEE-9C44B205CE61}" type="slidenum">
              <a:rPr kumimoji="0" lang="en-US" altLang="en-US" sz="1800" b="0" i="0" u="none" strike="noStrike" kern="0" cap="none" spc="0" normalizeH="0" baseline="0" noProof="0">
                <a:ln>
                  <a:noFill/>
                </a:ln>
                <a:solidFill>
                  <a:prstClr val="black"/>
                </a:solidFill>
                <a:effectLst/>
                <a:uLnTx/>
                <a:uFillTx/>
                <a:latin typeface="Calibri" pitchFamily="34" charset="0"/>
              </a:rPr>
              <a:pPr marL="0" marR="0" lvl="0" indent="0" defTabSz="923087" eaLnBrk="1" fontAlgn="auto" latinLnBrk="0" hangingPunct="1">
                <a:lnSpc>
                  <a:spcPct val="100000"/>
                </a:lnSpc>
                <a:spcBef>
                  <a:spcPts val="0"/>
                </a:spcBef>
                <a:spcAft>
                  <a:spcPts val="0"/>
                </a:spcAft>
                <a:buClrTx/>
                <a:buSzTx/>
                <a:buFontTx/>
                <a:buNone/>
                <a:tabLst/>
                <a:defRPr/>
              </a:pPr>
              <a:t>42</a:t>
            </a:fld>
            <a:endParaRPr kumimoji="0" lang="en-US" altLang="en-US" sz="1800" b="0" i="0" u="none" strike="noStrike" kern="0" cap="none" spc="0" normalizeH="0" baseline="0" noProof="0">
              <a:ln>
                <a:noFill/>
              </a:ln>
              <a:solidFill>
                <a:prstClr val="black"/>
              </a:solidFill>
              <a:effectLst/>
              <a:uLnTx/>
              <a:uFillTx/>
              <a:latin typeface="Calibri" pitchFamily="34" charset="0"/>
            </a:endParaRPr>
          </a:p>
        </p:txBody>
      </p:sp>
    </p:spTree>
    <p:extLst>
      <p:ext uri="{BB962C8B-B14F-4D97-AF65-F5344CB8AC3E}">
        <p14:creationId xmlns:p14="http://schemas.microsoft.com/office/powerpoint/2010/main" xmlns="" val="653170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https://www.flickr.com/photos/19387539@N00/6414762563</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DC954F-7657-4731-9B5E-473ACCC78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3316748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Gathering bitterroot: http://nativeyouthleadership.org/johnny-buck/ </a:t>
            </a:r>
          </a:p>
          <a:p>
            <a:r>
              <a:rPr lang="en-US" dirty="0"/>
              <a:t>Lummi crab</a:t>
            </a:r>
            <a:r>
              <a:rPr lang="en-US" baseline="0" dirty="0"/>
              <a:t> fishermen: http://www.columbian.com/news/2015/nov/23/lummi-tribe-members-say-fishing-is-in-their-dna/ </a:t>
            </a:r>
            <a:endParaRPr lang="en-US" dirty="0"/>
          </a:p>
        </p:txBody>
      </p:sp>
      <p:sp>
        <p:nvSpPr>
          <p:cNvPr id="4" name="Slide Number Placeholder 3"/>
          <p:cNvSpPr>
            <a:spLocks noGrp="1"/>
          </p:cNvSpPr>
          <p:nvPr>
            <p:ph type="sldNum" sz="quarter" idx="10"/>
          </p:nvPr>
        </p:nvSpPr>
        <p:spPr/>
        <p:txBody>
          <a:bodyPr/>
          <a:lstStyle/>
          <a:p>
            <a:fld id="{CF2560E6-1AAD-4E33-AC75-B9013916B7B2}" type="slidenum">
              <a:rPr lang="en-US" smtClean="0"/>
              <a:pPr/>
              <a:t>44</a:t>
            </a:fld>
            <a:endParaRPr lang="en-US"/>
          </a:p>
        </p:txBody>
      </p:sp>
    </p:spTree>
    <p:extLst>
      <p:ext uri="{BB962C8B-B14F-4D97-AF65-F5344CB8AC3E}">
        <p14:creationId xmlns:p14="http://schemas.microsoft.com/office/powerpoint/2010/main" xmlns="" val="317297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http://snohomishcountywa.gov/ImageRepository/Document?documentID=25783</a:t>
            </a:r>
          </a:p>
          <a:p>
            <a:r>
              <a:rPr lang="en-US" dirty="0"/>
              <a:t>http://snohomishcountywa.gov/2991/CWD-Water-Quality</a:t>
            </a:r>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xmlns="" val="2837310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effectLst/>
                <a:uLnTx/>
                <a:uFillTx/>
                <a:latin typeface="Arial" panose="020B0604020202020204" pitchFamily="34" charset="0"/>
              </a:rPr>
              <a:t>Scenes of street flooding, like this one on Alton Road in Miami Beach in November, are becoming increasingly common. Angel Valentin for The New York Times </a:t>
            </a:r>
          </a:p>
          <a:p>
            <a:endParaRPr lang="en-US" dirty="0"/>
          </a:p>
        </p:txBody>
      </p:sp>
      <p:sp>
        <p:nvSpPr>
          <p:cNvPr id="4" name="Slide Number Placeholder 3"/>
          <p:cNvSpPr>
            <a:spLocks noGrp="1"/>
          </p:cNvSpPr>
          <p:nvPr>
            <p:ph type="sldNum" sz="quarter" idx="10"/>
          </p:nvPr>
        </p:nvSpPr>
        <p:spPr/>
        <p:txBody>
          <a:bodyPr/>
          <a:lstStyle/>
          <a:p>
            <a:fld id="{CF2560E6-1AAD-4E33-AC75-B9013916B7B2}" type="slidenum">
              <a:rPr lang="en-US" smtClean="0"/>
              <a:pPr/>
              <a:t>45</a:t>
            </a:fld>
            <a:endParaRPr lang="en-US"/>
          </a:p>
        </p:txBody>
      </p:sp>
    </p:spTree>
    <p:extLst>
      <p:ext uri="{BB962C8B-B14F-4D97-AF65-F5344CB8AC3E}">
        <p14:creationId xmlns:p14="http://schemas.microsoft.com/office/powerpoint/2010/main" xmlns="" val="2182031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effectLst/>
                <a:uLnTx/>
                <a:uFillTx/>
                <a:latin typeface="Arial" panose="020B0604020202020204" pitchFamily="34" charset="0"/>
              </a:rPr>
              <a:t>Scenes of street flooding, like this one on Alton Road in Miami Beach in November, are becoming increasingly common. Angel Valentin for The New York Times </a:t>
            </a:r>
          </a:p>
          <a:p>
            <a:endParaRPr lang="en-US" dirty="0"/>
          </a:p>
        </p:txBody>
      </p:sp>
      <p:sp>
        <p:nvSpPr>
          <p:cNvPr id="4" name="Slide Number Placeholder 3"/>
          <p:cNvSpPr>
            <a:spLocks noGrp="1"/>
          </p:cNvSpPr>
          <p:nvPr>
            <p:ph type="sldNum" sz="quarter" idx="10"/>
          </p:nvPr>
        </p:nvSpPr>
        <p:spPr/>
        <p:txBody>
          <a:bodyPr/>
          <a:lstStyle/>
          <a:p>
            <a:fld id="{CF2560E6-1AAD-4E33-AC75-B9013916B7B2}" type="slidenum">
              <a:rPr lang="en-US" smtClean="0"/>
              <a:pPr/>
              <a:t>46</a:t>
            </a:fld>
            <a:endParaRPr lang="en-US"/>
          </a:p>
        </p:txBody>
      </p:sp>
    </p:spTree>
    <p:extLst>
      <p:ext uri="{BB962C8B-B14F-4D97-AF65-F5344CB8AC3E}">
        <p14:creationId xmlns:p14="http://schemas.microsoft.com/office/powerpoint/2010/main" xmlns="" val="2404857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so new” refers</a:t>
            </a:r>
            <a:r>
              <a:rPr lang="en-US" baseline="0" dirty="0"/>
              <a:t> tot h fact that we’ve known about climate impacts for 20+ years (and climate change since the 1860s).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28D18EE-5E35-2A4A-843B-67A8C098E0C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2430162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fld id="{A7BFCF4C-E1AE-4816-A405-41BB53DBC91D}" type="slidenum">
              <a:rPr kumimoji="0" lang="en-US" sz="1800" b="0" i="0" u="none" strike="noStrike" kern="0" cap="none" spc="0" normalizeH="0" baseline="0" noProof="0" smtClean="0">
                <a:ln>
                  <a:noFill/>
                </a:ln>
                <a:solidFill>
                  <a:schemeClr val="tx1"/>
                </a:solidFill>
                <a:effectLst/>
                <a:uLnTx/>
                <a:uFillTx/>
                <a:latin typeface="Arial" charset="0"/>
              </a:rPr>
              <a:pPr marL="0" marR="0" lvl="0" indent="0" defTabSz="914400" eaLnBrk="1" fontAlgn="base" latinLnBrk="0" hangingPunct="1">
                <a:lnSpc>
                  <a:spcPct val="100000"/>
                </a:lnSpc>
                <a:spcBef>
                  <a:spcPct val="0"/>
                </a:spcBef>
                <a:spcAft>
                  <a:spcPct val="0"/>
                </a:spcAft>
                <a:buClrTx/>
                <a:buSzTx/>
                <a:buFontTx/>
                <a:buNone/>
                <a:tabLst/>
                <a:defRPr/>
              </a:pPr>
              <a:t>49</a:t>
            </a:fld>
            <a:endParaRPr kumimoji="0" lang="en-US" sz="1800" b="0" i="0" u="none" strike="noStrike" kern="0" cap="none" spc="0" normalizeH="0" baseline="0" noProof="0">
              <a:ln>
                <a:noFill/>
              </a:ln>
              <a:solidFill>
                <a:schemeClr val="tx1"/>
              </a:solidFill>
              <a:effectLst/>
              <a:uLnTx/>
              <a:uFillTx/>
              <a:latin typeface="Arial" charset="0"/>
            </a:endParaRPr>
          </a:p>
        </p:txBody>
      </p:sp>
      <p:sp>
        <p:nvSpPr>
          <p:cNvPr id="29699" name="Rectangle 2"/>
          <p:cNvSpPr>
            <a:spLocks noGrp="1" noRot="1" noChangeAspect="1" noChangeArrowheads="1" noTextEdit="1"/>
          </p:cNvSpPr>
          <p:nvPr>
            <p:ph type="sldImg"/>
          </p:nvPr>
        </p:nvSpPr>
        <p:spPr bwMode="auto">
          <a:xfrm>
            <a:off x="1166813" y="692150"/>
            <a:ext cx="4606925" cy="34544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2" name="Rectangle 3"/>
          <p:cNvSpPr>
            <a:spLocks noGrp="1" noChangeArrowheads="1"/>
          </p:cNvSpPr>
          <p:nvPr>
            <p:ph type="body" idx="1"/>
          </p:nvPr>
        </p:nvSpPr>
        <p:spPr bwMode="auto">
          <a:xfrm>
            <a:off x="922963" y="4380226"/>
            <a:ext cx="5088278" cy="4145627"/>
          </a:xfrm>
        </p:spPr>
        <p:txBody>
          <a:bodyPr wrap="square" lIns="89945" tIns="44973" rIns="89945" bIns="44973" numCol="1" anchor="t" anchorCtr="0" compatLnSpc="1">
            <a:prstTxWarp prst="textNoShape">
              <a:avLst/>
            </a:prstTxWarp>
          </a:bodyPr>
          <a:lstStyle/>
          <a:p>
            <a:pPr eaLnBrk="1" hangingPunct="1">
              <a:spcBef>
                <a:spcPct val="0"/>
              </a:spcBef>
              <a:defRPr/>
            </a:pPr>
            <a:r>
              <a:rPr lang="en-US" dirty="0">
                <a:latin typeface="Arial" charset="0"/>
              </a:rPr>
              <a:t>Historically, dealing with the climate change problem meant focusing on reducing greenhouse gas emissions, or mitigation. However, as it has become clear that we are not going to avoid climate change impacts, the conversation has broadened to include strategies for managing the impacts of climate change (adaptation). </a:t>
            </a:r>
          </a:p>
          <a:p>
            <a:pPr eaLnBrk="1" hangingPunct="1">
              <a:spcBef>
                <a:spcPct val="0"/>
              </a:spcBef>
              <a:defRPr/>
            </a:pPr>
            <a:endParaRPr lang="en-US" dirty="0">
              <a:latin typeface="Arial" charset="0"/>
            </a:endParaRPr>
          </a:p>
          <a:p>
            <a:pPr eaLnBrk="1" hangingPunct="1">
              <a:spcBef>
                <a:spcPct val="0"/>
              </a:spcBef>
              <a:defRPr/>
            </a:pPr>
            <a:r>
              <a:rPr lang="en-US" dirty="0">
                <a:latin typeface="Arial" charset="0"/>
              </a:rPr>
              <a:t>For many reasons these two strategies were initially presented (and often debated) as either/or activities. These two strategies must happen simultaneously given the need to:</a:t>
            </a:r>
          </a:p>
          <a:p>
            <a:pPr eaLnBrk="1" hangingPunct="1">
              <a:spcBef>
                <a:spcPct val="0"/>
              </a:spcBef>
              <a:defRPr/>
            </a:pPr>
            <a:endParaRPr lang="en-US" dirty="0">
              <a:latin typeface="Arial" charset="0"/>
            </a:endParaRPr>
          </a:p>
          <a:p>
            <a:pPr marL="226108" indent="-226108">
              <a:spcBef>
                <a:spcPct val="0"/>
              </a:spcBef>
              <a:buFontTx/>
              <a:buAutoNum type="arabicParenR"/>
              <a:defRPr/>
            </a:pPr>
            <a:r>
              <a:rPr lang="en-US" dirty="0">
                <a:latin typeface="Arial" charset="0"/>
              </a:rPr>
              <a:t>avoid the most serious projected impacts (by reducing greenhouse gas emissions), and </a:t>
            </a:r>
          </a:p>
          <a:p>
            <a:pPr marL="226108" indent="-226108">
              <a:spcBef>
                <a:spcPct val="0"/>
              </a:spcBef>
              <a:buFontTx/>
              <a:buAutoNum type="arabicParenR"/>
              <a:defRPr/>
            </a:pPr>
            <a:r>
              <a:rPr lang="en-US" dirty="0">
                <a:latin typeface="Arial" charset="0"/>
              </a:rPr>
              <a:t>prepare for the impacts that are difficult to avoid at this point. </a:t>
            </a:r>
          </a:p>
          <a:p>
            <a:pPr eaLnBrk="1" hangingPunct="1">
              <a:spcBef>
                <a:spcPct val="0"/>
              </a:spcBef>
              <a:defRPr/>
            </a:pPr>
            <a:endParaRPr lang="en-US" dirty="0">
              <a:latin typeface="Arial" charset="0"/>
            </a:endParaRPr>
          </a:p>
          <a:p>
            <a:pPr eaLnBrk="1" hangingPunct="1">
              <a:spcBef>
                <a:spcPct val="0"/>
              </a:spcBef>
              <a:defRPr/>
            </a:pPr>
            <a:r>
              <a:rPr lang="en-US" dirty="0">
                <a:latin typeface="Arial" charset="0"/>
              </a:rPr>
              <a:t>The focus of today’s conference is on the need for adaptation.</a:t>
            </a:r>
          </a:p>
        </p:txBody>
      </p:sp>
    </p:spTree>
    <p:extLst>
      <p:ext uri="{BB962C8B-B14F-4D97-AF65-F5344CB8AC3E}">
        <p14:creationId xmlns:p14="http://schemas.microsoft.com/office/powerpoint/2010/main" xmlns="" val="681540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560E6-1AAD-4E33-AC75-B9013916B7B2}" type="slidenum">
              <a:rPr lang="en-US" smtClean="0"/>
              <a:pPr/>
              <a:t>50</a:t>
            </a:fld>
            <a:endParaRPr lang="en-US"/>
          </a:p>
        </p:txBody>
      </p:sp>
    </p:spTree>
    <p:extLst>
      <p:ext uri="{BB962C8B-B14F-4D97-AF65-F5344CB8AC3E}">
        <p14:creationId xmlns:p14="http://schemas.microsoft.com/office/powerpoint/2010/main" xmlns="" val="3357711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Slide Image Placeholder 1"/>
          <p:cNvSpPr>
            <a:spLocks noGrp="1" noRot="1" noChangeAspect="1" noTextEdit="1"/>
          </p:cNvSpPr>
          <p:nvPr>
            <p:ph type="sldImg"/>
          </p:nvPr>
        </p:nvSpPr>
        <p:spPr>
          <a:ln/>
        </p:spPr>
      </p:sp>
      <p:sp>
        <p:nvSpPr>
          <p:cNvPr id="8581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panose="020B0604020202020204" pitchFamily="34" charset="0"/>
              </a:rPr>
              <a:t>Coast Salish Canoe Journey 2009 landing in Pillar Point; photo by Carol Reiss, USGS</a:t>
            </a:r>
          </a:p>
          <a:p>
            <a:r>
              <a:rPr lang="en-US" altLang="en-US">
                <a:latin typeface="Arial" panose="020B0604020202020204" pitchFamily="34" charset="0"/>
              </a:rPr>
              <a:t>Image source: http://www.eopugetsound.org/sites/default/files/topical_article/images/canoe_landing--Carol_Reiss_0.jpg</a:t>
            </a:r>
          </a:p>
        </p:txBody>
      </p:sp>
      <p:sp>
        <p:nvSpPr>
          <p:cNvPr id="858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702">
              <a:spcBef>
                <a:spcPct val="30000"/>
              </a:spcBef>
              <a:defRPr sz="1200">
                <a:solidFill>
                  <a:schemeClr val="tx1"/>
                </a:solidFill>
                <a:latin typeface="Arial" panose="020B0604020202020204" pitchFamily="34" charset="0"/>
              </a:defRPr>
            </a:lvl1pPr>
            <a:lvl2pPr marL="750008" indent="-288465" defTabSz="932702">
              <a:spcBef>
                <a:spcPct val="30000"/>
              </a:spcBef>
              <a:defRPr sz="1200">
                <a:solidFill>
                  <a:schemeClr val="tx1"/>
                </a:solidFill>
                <a:latin typeface="Arial" panose="020B0604020202020204" pitchFamily="34" charset="0"/>
              </a:defRPr>
            </a:lvl2pPr>
            <a:lvl3pPr marL="1153859" indent="-230772" defTabSz="932702">
              <a:spcBef>
                <a:spcPct val="30000"/>
              </a:spcBef>
              <a:defRPr sz="1200">
                <a:solidFill>
                  <a:schemeClr val="tx1"/>
                </a:solidFill>
                <a:latin typeface="Arial" panose="020B0604020202020204" pitchFamily="34" charset="0"/>
              </a:defRPr>
            </a:lvl3pPr>
            <a:lvl4pPr marL="1615402" indent="-230772" defTabSz="932702">
              <a:spcBef>
                <a:spcPct val="30000"/>
              </a:spcBef>
              <a:defRPr sz="1200">
                <a:solidFill>
                  <a:schemeClr val="tx1"/>
                </a:solidFill>
                <a:latin typeface="Arial" panose="020B0604020202020204" pitchFamily="34" charset="0"/>
              </a:defRPr>
            </a:lvl4pPr>
            <a:lvl5pPr marL="2076945" indent="-230772" defTabSz="932702">
              <a:spcBef>
                <a:spcPct val="30000"/>
              </a:spcBef>
              <a:defRPr sz="1200">
                <a:solidFill>
                  <a:schemeClr val="tx1"/>
                </a:solidFill>
                <a:latin typeface="Arial" panose="020B0604020202020204" pitchFamily="34" charset="0"/>
              </a:defRPr>
            </a:lvl5pPr>
            <a:lvl6pPr marL="2538489" indent="-230772" defTabSz="932702" eaLnBrk="0" fontAlgn="base" hangingPunct="0">
              <a:spcBef>
                <a:spcPct val="30000"/>
              </a:spcBef>
              <a:spcAft>
                <a:spcPct val="0"/>
              </a:spcAft>
              <a:defRPr sz="1200">
                <a:solidFill>
                  <a:schemeClr val="tx1"/>
                </a:solidFill>
                <a:latin typeface="Arial" panose="020B0604020202020204" pitchFamily="34" charset="0"/>
              </a:defRPr>
            </a:lvl6pPr>
            <a:lvl7pPr marL="3000032" indent="-230772" defTabSz="932702" eaLnBrk="0" fontAlgn="base" hangingPunct="0">
              <a:spcBef>
                <a:spcPct val="30000"/>
              </a:spcBef>
              <a:spcAft>
                <a:spcPct val="0"/>
              </a:spcAft>
              <a:defRPr sz="1200">
                <a:solidFill>
                  <a:schemeClr val="tx1"/>
                </a:solidFill>
                <a:latin typeface="Arial" panose="020B0604020202020204" pitchFamily="34" charset="0"/>
              </a:defRPr>
            </a:lvl7pPr>
            <a:lvl8pPr marL="3461576" indent="-230772" defTabSz="932702" eaLnBrk="0" fontAlgn="base" hangingPunct="0">
              <a:spcBef>
                <a:spcPct val="30000"/>
              </a:spcBef>
              <a:spcAft>
                <a:spcPct val="0"/>
              </a:spcAft>
              <a:defRPr sz="1200">
                <a:solidFill>
                  <a:schemeClr val="tx1"/>
                </a:solidFill>
                <a:latin typeface="Arial" panose="020B0604020202020204" pitchFamily="34" charset="0"/>
              </a:defRPr>
            </a:lvl8pPr>
            <a:lvl9pPr marL="3923119" indent="-230772" defTabSz="93270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9ECD5E46-9B12-4A91-8FC5-43668FF1A642}" type="slidenum">
              <a:rPr lang="en-US" altLang="en-US" kern="0"/>
              <a:pPr>
                <a:spcBef>
                  <a:spcPct val="0"/>
                </a:spcBef>
                <a:defRPr/>
              </a:pPr>
              <a:t>51</a:t>
            </a:fld>
            <a:endParaRPr lang="en-US" altLang="en-US" kern="0"/>
          </a:p>
        </p:txBody>
      </p:sp>
    </p:spTree>
    <p:extLst>
      <p:ext uri="{BB962C8B-B14F-4D97-AF65-F5344CB8AC3E}">
        <p14:creationId xmlns:p14="http://schemas.microsoft.com/office/powerpoint/2010/main" xmlns="" val="2951570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2560E6-1AAD-4E33-AC75-B9013916B7B2}" type="slidenum">
              <a:rPr lang="en-US" smtClean="0"/>
              <a:pPr/>
              <a:t>52</a:t>
            </a:fld>
            <a:endParaRPr lang="en-US"/>
          </a:p>
        </p:txBody>
      </p:sp>
    </p:spTree>
    <p:extLst>
      <p:ext uri="{BB962C8B-B14F-4D97-AF65-F5344CB8AC3E}">
        <p14:creationId xmlns:p14="http://schemas.microsoft.com/office/powerpoint/2010/main" xmlns="" val="2542128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456">
              <a:defRPr/>
            </a:pPr>
            <a:fld id="{04DC954F-7657-4731-9B5E-473ACCC787A4}" type="slidenum">
              <a:rPr lang="en-US" sz="1700" kern="0">
                <a:solidFill>
                  <a:prstClr val="black"/>
                </a:solidFill>
              </a:rPr>
              <a:pPr defTabSz="881456">
                <a:defRPr/>
              </a:pPr>
              <a:t>53</a:t>
            </a:fld>
            <a:endParaRPr lang="en-US" sz="1700" kern="0">
              <a:solidFill>
                <a:prstClr val="black"/>
              </a:solidFill>
            </a:endParaRPr>
          </a:p>
        </p:txBody>
      </p:sp>
    </p:spTree>
    <p:extLst>
      <p:ext uri="{BB962C8B-B14F-4D97-AF65-F5344CB8AC3E}">
        <p14:creationId xmlns:p14="http://schemas.microsoft.com/office/powerpoint/2010/main" xmlns="" val="200125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A0A6000-50D6-4646-BD43-FE07F5E806E1}" type="slidenum">
              <a:rPr lang="en-US">
                <a:solidFill>
                  <a:prstClr val="black"/>
                </a:solidFill>
              </a:rPr>
              <a:pPr/>
              <a:t>5</a:t>
            </a:fld>
            <a:endParaRPr lang="en-US">
              <a:solidFill>
                <a:prstClr val="black"/>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r>
              <a:rPr lang="en-US" b="1" dirty="0"/>
              <a:t>I want to start with a</a:t>
            </a:r>
            <a:r>
              <a:rPr lang="en-US" b="1" baseline="0" dirty="0"/>
              <a:t> simple statement.</a:t>
            </a:r>
          </a:p>
          <a:p>
            <a:endParaRPr lang="en-US" baseline="0" dirty="0"/>
          </a:p>
          <a:p>
            <a:r>
              <a:rPr lang="en-US" sz="1200" kern="0" dirty="0">
                <a:solidFill>
                  <a:srgbClr val="575F6D"/>
                </a:solidFill>
                <a:latin typeface="Arial"/>
                <a:ea typeface="ＭＳ Ｐゴシック" charset="0"/>
              </a:rPr>
              <a:t>We’re changing the climate, due primarily </a:t>
            </a:r>
            <a:r>
              <a:rPr lang="en-US" sz="1200" kern="1200" dirty="0">
                <a:solidFill>
                  <a:schemeClr val="tx1"/>
                </a:solidFill>
                <a:latin typeface="+mn-lt"/>
                <a:ea typeface="+mn-ea"/>
                <a:cs typeface="+mn-cs"/>
              </a:rPr>
              <a:t>through our use of fossil fuels and our land-use practices.</a:t>
            </a:r>
            <a:endParaRPr lang="en-US" baseline="0" dirty="0"/>
          </a:p>
          <a:p>
            <a:endParaRPr lang="en-US" baseline="0" dirty="0"/>
          </a:p>
        </p:txBody>
      </p:sp>
    </p:spTree>
    <p:extLst>
      <p:ext uri="{BB962C8B-B14F-4D97-AF65-F5344CB8AC3E}">
        <p14:creationId xmlns:p14="http://schemas.microsoft.com/office/powerpoint/2010/main" xmlns="" val="247736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solidFill>
                  <a:srgbClr val="444A56"/>
                </a:solidFill>
              </a:rPr>
              <a:t>One way we know we are changing the climate is by measuring atmospheric CO2. </a:t>
            </a:r>
          </a:p>
          <a:p>
            <a:pPr eaLnBrk="1" hangingPunct="1"/>
            <a:endParaRPr lang="en-US" b="1" dirty="0">
              <a:solidFill>
                <a:srgbClr val="444A56"/>
              </a:solidFill>
            </a:endParaRPr>
          </a:p>
          <a:p>
            <a:pPr eaLnBrk="1" hangingPunct="1"/>
            <a:r>
              <a:rPr lang="en-US" b="0" dirty="0">
                <a:solidFill>
                  <a:srgbClr val="444A56"/>
                </a:solidFill>
              </a:rPr>
              <a:t>The global mean concentration of carbon dioxide in the atmosphere as of April 2016 was 407 ppm</a:t>
            </a:r>
            <a:r>
              <a:rPr lang="en-US" b="1" dirty="0">
                <a:solidFill>
                  <a:srgbClr val="444A56"/>
                </a:solidFill>
              </a:rPr>
              <a:t>.</a:t>
            </a:r>
            <a:r>
              <a:rPr lang="en-US" dirty="0">
                <a:solidFill>
                  <a:srgbClr val="444A56"/>
                </a:solidFill>
              </a:rPr>
              <a:t> This is 40% higher than the concentration in the atmosphere  prior to the start of the Industrial Revolution (</a:t>
            </a:r>
            <a:r>
              <a:rPr lang="en-US" altLang="en-US" baseline="0" dirty="0">
                <a:latin typeface="Arial" panose="020B0604020202020204" pitchFamily="34" charset="0"/>
              </a:rPr>
              <a:t>about 280 ppm). </a:t>
            </a:r>
          </a:p>
        </p:txBody>
      </p:sp>
      <p:sp>
        <p:nvSpPr>
          <p:cNvPr id="32973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702">
              <a:spcBef>
                <a:spcPct val="30000"/>
              </a:spcBef>
              <a:defRPr sz="1200">
                <a:solidFill>
                  <a:schemeClr val="tx1"/>
                </a:solidFill>
                <a:latin typeface="Arial" panose="020B0604020202020204" pitchFamily="34" charset="0"/>
              </a:defRPr>
            </a:lvl1pPr>
            <a:lvl2pPr marL="750008" indent="-288465" defTabSz="932702">
              <a:spcBef>
                <a:spcPct val="30000"/>
              </a:spcBef>
              <a:defRPr sz="1200">
                <a:solidFill>
                  <a:schemeClr val="tx1"/>
                </a:solidFill>
                <a:latin typeface="Arial" panose="020B0604020202020204" pitchFamily="34" charset="0"/>
              </a:defRPr>
            </a:lvl2pPr>
            <a:lvl3pPr marL="1153859" indent="-230772" defTabSz="932702">
              <a:spcBef>
                <a:spcPct val="30000"/>
              </a:spcBef>
              <a:defRPr sz="1200">
                <a:solidFill>
                  <a:schemeClr val="tx1"/>
                </a:solidFill>
                <a:latin typeface="Arial" panose="020B0604020202020204" pitchFamily="34" charset="0"/>
              </a:defRPr>
            </a:lvl3pPr>
            <a:lvl4pPr marL="1615402" indent="-230772" defTabSz="932702">
              <a:spcBef>
                <a:spcPct val="30000"/>
              </a:spcBef>
              <a:defRPr sz="1200">
                <a:solidFill>
                  <a:schemeClr val="tx1"/>
                </a:solidFill>
                <a:latin typeface="Arial" panose="020B0604020202020204" pitchFamily="34" charset="0"/>
              </a:defRPr>
            </a:lvl4pPr>
            <a:lvl5pPr marL="2076945" indent="-230772" defTabSz="932702">
              <a:spcBef>
                <a:spcPct val="30000"/>
              </a:spcBef>
              <a:defRPr sz="1200">
                <a:solidFill>
                  <a:schemeClr val="tx1"/>
                </a:solidFill>
                <a:latin typeface="Arial" panose="020B0604020202020204" pitchFamily="34" charset="0"/>
              </a:defRPr>
            </a:lvl5pPr>
            <a:lvl6pPr marL="2538489" indent="-230772" defTabSz="932702" eaLnBrk="0" fontAlgn="base" hangingPunct="0">
              <a:spcBef>
                <a:spcPct val="30000"/>
              </a:spcBef>
              <a:spcAft>
                <a:spcPct val="0"/>
              </a:spcAft>
              <a:defRPr sz="1200">
                <a:solidFill>
                  <a:schemeClr val="tx1"/>
                </a:solidFill>
                <a:latin typeface="Arial" panose="020B0604020202020204" pitchFamily="34" charset="0"/>
              </a:defRPr>
            </a:lvl6pPr>
            <a:lvl7pPr marL="3000032" indent="-230772" defTabSz="932702" eaLnBrk="0" fontAlgn="base" hangingPunct="0">
              <a:spcBef>
                <a:spcPct val="30000"/>
              </a:spcBef>
              <a:spcAft>
                <a:spcPct val="0"/>
              </a:spcAft>
              <a:defRPr sz="1200">
                <a:solidFill>
                  <a:schemeClr val="tx1"/>
                </a:solidFill>
                <a:latin typeface="Arial" panose="020B0604020202020204" pitchFamily="34" charset="0"/>
              </a:defRPr>
            </a:lvl7pPr>
            <a:lvl8pPr marL="3461576" indent="-230772" defTabSz="932702" eaLnBrk="0" fontAlgn="base" hangingPunct="0">
              <a:spcBef>
                <a:spcPct val="30000"/>
              </a:spcBef>
              <a:spcAft>
                <a:spcPct val="0"/>
              </a:spcAft>
              <a:defRPr sz="1200">
                <a:solidFill>
                  <a:schemeClr val="tx1"/>
                </a:solidFill>
                <a:latin typeface="Arial" panose="020B0604020202020204" pitchFamily="34" charset="0"/>
              </a:defRPr>
            </a:lvl8pPr>
            <a:lvl9pPr marL="3923119" indent="-230772" defTabSz="93270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C503EE29-5EA0-4FC2-A9F1-27654F808C09}" type="slidenum">
              <a:rPr lang="en-US" altLang="en-US" smtClean="0">
                <a:solidFill>
                  <a:srgbClr val="000000"/>
                </a:solidFill>
              </a:rPr>
              <a:pPr>
                <a:spcBef>
                  <a:spcPct val="0"/>
                </a:spcBef>
                <a:defRPr/>
              </a:pPr>
              <a:t>6</a:t>
            </a:fld>
            <a:endParaRPr lang="en-US" altLang="en-US">
              <a:solidFill>
                <a:srgbClr val="000000"/>
              </a:solidFill>
            </a:endParaRPr>
          </a:p>
        </p:txBody>
      </p:sp>
    </p:spTree>
    <p:extLst>
      <p:ext uri="{BB962C8B-B14F-4D97-AF65-F5344CB8AC3E}">
        <p14:creationId xmlns:p14="http://schemas.microsoft.com/office/powerpoint/2010/main" xmlns="" val="283247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9107"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anose="020B0604020202020204" pitchFamily="34" charset="0"/>
              </a:rPr>
              <a:t>This increase is also significant geologically</a:t>
            </a:r>
            <a:r>
              <a:rPr lang="en-US" altLang="en-US" dirty="0">
                <a:latin typeface="Arial" panose="020B0604020202020204" pitchFamily="34" charset="0"/>
              </a:rPr>
              <a:t>.</a:t>
            </a:r>
            <a:r>
              <a:rPr lang="en-US" altLang="en-US" baseline="0" dirty="0">
                <a:latin typeface="Arial" panose="020B0604020202020204" pitchFamily="34" charset="0"/>
              </a:rPr>
              <a:t> For example, we know (from ice cores) that the current concentrations of greenhouse gases in the atmosphere </a:t>
            </a:r>
            <a:r>
              <a:rPr lang="en-US" b="1" dirty="0"/>
              <a:t>exceed any level measured for at least the past 800,000 years</a:t>
            </a:r>
            <a:r>
              <a:rPr lang="en-US" b="0" dirty="0"/>
              <a:t>.</a:t>
            </a:r>
            <a:r>
              <a:rPr lang="en-US" b="0" baseline="0" dirty="0"/>
              <a:t> </a:t>
            </a:r>
            <a:endParaRPr lang="en-US" dirty="0"/>
          </a:p>
          <a:p>
            <a:pPr eaLnBrk="1" hangingPunct="1"/>
            <a:endParaRPr lang="en-US" altLang="en-US" baseline="0" dirty="0">
              <a:latin typeface="Arial" panose="020B0604020202020204" pitchFamily="34" charset="0"/>
            </a:endParaRPr>
          </a:p>
          <a:p>
            <a:pPr eaLnBrk="1" hangingPunct="1"/>
            <a:r>
              <a:rPr lang="en-US" altLang="en-US" dirty="0">
                <a:latin typeface="Arial" panose="020B0604020202020204" pitchFamily="34" charset="0"/>
              </a:rPr>
              <a:t>We also know that the </a:t>
            </a:r>
            <a:r>
              <a:rPr lang="en-US" altLang="en-US" b="1" dirty="0">
                <a:latin typeface="Arial" panose="020B0604020202020204" pitchFamily="34" charset="0"/>
              </a:rPr>
              <a:t>observed </a:t>
            </a:r>
            <a:r>
              <a:rPr lang="en-US" altLang="en-US" b="1" i="1" dirty="0">
                <a:latin typeface="Arial" panose="020B0604020202020204" pitchFamily="34" charset="0"/>
              </a:rPr>
              <a:t>average rate of increase</a:t>
            </a:r>
            <a:r>
              <a:rPr lang="en-US" altLang="en-US" i="1" dirty="0">
                <a:latin typeface="Arial" panose="020B0604020202020204" pitchFamily="34" charset="0"/>
              </a:rPr>
              <a:t> </a:t>
            </a:r>
            <a:r>
              <a:rPr lang="en-US" altLang="en-US" dirty="0">
                <a:latin typeface="Arial" panose="020B0604020202020204" pitchFamily="34" charset="0"/>
              </a:rPr>
              <a:t>of these three gases over the past century </a:t>
            </a:r>
            <a:r>
              <a:rPr lang="en-US" altLang="en-US" b="1" dirty="0">
                <a:latin typeface="Arial" panose="020B0604020202020204" pitchFamily="34" charset="0"/>
              </a:rPr>
              <a:t>exceeds any observed rate of change over the previous 20,000 years</a:t>
            </a:r>
            <a:r>
              <a:rPr lang="en-US" altLang="en-US" dirty="0">
                <a:latin typeface="Arial" panose="020B0604020202020204" pitchFamily="34" charset="0"/>
              </a:rPr>
              <a:t>.</a:t>
            </a:r>
          </a:p>
          <a:p>
            <a:pPr eaLnBrk="1" hangingPunct="1"/>
            <a:r>
              <a:rPr lang="en-US" altLang="en-US" dirty="0">
                <a:latin typeface="Arial" panose="020B0604020202020204" pitchFamily="34" charset="0"/>
              </a:rPr>
              <a:t>[I</a:t>
            </a:r>
            <a:r>
              <a:rPr lang="en-US" altLang="en-US" dirty="0">
                <a:solidFill>
                  <a:srgbClr val="404040"/>
                </a:solidFill>
              </a:rPr>
              <a:t>PCC 2013, Working Group 1 report, Chapter 6]</a:t>
            </a:r>
          </a:p>
          <a:p>
            <a:pPr eaLnBrk="1" hangingPunct="1"/>
            <a:endParaRPr lang="en-US" altLang="en-US" dirty="0">
              <a:solidFill>
                <a:srgbClr val="404040"/>
              </a:solidFill>
            </a:endParaRPr>
          </a:p>
          <a:p>
            <a:pPr eaLnBrk="1" hangingPunct="1"/>
            <a:r>
              <a:rPr lang="en-US" altLang="en-US" b="1" dirty="0">
                <a:solidFill>
                  <a:srgbClr val="404040"/>
                </a:solidFill>
              </a:rPr>
              <a:t>Figure caption: </a:t>
            </a:r>
            <a:r>
              <a:rPr lang="en-US" dirty="0"/>
              <a:t>Air bubbles trapped in an Antarctic ice core extending back 800,000 years document the atmosphere’s changing carbon dioxide concentration. Over long periods, natural factors have caused atmospheric CO 2 concentrations to vary between about 170 to 300 parts per million (ppm). As a result of human activities since the Industrial Revolution, CO 2 levels have increased to 400 ppm, higher than any time in at least the last one million years. By 2100, additional emissions from human activities are projected to increase CO 2 levels to 420 ppm under a very low scenario, which would require immediate and sharp emissions reductions (RCP 2.6), and 935 ppm under a higher scenario, which assumes continued increases in emissions (RCP 8.5). This figure shows the historical composite CO 2 record based on measurements from the EPICA (European Project for Ice Coring in Antarctica) Dome C and </a:t>
            </a:r>
            <a:r>
              <a:rPr lang="en-US" dirty="0" err="1"/>
              <a:t>Dronning</a:t>
            </a:r>
            <a:r>
              <a:rPr lang="en-US" dirty="0"/>
              <a:t> Maud Land sites and from the </a:t>
            </a:r>
            <a:r>
              <a:rPr lang="en-US" dirty="0" err="1"/>
              <a:t>Vostok</a:t>
            </a:r>
            <a:r>
              <a:rPr lang="en-US" dirty="0"/>
              <a:t> station.</a:t>
            </a:r>
            <a:endParaRPr lang="en-US" altLang="en-US" dirty="0">
              <a:solidFill>
                <a:srgbClr val="404040"/>
              </a:solidFill>
            </a:endParaRP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So, these</a:t>
            </a:r>
            <a:r>
              <a:rPr lang="en-US" altLang="en-US" b="1" baseline="0" dirty="0">
                <a:latin typeface="Arial" panose="020B0604020202020204" pitchFamily="34" charset="0"/>
              </a:rPr>
              <a:t> GHG are going up, and they are going up quickly. </a:t>
            </a:r>
            <a:endParaRPr lang="en-US" altLang="en-US" b="1"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C6DAD8F-C806-4FE8-8882-05E6609FE23F}"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xmlns="" val="358369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46100"/>
            <a:ext cx="4648200" cy="3486150"/>
          </a:xfrm>
        </p:spPr>
      </p:sp>
      <p:sp>
        <p:nvSpPr>
          <p:cNvPr id="3" name="Notes Placeholder 2"/>
          <p:cNvSpPr>
            <a:spLocks noGrp="1"/>
          </p:cNvSpPr>
          <p:nvPr>
            <p:ph type="body" idx="1"/>
          </p:nvPr>
        </p:nvSpPr>
        <p:spPr>
          <a:xfrm>
            <a:off x="681892" y="4283278"/>
            <a:ext cx="5879515" cy="4183666"/>
          </a:xfrm>
        </p:spPr>
        <p:txBody>
          <a:bodyPr/>
          <a:lstStyle/>
          <a:p>
            <a:r>
              <a:rPr lang="en-US" sz="1000" b="0" dirty="0"/>
              <a:t>But it’s not just the measurements of greenhouse</a:t>
            </a:r>
            <a:r>
              <a:rPr lang="en-US" sz="1000" b="0" baseline="0" dirty="0"/>
              <a:t> gases that we can take form the atmosphere and ice cores. </a:t>
            </a:r>
            <a:r>
              <a:rPr lang="en-US" sz="1000" b="0" dirty="0"/>
              <a:t>We also see evidence of a warming</a:t>
            </a:r>
            <a:r>
              <a:rPr lang="en-US" sz="1000" b="0" baseline="0" dirty="0"/>
              <a:t> climate in instrumental and observational data from around the world.</a:t>
            </a:r>
            <a:endParaRPr lang="en-US" sz="1000" b="0" dirty="0"/>
          </a:p>
          <a:p>
            <a:endParaRPr lang="en-US" sz="1000" b="1" dirty="0"/>
          </a:p>
          <a:p>
            <a:r>
              <a:rPr lang="en-US" sz="1000" dirty="0"/>
              <a:t>From these sources, for example, we know that….</a:t>
            </a:r>
          </a:p>
          <a:p>
            <a:pPr marL="173079" indent="-173079">
              <a:buFont typeface="Arial" panose="020B0604020202020204" pitchFamily="34" charset="0"/>
              <a:buChar char="•"/>
            </a:pPr>
            <a:r>
              <a:rPr lang="en-US" sz="1000" dirty="0"/>
              <a:t>Average </a:t>
            </a:r>
            <a:r>
              <a:rPr lang="en-US" sz="1000" b="1" dirty="0"/>
              <a:t>global temperature </a:t>
            </a:r>
            <a:r>
              <a:rPr lang="en-US" sz="1000" dirty="0"/>
              <a:t>increased +1.5°F between 1880 and 2012, and that warming has been stronger over land than water… </a:t>
            </a:r>
          </a:p>
          <a:p>
            <a:pPr marL="173079" indent="-173079">
              <a:buFont typeface="Arial" panose="020B0604020202020204" pitchFamily="34" charset="0"/>
              <a:buChar char="•"/>
            </a:pPr>
            <a:r>
              <a:rPr lang="en-US" sz="1000" dirty="0"/>
              <a:t>That globally, </a:t>
            </a:r>
            <a:r>
              <a:rPr lang="en-US" sz="1000" b="1" dirty="0"/>
              <a:t>heat waves and heavy rainfall events </a:t>
            </a:r>
            <a:r>
              <a:rPr lang="en-US" sz="1000" dirty="0"/>
              <a:t>have become more frequent since 1950 and cold snaps are becoming rarer…</a:t>
            </a:r>
          </a:p>
          <a:p>
            <a:pPr marL="173079" indent="-173079" defTabSz="923087" fontAlgn="base">
              <a:spcBef>
                <a:spcPct val="30000"/>
              </a:spcBef>
              <a:spcAft>
                <a:spcPct val="0"/>
              </a:spcAft>
              <a:buFont typeface="Arial" panose="020B0604020202020204" pitchFamily="34" charset="0"/>
              <a:buChar char="•"/>
              <a:defRPr/>
            </a:pPr>
            <a:r>
              <a:rPr lang="en-US" sz="1000" dirty="0"/>
              <a:t>That </a:t>
            </a:r>
            <a:r>
              <a:rPr lang="en-US" sz="1000" b="1" dirty="0"/>
              <a:t>global sea level </a:t>
            </a:r>
            <a:r>
              <a:rPr lang="en-US" sz="1000" dirty="0"/>
              <a:t>has risen about +7 inches since 1901 and that the </a:t>
            </a:r>
            <a:r>
              <a:rPr lang="en-US" sz="1000" i="1" dirty="0"/>
              <a:t>rate</a:t>
            </a:r>
            <a:r>
              <a:rPr lang="en-US" sz="1000" dirty="0"/>
              <a:t> of global mean sea level rise has accelerated during the last two centuries…</a:t>
            </a:r>
          </a:p>
          <a:p>
            <a:pPr marL="173079" indent="-173079" defTabSz="923087" fontAlgn="base">
              <a:spcBef>
                <a:spcPct val="30000"/>
              </a:spcBef>
              <a:spcAft>
                <a:spcPct val="0"/>
              </a:spcAft>
              <a:buFont typeface="Arial" panose="020B0604020202020204" pitchFamily="34" charset="0"/>
              <a:buChar char="•"/>
              <a:defRPr/>
            </a:pPr>
            <a:r>
              <a:rPr lang="en-US" sz="1000" dirty="0"/>
              <a:t>That </a:t>
            </a:r>
            <a:r>
              <a:rPr lang="en-US" sz="1000" b="1" dirty="0"/>
              <a:t>snow and ice cover</a:t>
            </a:r>
            <a:r>
              <a:rPr lang="en-US" sz="1000" dirty="0"/>
              <a:t> has been decreasing, </a:t>
            </a:r>
          </a:p>
          <a:p>
            <a:pPr marL="173079" indent="-173079">
              <a:buFont typeface="Arial" panose="020B0604020202020204" pitchFamily="34" charset="0"/>
              <a:buChar char="•"/>
            </a:pPr>
            <a:r>
              <a:rPr lang="en-US" sz="1000" dirty="0"/>
              <a:t>That </a:t>
            </a:r>
            <a:r>
              <a:rPr lang="en-US" sz="1000" b="1" dirty="0"/>
              <a:t>ocean surface waters </a:t>
            </a:r>
            <a:r>
              <a:rPr lang="en-US" sz="1000" dirty="0"/>
              <a:t>(top 250 ft.) warmed by +0.6 to +0.9°F from 1971 to 2009 (global average) and that warming trends are evident at nearly all depths in the ocean… and</a:t>
            </a:r>
          </a:p>
          <a:p>
            <a:pPr marL="173079" indent="-173079">
              <a:buFont typeface="Arial" panose="020B0604020202020204" pitchFamily="34" charset="0"/>
              <a:buChar char="•"/>
            </a:pPr>
            <a:r>
              <a:rPr lang="en-US" sz="1000" dirty="0"/>
              <a:t>That the </a:t>
            </a:r>
            <a:r>
              <a:rPr lang="en-US" sz="1000" b="1" dirty="0"/>
              <a:t>acidity of the ocean </a:t>
            </a:r>
            <a:r>
              <a:rPr lang="en-US" sz="1000" dirty="0"/>
              <a:t>has increased by about +26% since 1750.</a:t>
            </a:r>
          </a:p>
          <a:p>
            <a:endParaRPr lang="en-US" sz="1000" b="1" dirty="0"/>
          </a:p>
          <a:p>
            <a:r>
              <a:rPr lang="en-US" sz="1000" dirty="0"/>
              <a:t>There is also lots of evidence of species ranges shifting and the timing of bloom dates and other biological processes changing in response to rising temperatures, but that is a topic for another time. </a:t>
            </a:r>
          </a:p>
          <a:p>
            <a:pPr defTabSz="923087" fontAlgn="base">
              <a:spcBef>
                <a:spcPct val="30000"/>
              </a:spcBef>
              <a:spcAft>
                <a:spcPct val="0"/>
              </a:spcAft>
              <a:defRPr/>
            </a:pPr>
            <a:r>
              <a:rPr lang="en-US" sz="1000" dirty="0"/>
              <a:t>---------</a:t>
            </a:r>
          </a:p>
          <a:p>
            <a:r>
              <a:rPr lang="en-US" sz="1000" dirty="0"/>
              <a:t>[Atmospheric water vapor is increasing in the lower atmosphere, because a warmer atmosphere can hold more water.] </a:t>
            </a:r>
            <a:endParaRPr lang="en-US" sz="1000" b="1" dirty="0"/>
          </a:p>
          <a:p>
            <a:r>
              <a:rPr lang="en-US" sz="1000" dirty="0"/>
              <a:t>Figure 2.1: These are just some of the indicators measured globally over many decades that show that the Earth’s climate is warming. White arrows indicate increasing trends, and black arrows indicate decreasing trends. All the indicators expected to increase in a warming world are, in fact, increasing, and all those expected to decrease in a warming world are decreasing. (Figure source: NOAA NCDC based on data updated from Kennedy et al. 2010</a:t>
            </a:r>
            <a:r>
              <a:rPr lang="en-US" sz="1000" baseline="30000" dirty="0">
                <a:hlinkClick r:id="rId3"/>
              </a:rPr>
              <a:t>1</a:t>
            </a:r>
            <a:r>
              <a:rPr lang="en-US" sz="1000" dirty="0"/>
              <a:t>). </a:t>
            </a:r>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xmlns="" val="650032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a:ln/>
        </p:spPr>
      </p:sp>
      <p:sp>
        <p:nvSpPr>
          <p:cNvPr id="424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1213"/>
              </a:spcBef>
              <a:spcAft>
                <a:spcPts val="1213"/>
              </a:spcAft>
            </a:pPr>
            <a:r>
              <a:rPr lang="en-US" altLang="en-US" b="1" dirty="0">
                <a:latin typeface="Arial" panose="020B0604020202020204" pitchFamily="34" charset="0"/>
              </a:rPr>
              <a:t>Trends related to temperature:</a:t>
            </a:r>
          </a:p>
          <a:p>
            <a:pPr>
              <a:spcBef>
                <a:spcPts val="1213"/>
              </a:spcBef>
              <a:spcAft>
                <a:spcPts val="1213"/>
              </a:spcAft>
              <a:buFontTx/>
              <a:buChar char="•"/>
            </a:pPr>
            <a:r>
              <a:rPr lang="en-US" altLang="en-US" dirty="0">
                <a:latin typeface="Arial" panose="020B0604020202020204" pitchFamily="34" charset="0"/>
              </a:rPr>
              <a:t>Average annual temperature has increased +1.3°F, 1885-2011 </a:t>
            </a:r>
            <a:r>
              <a:rPr lang="en-US" altLang="en-US" sz="1000" i="1" dirty="0">
                <a:solidFill>
                  <a:srgbClr val="7F7F7F"/>
                </a:solidFill>
                <a:latin typeface="Arial" panose="020B0604020202020204" pitchFamily="34" charset="0"/>
              </a:rPr>
              <a:t>(Kunkel et al. 2013, Mote et al. 2013)</a:t>
            </a:r>
          </a:p>
          <a:p>
            <a:pPr>
              <a:spcBef>
                <a:spcPts val="1213"/>
              </a:spcBef>
              <a:spcAft>
                <a:spcPts val="1213"/>
              </a:spcAft>
              <a:buFontTx/>
              <a:buChar char="•"/>
            </a:pPr>
            <a:r>
              <a:rPr lang="en-US" altLang="en-US" dirty="0">
                <a:latin typeface="Arial" panose="020B0604020202020204" pitchFamily="34" charset="0"/>
              </a:rPr>
              <a:t>Frost-free season has lengthened 35 days (</a:t>
            </a:r>
            <a:r>
              <a:rPr lang="en-US" altLang="en-US" u="sng" dirty="0">
                <a:latin typeface="Arial" panose="020B0604020202020204" pitchFamily="34" charset="0"/>
              </a:rPr>
              <a:t>+</a:t>
            </a:r>
            <a:r>
              <a:rPr lang="en-US" altLang="en-US" dirty="0">
                <a:latin typeface="Arial" panose="020B0604020202020204" pitchFamily="34" charset="0"/>
              </a:rPr>
              <a:t>6 days), 1885-2011 </a:t>
            </a:r>
            <a:r>
              <a:rPr lang="en-US" altLang="en-US" sz="1000" i="1" dirty="0">
                <a:solidFill>
                  <a:srgbClr val="7F7F7F"/>
                </a:solidFill>
                <a:latin typeface="Arial" panose="020B0604020202020204" pitchFamily="34" charset="0"/>
              </a:rPr>
              <a:t>(Kunkel et al. 2013)</a:t>
            </a:r>
            <a:endParaRPr lang="en-US" altLang="en-US" dirty="0">
              <a:latin typeface="Arial" panose="020B0604020202020204" pitchFamily="34" charset="0"/>
            </a:endParaRPr>
          </a:p>
          <a:p>
            <a:pPr>
              <a:spcBef>
                <a:spcPts val="1213"/>
              </a:spcBef>
              <a:spcAft>
                <a:spcPts val="1213"/>
              </a:spcAft>
              <a:buFontTx/>
              <a:buChar char="•"/>
            </a:pPr>
            <a:r>
              <a:rPr lang="en-US" altLang="en-US" dirty="0">
                <a:latin typeface="Arial" panose="020B0604020202020204" pitchFamily="34" charset="0"/>
              </a:rPr>
              <a:t>No discernible long-term trend in precipitation </a:t>
            </a:r>
            <a:r>
              <a:rPr lang="en-US" altLang="en-US" sz="1000" i="1" dirty="0">
                <a:solidFill>
                  <a:srgbClr val="7F7F7F"/>
                </a:solidFill>
                <a:latin typeface="Arial" panose="020B0604020202020204" pitchFamily="34" charset="0"/>
              </a:rPr>
              <a:t>(Kunkel et al. 2013)</a:t>
            </a:r>
          </a:p>
          <a:p>
            <a:pPr>
              <a:spcBef>
                <a:spcPts val="1213"/>
              </a:spcBef>
              <a:spcAft>
                <a:spcPts val="1213"/>
              </a:spcAft>
              <a:buFontTx/>
              <a:buChar char="•"/>
            </a:pPr>
            <a:endParaRPr lang="en-US" altLang="en-US" sz="1000" i="1" dirty="0">
              <a:solidFill>
                <a:srgbClr val="7F7F7F"/>
              </a:solidFill>
              <a:latin typeface="Arial" panose="020B0604020202020204" pitchFamily="34" charset="0"/>
            </a:endParaRPr>
          </a:p>
          <a:p>
            <a:pPr>
              <a:spcBef>
                <a:spcPts val="1213"/>
              </a:spcBef>
              <a:spcAft>
                <a:spcPts val="1213"/>
              </a:spcAft>
            </a:pPr>
            <a:r>
              <a:rPr lang="en-US" altLang="en-US" dirty="0">
                <a:latin typeface="Arial" panose="020B0604020202020204" pitchFamily="34" charset="0"/>
              </a:rPr>
              <a:t>Annual and seasonal temperatures have generally been above the long-term average for the last 25 years.</a:t>
            </a:r>
          </a:p>
          <a:p>
            <a:pPr>
              <a:spcBef>
                <a:spcPts val="1213"/>
              </a:spcBef>
              <a:spcAft>
                <a:spcPts val="1213"/>
              </a:spcAft>
            </a:pPr>
            <a:r>
              <a:rPr lang="en-US" altLang="en-US" dirty="0">
                <a:latin typeface="Arial" panose="020B0604020202020204" pitchFamily="34" charset="0"/>
              </a:rPr>
              <a:t>Since 1986, all but 2 years have had average annual temperatures above the 1901-1960 average.</a:t>
            </a:r>
          </a:p>
          <a:p>
            <a:pPr>
              <a:spcBef>
                <a:spcPts val="1213"/>
              </a:spcBef>
              <a:spcAft>
                <a:spcPts val="1213"/>
              </a:spcAft>
            </a:pPr>
            <a:r>
              <a:rPr lang="en-US" altLang="en-US" dirty="0">
                <a:latin typeface="Arial" panose="020B0604020202020204" pitchFamily="34" charset="0"/>
              </a:rPr>
              <a:t>Two of the three warmest years on record, 1992 and 2003, have occurred since 1986.</a:t>
            </a:r>
          </a:p>
          <a:p>
            <a:pPr>
              <a:spcBef>
                <a:spcPts val="1213"/>
              </a:spcBef>
              <a:spcAft>
                <a:spcPts val="1213"/>
              </a:spcAft>
            </a:pPr>
            <a:r>
              <a:rPr lang="en-US" altLang="en-US" dirty="0">
                <a:latin typeface="Arial" panose="020B0604020202020204" pitchFamily="34" charset="0"/>
              </a:rPr>
              <a:t>Five of the nine warmest summers have occurred since 1998.</a:t>
            </a:r>
            <a:r>
              <a:rPr lang="en-US" altLang="en-US" i="1" dirty="0">
                <a:solidFill>
                  <a:srgbClr val="7F7F7F"/>
                </a:solidFill>
                <a:latin typeface="Arial" panose="020B0604020202020204" pitchFamily="34" charset="0"/>
              </a:rPr>
              <a:t> (Kunkel et al. 2013)</a:t>
            </a:r>
            <a:endParaRPr lang="en-US" altLang="en-US" dirty="0">
              <a:latin typeface="Arial" panose="020B0604020202020204" pitchFamily="34" charset="0"/>
            </a:endParaRPr>
          </a:p>
          <a:p>
            <a:pPr>
              <a:spcBef>
                <a:spcPts val="1213"/>
              </a:spcBef>
              <a:spcAft>
                <a:spcPts val="1213"/>
              </a:spcAft>
            </a:pPr>
            <a:endParaRPr lang="en-US" altLang="en-US" dirty="0">
              <a:latin typeface="Arial" panose="020B0604020202020204" pitchFamily="34" charset="0"/>
            </a:endParaRPr>
          </a:p>
          <a:p>
            <a:endParaRPr lang="en-US" altLang="en-US" b="1" dirty="0">
              <a:solidFill>
                <a:srgbClr val="7F7F7F"/>
              </a:solidFill>
              <a:latin typeface="Arial" panose="020B0604020202020204" pitchFamily="34" charset="0"/>
            </a:endParaRPr>
          </a:p>
          <a:p>
            <a:r>
              <a:rPr lang="en-US" altLang="en-US" b="1" dirty="0">
                <a:solidFill>
                  <a:srgbClr val="7F7F7F"/>
                </a:solidFill>
                <a:latin typeface="Arial" panose="020B0604020202020204" pitchFamily="34" charset="0"/>
              </a:rPr>
              <a:t>Trends related to hydrology</a:t>
            </a:r>
          </a:p>
          <a:p>
            <a:pPr>
              <a:spcBef>
                <a:spcPts val="1213"/>
              </a:spcBef>
              <a:spcAft>
                <a:spcPts val="1213"/>
              </a:spcAft>
              <a:buFontTx/>
              <a:buChar char="•"/>
            </a:pPr>
            <a:r>
              <a:rPr lang="en-US" altLang="en-US" dirty="0">
                <a:latin typeface="Arial" panose="020B0604020202020204" pitchFamily="34" charset="0"/>
              </a:rPr>
              <a:t> Spring snowpack varies year-to-year but declined ~25% from mid-20th century through 2006 </a:t>
            </a:r>
            <a:r>
              <a:rPr lang="en-US" altLang="en-US" sz="1000" i="1" dirty="0">
                <a:solidFill>
                  <a:srgbClr val="7F7F7F"/>
                </a:solidFill>
                <a:latin typeface="Arial" panose="020B0604020202020204" pitchFamily="34" charset="0"/>
              </a:rPr>
              <a:t>(</a:t>
            </a:r>
            <a:r>
              <a:rPr lang="en-US" altLang="en-US" sz="1000" i="1" dirty="0" err="1">
                <a:solidFill>
                  <a:srgbClr val="7F7F7F"/>
                </a:solidFill>
                <a:latin typeface="Arial" panose="020B0604020202020204" pitchFamily="34" charset="0"/>
              </a:rPr>
              <a:t>Stoelinga</a:t>
            </a:r>
            <a:r>
              <a:rPr lang="en-US" altLang="en-US" sz="1000" i="1" dirty="0">
                <a:solidFill>
                  <a:srgbClr val="7F7F7F"/>
                </a:solidFill>
                <a:latin typeface="Arial" panose="020B0604020202020204" pitchFamily="34" charset="0"/>
              </a:rPr>
              <a:t> et al. 2009, Mote et al. 2008)</a:t>
            </a:r>
            <a:endParaRPr lang="en-US" altLang="en-US" i="1" dirty="0">
              <a:solidFill>
                <a:srgbClr val="7F7F7F"/>
              </a:solidFill>
              <a:latin typeface="Arial" panose="020B0604020202020204" pitchFamily="34" charset="0"/>
            </a:endParaRPr>
          </a:p>
          <a:p>
            <a:pPr marL="0" marR="0" indent="0" algn="l" defTabSz="914400" rtl="0" eaLnBrk="1" fontAlgn="base" latinLnBrk="0" hangingPunct="1">
              <a:lnSpc>
                <a:spcPct val="100000"/>
              </a:lnSpc>
              <a:spcBef>
                <a:spcPts val="1213"/>
              </a:spcBef>
              <a:spcAft>
                <a:spcPts val="1213"/>
              </a:spcAft>
              <a:buClrTx/>
              <a:buSzTx/>
              <a:buFontTx/>
              <a:buChar char="•"/>
              <a:tabLst/>
              <a:defRPr/>
            </a:pPr>
            <a:r>
              <a:rPr lang="en-US" sz="1200" dirty="0">
                <a:solidFill>
                  <a:schemeClr val="tx1">
                    <a:lumMod val="75000"/>
                    <a:lumOff val="25000"/>
                  </a:schemeClr>
                </a:solidFill>
              </a:rPr>
              <a:t> Most glaciers are in decline (Mt. Rainier: -27%, 1913-1994). Spring peak streamflow shifted earlier by up to 20 days, depending on location (1948-2002)</a:t>
            </a:r>
            <a:r>
              <a:rPr lang="en-US" sz="1200" baseline="0" dirty="0">
                <a:solidFill>
                  <a:schemeClr val="tx1">
                    <a:lumMod val="75000"/>
                    <a:lumOff val="25000"/>
                  </a:schemeClr>
                </a:solidFill>
              </a:rPr>
              <a:t> </a:t>
            </a:r>
            <a:r>
              <a:rPr lang="en-US" altLang="en-US" sz="1000" i="1" dirty="0">
                <a:solidFill>
                  <a:srgbClr val="7F7F7F"/>
                </a:solidFill>
                <a:latin typeface="Arial" panose="020B0604020202020204" pitchFamily="34" charset="0"/>
              </a:rPr>
              <a:t>(Sisson et al. 2011; </a:t>
            </a:r>
            <a:r>
              <a:rPr lang="en-US" altLang="en-US" sz="1000" i="1" dirty="0" err="1">
                <a:solidFill>
                  <a:srgbClr val="7F7F7F"/>
                </a:solidFill>
                <a:latin typeface="Arial" panose="020B0604020202020204" pitchFamily="34" charset="0"/>
              </a:rPr>
              <a:t>Sitts</a:t>
            </a:r>
            <a:r>
              <a:rPr lang="en-US" altLang="en-US" sz="1000" i="1" dirty="0">
                <a:solidFill>
                  <a:srgbClr val="7F7F7F"/>
                </a:solidFill>
                <a:latin typeface="Arial" panose="020B0604020202020204" pitchFamily="34" charset="0"/>
              </a:rPr>
              <a:t> et al. 2010; </a:t>
            </a:r>
            <a:r>
              <a:rPr lang="en-US" altLang="en-US" sz="1000" i="1" dirty="0" err="1">
                <a:solidFill>
                  <a:srgbClr val="7F7F7F"/>
                </a:solidFill>
                <a:latin typeface="Arial" panose="020B0604020202020204" pitchFamily="34" charset="0"/>
              </a:rPr>
              <a:t>Granshaw</a:t>
            </a:r>
            <a:r>
              <a:rPr lang="en-US" altLang="en-US" sz="1000" i="1" dirty="0">
                <a:solidFill>
                  <a:srgbClr val="7F7F7F"/>
                </a:solidFill>
                <a:latin typeface="Arial" panose="020B0604020202020204" pitchFamily="34" charset="0"/>
              </a:rPr>
              <a:t> and Fountain, 2006)</a:t>
            </a:r>
            <a:endParaRPr lang="en-US" altLang="en-US" i="1" dirty="0">
              <a:solidFill>
                <a:srgbClr val="7F7F7F"/>
              </a:solidFill>
              <a:latin typeface="Arial" panose="020B0604020202020204" pitchFamily="34" charset="0"/>
            </a:endParaRPr>
          </a:p>
          <a:p>
            <a:pPr>
              <a:spcBef>
                <a:spcPts val="1213"/>
              </a:spcBef>
              <a:spcAft>
                <a:spcPts val="1213"/>
              </a:spcAft>
              <a:buFontTx/>
              <a:buChar char="•"/>
            </a:pPr>
            <a:r>
              <a:rPr lang="en-US" altLang="en-US" dirty="0">
                <a:latin typeface="Arial" panose="020B0604020202020204" pitchFamily="34" charset="0"/>
              </a:rPr>
              <a:t>  Spring peak streamflow shifted earlier by up to 20 days, depending on location (1948-2002) </a:t>
            </a:r>
            <a:r>
              <a:rPr lang="en-US" altLang="en-US" sz="1000" i="1" dirty="0">
                <a:solidFill>
                  <a:srgbClr val="7F7F7F"/>
                </a:solidFill>
                <a:latin typeface="Arial" panose="020B0604020202020204" pitchFamily="34" charset="0"/>
              </a:rPr>
              <a:t>(Stewart 2005)</a:t>
            </a:r>
          </a:p>
          <a:p>
            <a:pPr>
              <a:spcBef>
                <a:spcPts val="1213"/>
              </a:spcBef>
              <a:spcAft>
                <a:spcPts val="1213"/>
              </a:spcAft>
              <a:buFontTx/>
              <a:buChar char="•"/>
            </a:pPr>
            <a:endParaRPr lang="en-US" altLang="en-US" sz="1000" i="1" dirty="0">
              <a:solidFill>
                <a:srgbClr val="7F7F7F"/>
              </a:solidFill>
              <a:latin typeface="Arial" panose="020B0604020202020204" pitchFamily="34" charset="0"/>
            </a:endParaRPr>
          </a:p>
          <a:p>
            <a:pPr>
              <a:spcBef>
                <a:spcPts val="1213"/>
              </a:spcBef>
              <a:spcAft>
                <a:spcPts val="1213"/>
              </a:spcAft>
            </a:pPr>
            <a:endParaRPr lang="en-US" altLang="en-US" dirty="0">
              <a:solidFill>
                <a:srgbClr val="7F7F7F"/>
              </a:solidFill>
              <a:latin typeface="Arial" panose="020B0604020202020204" pitchFamily="34" charset="0"/>
            </a:endParaRPr>
          </a:p>
          <a:p>
            <a:pPr>
              <a:spcBef>
                <a:spcPts val="1213"/>
              </a:spcBef>
              <a:spcAft>
                <a:spcPts val="1213"/>
              </a:spcAft>
            </a:pPr>
            <a:r>
              <a:rPr lang="en-US" altLang="en-US" b="1" dirty="0">
                <a:solidFill>
                  <a:srgbClr val="7F7F7F"/>
                </a:solidFill>
                <a:latin typeface="Arial" panose="020B0604020202020204" pitchFamily="34" charset="0"/>
              </a:rPr>
              <a:t>Trends in sea level:</a:t>
            </a:r>
            <a:endParaRPr lang="en-US" altLang="en-US" dirty="0">
              <a:solidFill>
                <a:srgbClr val="7F7F7F"/>
              </a:solidFill>
              <a:latin typeface="Arial" panose="020B0604020202020204" pitchFamily="34" charset="0"/>
            </a:endParaRPr>
          </a:p>
          <a:p>
            <a:pPr>
              <a:spcBef>
                <a:spcPts val="1213"/>
              </a:spcBef>
              <a:spcAft>
                <a:spcPts val="1213"/>
              </a:spcAft>
              <a:buFontTx/>
              <a:buChar char="•"/>
            </a:pPr>
            <a:r>
              <a:rPr lang="en-US" altLang="en-US" dirty="0">
                <a:latin typeface="Arial" panose="020B0604020202020204" pitchFamily="34" charset="0"/>
              </a:rPr>
              <a:t> Sea level is increasing on average (+8 inches in Seattle), although results vary by location </a:t>
            </a:r>
            <a:r>
              <a:rPr lang="en-US" altLang="en-US" sz="1000" i="1" dirty="0">
                <a:solidFill>
                  <a:srgbClr val="7F7F7F"/>
                </a:solidFill>
                <a:latin typeface="Arial" panose="020B0604020202020204" pitchFamily="34" charset="0"/>
              </a:rPr>
              <a:t>(NRC 2012, Mote et al. 2008)</a:t>
            </a:r>
            <a:endParaRPr lang="en-US" altLang="en-US" sz="1100" i="1" dirty="0">
              <a:solidFill>
                <a:srgbClr val="7F7F7F"/>
              </a:solidFill>
              <a:latin typeface="Arial" panose="020B0604020202020204" pitchFamily="34" charset="0"/>
            </a:endParaRPr>
          </a:p>
          <a:p>
            <a:pPr>
              <a:spcBef>
                <a:spcPts val="1213"/>
              </a:spcBef>
              <a:spcAft>
                <a:spcPts val="1213"/>
              </a:spcAft>
              <a:buFontTx/>
              <a:buChar char="•"/>
            </a:pPr>
            <a:r>
              <a:rPr lang="en-US" altLang="en-US" dirty="0">
                <a:latin typeface="Arial" panose="020B0604020202020204" pitchFamily="34" charset="0"/>
              </a:rPr>
              <a:t> Declining sea level found in the few areas where tectonic uplift currently exceeds the rate of global sea level rise observed to date </a:t>
            </a:r>
            <a:r>
              <a:rPr lang="en-US" altLang="en-US" sz="1000" i="1" dirty="0">
                <a:solidFill>
                  <a:srgbClr val="7F7F7F"/>
                </a:solidFill>
                <a:latin typeface="Arial" panose="020B0604020202020204" pitchFamily="34" charset="0"/>
              </a:rPr>
              <a:t>(NRC 2012, Mote et al. 2008)</a:t>
            </a:r>
            <a:endParaRPr lang="en-US" altLang="en-US" sz="1000" dirty="0">
              <a:latin typeface="Arial" panose="020B0604020202020204" pitchFamily="34" charset="0"/>
            </a:endParaRPr>
          </a:p>
          <a:p>
            <a:pPr>
              <a:buFontTx/>
              <a:buChar char="•"/>
            </a:pPr>
            <a:r>
              <a:rPr lang="en-US" altLang="en-US" dirty="0">
                <a:latin typeface="Arial" panose="020B0604020202020204" pitchFamily="34" charset="0"/>
              </a:rPr>
              <a:t> Examples of differing relative sea level rise:</a:t>
            </a:r>
          </a:p>
          <a:p>
            <a:pPr marL="633413" lvl="1" indent="-173038">
              <a:buFontTx/>
              <a:buChar char="•"/>
            </a:pPr>
            <a:r>
              <a:rPr lang="en-US" altLang="en-US" dirty="0">
                <a:latin typeface="Calibri" panose="020F0502020204030204" pitchFamily="34" charset="0"/>
              </a:rPr>
              <a:t>Friday Harbor, WA:  +0.4 in./decade (1934-2008)</a:t>
            </a:r>
          </a:p>
          <a:p>
            <a:pPr marL="633413" lvl="1" indent="-173038">
              <a:buFontTx/>
              <a:buChar char="•"/>
            </a:pPr>
            <a:r>
              <a:rPr lang="en-US" altLang="en-US" dirty="0" err="1">
                <a:latin typeface="Calibri" panose="020F0502020204030204" pitchFamily="34" charset="0"/>
              </a:rPr>
              <a:t>Neah</a:t>
            </a:r>
            <a:r>
              <a:rPr lang="en-US" altLang="en-US" dirty="0">
                <a:latin typeface="Calibri" panose="020F0502020204030204" pitchFamily="34" charset="0"/>
              </a:rPr>
              <a:t> Bay, WA: 	−0.7 in./decade (1934-2008)</a:t>
            </a:r>
          </a:p>
          <a:p>
            <a:pPr marL="633413" lvl="1" indent="-173038">
              <a:buFontTx/>
              <a:buChar char="•"/>
            </a:pPr>
            <a:r>
              <a:rPr lang="en-US" altLang="en-US" dirty="0">
                <a:latin typeface="Calibri" panose="020F0502020204030204" pitchFamily="34" charset="0"/>
              </a:rPr>
              <a:t>Seattle, WA: 	+0.8 in./decade (1900-2008)</a:t>
            </a:r>
          </a:p>
          <a:p>
            <a:pPr marL="633413" lvl="1" indent="-173038">
              <a:buFontTx/>
              <a:buChar char="•"/>
            </a:pPr>
            <a:r>
              <a:rPr lang="en-US" altLang="en-US" dirty="0">
                <a:latin typeface="Calibri" panose="020F0502020204030204" pitchFamily="34" charset="0"/>
              </a:rPr>
              <a:t>Astoria, OR: 	−0.1 in./decade (1925-2008)</a:t>
            </a:r>
          </a:p>
          <a:p>
            <a:pPr>
              <a:spcBef>
                <a:spcPts val="1213"/>
              </a:spcBef>
              <a:spcAft>
                <a:spcPts val="1213"/>
              </a:spcAft>
            </a:pPr>
            <a:endParaRPr lang="en-US" altLang="en-US" b="1" dirty="0">
              <a:solidFill>
                <a:srgbClr val="7F7F7F"/>
              </a:solidFill>
              <a:latin typeface="Arial" panose="020B0604020202020204" pitchFamily="34" charset="0"/>
            </a:endParaRPr>
          </a:p>
          <a:p>
            <a:pPr>
              <a:spcBef>
                <a:spcPts val="1213"/>
              </a:spcBef>
              <a:spcAft>
                <a:spcPts val="1213"/>
              </a:spcAft>
            </a:pPr>
            <a:r>
              <a:rPr lang="en-US" altLang="en-US" b="1" dirty="0">
                <a:solidFill>
                  <a:srgbClr val="7F7F7F"/>
                </a:solidFill>
                <a:latin typeface="Arial" panose="020B0604020202020204" pitchFamily="34" charset="0"/>
              </a:rPr>
              <a:t>Trends related to ocean:</a:t>
            </a:r>
          </a:p>
          <a:p>
            <a:pPr>
              <a:spcBef>
                <a:spcPts val="1213"/>
              </a:spcBef>
              <a:spcAft>
                <a:spcPts val="1213"/>
              </a:spcAft>
              <a:buFontTx/>
              <a:buChar char="•"/>
            </a:pPr>
            <a:r>
              <a:rPr lang="en-US" altLang="en-US" dirty="0">
                <a:latin typeface="Arial" panose="020B0604020202020204" pitchFamily="34" charset="0"/>
              </a:rPr>
              <a:t>Ocean acidity in Washington’s marine waters has increased +10% to +40% since 1800</a:t>
            </a:r>
          </a:p>
          <a:p>
            <a:pPr marL="633413" lvl="1" indent="-173038" eaLnBrk="1" hangingPunct="1">
              <a:spcBef>
                <a:spcPts val="1213"/>
              </a:spcBef>
              <a:spcAft>
                <a:spcPts val="1213"/>
              </a:spcAft>
              <a:buFontTx/>
              <a:buChar char="•"/>
            </a:pPr>
            <a:r>
              <a:rPr lang="en-US" altLang="en-US" dirty="0">
                <a:latin typeface="Calibri" panose="020F0502020204030204" pitchFamily="34" charset="0"/>
              </a:rPr>
              <a:t>Ocean waters on the outer coast of Washington and the Puget Sound have become about +10 to +40% more acidic since 1800 (decline in pH of −0.05 to −0.15). (Source: Feely, R.A. et al., 2010. The combined effects of ocean acidification, mixing, and respiration on pH and carbonate saturation in an urbanized estuary. </a:t>
            </a:r>
            <a:r>
              <a:rPr lang="en-US" altLang="en-US" i="1" dirty="0">
                <a:latin typeface="Calibri" panose="020F0502020204030204" pitchFamily="34" charset="0"/>
              </a:rPr>
              <a:t>Estuarine, Coastal and Shelf Science</a:t>
            </a:r>
            <a:r>
              <a:rPr lang="en-US" altLang="en-US" dirty="0">
                <a:latin typeface="Calibri" panose="020F0502020204030204" pitchFamily="34" charset="0"/>
              </a:rPr>
              <a:t> 88: 442–449.)</a:t>
            </a:r>
          </a:p>
          <a:p>
            <a:pPr>
              <a:spcBef>
                <a:spcPts val="1213"/>
              </a:spcBef>
              <a:spcAft>
                <a:spcPts val="1213"/>
              </a:spcAft>
              <a:buFontTx/>
              <a:buChar char="•"/>
            </a:pPr>
            <a:r>
              <a:rPr lang="en-US" altLang="en-US" dirty="0">
                <a:latin typeface="Arial" panose="020B0604020202020204" pitchFamily="34" charset="0"/>
              </a:rPr>
              <a:t>Significant warming in coastal surface ocean temperatures observed in the Strait of Georgia and west of Vancouver Island (+1.4°F, 1970-2005)</a:t>
            </a:r>
          </a:p>
          <a:p>
            <a:pPr>
              <a:spcBef>
                <a:spcPts val="1213"/>
              </a:spcBef>
              <a:spcAft>
                <a:spcPts val="1213"/>
              </a:spcAft>
              <a:buFontTx/>
              <a:buChar char="•"/>
            </a:pPr>
            <a:r>
              <a:rPr lang="en-US" altLang="en-US" dirty="0">
                <a:latin typeface="Arial" panose="020B0604020202020204" pitchFamily="34" charset="0"/>
              </a:rPr>
              <a:t>No significant warming of coastal surface ocean temperatures offshore of North America, 1900-2008</a:t>
            </a:r>
          </a:p>
          <a:p>
            <a:pPr>
              <a:spcBef>
                <a:spcPts val="1213"/>
              </a:spcBef>
              <a:spcAft>
                <a:spcPts val="1213"/>
              </a:spcAft>
            </a:pPr>
            <a:endParaRPr lang="en-US" altLang="en-US" dirty="0">
              <a:solidFill>
                <a:srgbClr val="7F7F7F"/>
              </a:solidFill>
              <a:latin typeface="Arial" panose="020B0604020202020204" pitchFamily="34" charset="0"/>
            </a:endParaRPr>
          </a:p>
          <a:p>
            <a:r>
              <a:rPr lang="en-US" altLang="en-US" b="1" dirty="0">
                <a:solidFill>
                  <a:srgbClr val="7F7F7F"/>
                </a:solidFill>
                <a:latin typeface="Arial" panose="020B0604020202020204" pitchFamily="34" charset="0"/>
              </a:rPr>
              <a:t>Sources:</a:t>
            </a:r>
          </a:p>
          <a:p>
            <a:r>
              <a:rPr lang="en-US" altLang="en-US" dirty="0">
                <a:solidFill>
                  <a:srgbClr val="7F7F7F"/>
                </a:solidFill>
                <a:latin typeface="Arial" panose="020B0604020202020204" pitchFamily="34" charset="0"/>
              </a:rPr>
              <a:t>Kunkel, K.E. et al., 2013. Part 6. Climate of the Northwest U.S., NOAA Technical Report NESDIS 142-6.</a:t>
            </a:r>
          </a:p>
          <a:p>
            <a:r>
              <a:rPr lang="en-US" altLang="en-US" dirty="0">
                <a:solidFill>
                  <a:srgbClr val="7F7F7F"/>
                </a:solidFill>
                <a:latin typeface="Arial" panose="020B0604020202020204" pitchFamily="34" charset="0"/>
              </a:rPr>
              <a:t>Mote, P.W. et al., 2013. Climate: Variability and Change in the Past and the Future. Chapter 2, 25-40, in M.M. Dalton, P.W. Mote, and A.K. Snover (eds.) Climate Change in the Northwest: Implications for Our Landscapes, Waters, and Communities, Washington D.C.: Island Press.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249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52D2B031-8840-497B-B711-29DE29067602}"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23925"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xmlns="" val="207739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2454560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19249532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37D6604-E92D-4D92-9A69-E00E62F4E9A3}" type="datetimeFigureOut">
              <a:rPr lang="en-US"/>
              <a:pPr>
                <a:defRPr/>
              </a:pPr>
              <a:t>10/25/2016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BF8808C2-EBA6-493D-8A34-251F698F3DC1}" type="slidenum">
              <a:rPr lang="en-US" altLang="en-US"/>
              <a:pPr>
                <a:defRPr/>
              </a:pPr>
              <a:t>‹#›</a:t>
            </a:fld>
            <a:endParaRPr lang="en-US" altLang="en-US"/>
          </a:p>
        </p:txBody>
      </p:sp>
    </p:spTree>
    <p:extLst>
      <p:ext uri="{BB962C8B-B14F-4D97-AF65-F5344CB8AC3E}">
        <p14:creationId xmlns:p14="http://schemas.microsoft.com/office/powerpoint/2010/main" xmlns="" val="10936120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902CE9E-95F2-4B55-9921-4AE06690F5C8}" type="datetimeFigureOut">
              <a:rPr lang="en-US"/>
              <a:pPr>
                <a:defRPr/>
              </a:pPr>
              <a:t>10/25/2016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F4398851-1A2F-46E0-87A7-ECEB6D9A7FD5}" type="slidenum">
              <a:rPr lang="en-US" altLang="en-US"/>
              <a:pPr>
                <a:defRPr/>
              </a:pPr>
              <a:t>‹#›</a:t>
            </a:fld>
            <a:endParaRPr lang="en-US" altLang="en-US"/>
          </a:p>
        </p:txBody>
      </p:sp>
    </p:spTree>
    <p:extLst>
      <p:ext uri="{BB962C8B-B14F-4D97-AF65-F5344CB8AC3E}">
        <p14:creationId xmlns:p14="http://schemas.microsoft.com/office/powerpoint/2010/main" xmlns="" val="2477150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B5113FE-8F7F-4257-9B2C-335D23349EF7}"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AAAD7B7-9A06-4392-8A62-5BA2C8A2E718}" type="slidenum">
              <a:rPr lang="en-US" altLang="en-US"/>
              <a:pPr>
                <a:defRPr/>
              </a:pPr>
              <a:t>‹#›</a:t>
            </a:fld>
            <a:endParaRPr lang="en-US" altLang="en-US"/>
          </a:p>
        </p:txBody>
      </p:sp>
    </p:spTree>
    <p:extLst>
      <p:ext uri="{BB962C8B-B14F-4D97-AF65-F5344CB8AC3E}">
        <p14:creationId xmlns:p14="http://schemas.microsoft.com/office/powerpoint/2010/main" xmlns="" val="35721592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DF23E7F-3474-4B20-87DC-212B9ECF34B3}"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047860BF-987E-4409-86B0-E4591F081220}" type="slidenum">
              <a:rPr lang="en-US" altLang="en-US"/>
              <a:pPr>
                <a:defRPr/>
              </a:pPr>
              <a:t>‹#›</a:t>
            </a:fld>
            <a:endParaRPr lang="en-US" altLang="en-US"/>
          </a:p>
        </p:txBody>
      </p:sp>
    </p:spTree>
    <p:extLst>
      <p:ext uri="{BB962C8B-B14F-4D97-AF65-F5344CB8AC3E}">
        <p14:creationId xmlns:p14="http://schemas.microsoft.com/office/powerpoint/2010/main" xmlns="" val="38031625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9B280C7-8424-485E-8285-F72FA931DFA5}"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A548EF3F-1585-4E46-A1B2-1E8D67823116}" type="slidenum">
              <a:rPr lang="en-US" altLang="en-US"/>
              <a:pPr>
                <a:defRPr/>
              </a:pPr>
              <a:t>‹#›</a:t>
            </a:fld>
            <a:endParaRPr lang="en-US" altLang="en-US"/>
          </a:p>
        </p:txBody>
      </p:sp>
    </p:spTree>
    <p:extLst>
      <p:ext uri="{BB962C8B-B14F-4D97-AF65-F5344CB8AC3E}">
        <p14:creationId xmlns:p14="http://schemas.microsoft.com/office/powerpoint/2010/main" xmlns="" val="3113490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E5C28C7-D31A-433B-80E1-772AA3467C61}"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C0F9721-B8E3-494C-9996-99C330D043C1}" type="slidenum">
              <a:rPr lang="en-US" altLang="en-US"/>
              <a:pPr>
                <a:defRPr/>
              </a:pPr>
              <a:t>‹#›</a:t>
            </a:fld>
            <a:endParaRPr lang="en-US" altLang="en-US"/>
          </a:p>
        </p:txBody>
      </p:sp>
    </p:spTree>
    <p:extLst>
      <p:ext uri="{BB962C8B-B14F-4D97-AF65-F5344CB8AC3E}">
        <p14:creationId xmlns:p14="http://schemas.microsoft.com/office/powerpoint/2010/main" xmlns="" val="23332354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lvl1pPr>
              <a:defRPr sz="3000" b="1">
                <a:solidFill>
                  <a:srgbClr val="444A5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D9B9DA3-4D67-4B26-9C29-65CC72ACC740}" type="datetimeFigureOut">
              <a:rPr lang="en-US"/>
              <a:pPr>
                <a:defRPr/>
              </a:pPr>
              <a:t>10/25/2016</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E2812DC-899E-4AFC-AF0A-149187C4EE56}" type="slidenum">
              <a:rPr lang="en-US" altLang="en-US"/>
              <a:pPr>
                <a:defRPr/>
              </a:pPr>
              <a:t>‹#›</a:t>
            </a:fld>
            <a:endParaRPr lang="en-US" altLang="en-US"/>
          </a:p>
        </p:txBody>
      </p:sp>
    </p:spTree>
    <p:extLst>
      <p:ext uri="{BB962C8B-B14F-4D97-AF65-F5344CB8AC3E}">
        <p14:creationId xmlns:p14="http://schemas.microsoft.com/office/powerpoint/2010/main" xmlns="" val="5417801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55219CB-DF7F-470B-B733-9B1D590C18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477356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A09BADD-4C03-46A8-91C6-3C8CE1B127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25822700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39CB417-03C6-4397-9CC2-542F95B936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80879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8854951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BBEAEF2-E87B-48B2-9A0A-E0428A98F6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10710692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DFECE806-C188-48D0-8C91-DC3F6E00C3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10343162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A43154E3-4DEE-40FC-83D4-86D9F3973B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7656196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7B47F980-9ACC-4F89-8648-568BDED4BD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228332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33A74B7E-02B3-47A6-9531-7BD0F1A5AED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973166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B2A2E30-795C-4035-AD61-2BD71B2B51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16539954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51176F9-8991-43B0-B345-6FD43630BC9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12743667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83B34CB-930B-43AA-9DF7-914BBE7F8D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1783235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pPr>
              <a:defRPr/>
            </a:pPr>
            <a:fld id="{2328C079-9A9F-4C12-BA3A-3BB0D099AE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2330321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CF834CC-74E7-4F0D-B84D-645D315178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xmlns="" val="3524676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A607C6CD-7EC8-4021-9CDF-02E12D22C58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31569159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97316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626193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91004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7248974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48547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893817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92413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0199626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2099162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66735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5E4AB067-A3AD-4998-900F-924C420B6ED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31586363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latin typeface="Calibri"/>
              </a:rPr>
              <a:pPr/>
              <a:t>10/25/2016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14169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ADC7D19-E946-4BBA-ADAC-3FE0AFB4DE12}"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EDEE182-B8EA-4092-9236-251D181AE2E1}" type="slidenum">
              <a:rPr lang="en-US" altLang="en-US"/>
              <a:pPr>
                <a:defRPr/>
              </a:pPr>
              <a:t>‹#›</a:t>
            </a:fld>
            <a:endParaRPr lang="en-US" altLang="en-US"/>
          </a:p>
        </p:txBody>
      </p:sp>
    </p:spTree>
    <p:extLst>
      <p:ext uri="{BB962C8B-B14F-4D97-AF65-F5344CB8AC3E}">
        <p14:creationId xmlns:p14="http://schemas.microsoft.com/office/powerpoint/2010/main" xmlns="" val="40173634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57E151B-41E3-4683-82DB-E7D25FFDF29D}"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CBD19E4-20AD-4E54-AD1C-E8D8ED1B8089}" type="slidenum">
              <a:rPr lang="en-US" altLang="en-US"/>
              <a:pPr>
                <a:defRPr/>
              </a:pPr>
              <a:t>‹#›</a:t>
            </a:fld>
            <a:endParaRPr lang="en-US" altLang="en-US"/>
          </a:p>
        </p:txBody>
      </p:sp>
    </p:spTree>
    <p:extLst>
      <p:ext uri="{BB962C8B-B14F-4D97-AF65-F5344CB8AC3E}">
        <p14:creationId xmlns:p14="http://schemas.microsoft.com/office/powerpoint/2010/main" xmlns="" val="17516651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C9864D0-EEAC-43BD-AAB6-80BCA1D43A27}"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39154CE-D017-465A-8CFC-BC4F2D95C2C6}" type="slidenum">
              <a:rPr lang="en-US" altLang="en-US"/>
              <a:pPr>
                <a:defRPr/>
              </a:pPr>
              <a:t>‹#›</a:t>
            </a:fld>
            <a:endParaRPr lang="en-US" altLang="en-US"/>
          </a:p>
        </p:txBody>
      </p:sp>
    </p:spTree>
    <p:extLst>
      <p:ext uri="{BB962C8B-B14F-4D97-AF65-F5344CB8AC3E}">
        <p14:creationId xmlns:p14="http://schemas.microsoft.com/office/powerpoint/2010/main" xmlns="" val="41075374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58AC65D-4DF6-440B-A774-46B49B06E7CD}"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79ED9C4E-3CF0-43C1-9D2A-E42D800896E2}" type="slidenum">
              <a:rPr lang="en-US" altLang="en-US"/>
              <a:pPr>
                <a:defRPr/>
              </a:pPr>
              <a:t>‹#›</a:t>
            </a:fld>
            <a:endParaRPr lang="en-US" altLang="en-US"/>
          </a:p>
        </p:txBody>
      </p:sp>
    </p:spTree>
    <p:extLst>
      <p:ext uri="{BB962C8B-B14F-4D97-AF65-F5344CB8AC3E}">
        <p14:creationId xmlns:p14="http://schemas.microsoft.com/office/powerpoint/2010/main" xmlns="" val="782043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F132733-E837-4CFD-B85A-0BA28154D5E2}" type="datetimeFigureOut">
              <a:rPr lang="en-US"/>
              <a:pPr>
                <a:defRPr/>
              </a:pPr>
              <a:t>10/25/2016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6C1D36D3-B5C2-470D-8AEA-88A275891030}" type="slidenum">
              <a:rPr lang="en-US" altLang="en-US"/>
              <a:pPr>
                <a:defRPr/>
              </a:pPr>
              <a:t>‹#›</a:t>
            </a:fld>
            <a:endParaRPr lang="en-US" altLang="en-US"/>
          </a:p>
        </p:txBody>
      </p:sp>
    </p:spTree>
    <p:extLst>
      <p:ext uri="{BB962C8B-B14F-4D97-AF65-F5344CB8AC3E}">
        <p14:creationId xmlns:p14="http://schemas.microsoft.com/office/powerpoint/2010/main" xmlns="" val="12101507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713DAA2-D334-4324-84FE-12D9170C24F3}" type="datetimeFigureOut">
              <a:rPr lang="en-US"/>
              <a:pPr>
                <a:defRPr/>
              </a:pPr>
              <a:t>10/25/2016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537EE29C-15A9-49D9-83EA-EE4F2B36C229}" type="slidenum">
              <a:rPr lang="en-US" altLang="en-US"/>
              <a:pPr>
                <a:defRPr/>
              </a:pPr>
              <a:t>‹#›</a:t>
            </a:fld>
            <a:endParaRPr lang="en-US" altLang="en-US"/>
          </a:p>
        </p:txBody>
      </p:sp>
    </p:spTree>
    <p:extLst>
      <p:ext uri="{BB962C8B-B14F-4D97-AF65-F5344CB8AC3E}">
        <p14:creationId xmlns:p14="http://schemas.microsoft.com/office/powerpoint/2010/main" xmlns="" val="13897149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DD8BFC5-0E47-47B2-AACE-4BCF0E782851}" type="datetimeFigureOut">
              <a:rPr lang="en-US"/>
              <a:pPr>
                <a:defRPr/>
              </a:pPr>
              <a:t>10/25/2016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96F46EB4-BA48-4E65-B78F-CE9872C86E29}" type="slidenum">
              <a:rPr lang="en-US" altLang="en-US"/>
              <a:pPr>
                <a:defRPr/>
              </a:pPr>
              <a:t>‹#›</a:t>
            </a:fld>
            <a:endParaRPr lang="en-US" altLang="en-US"/>
          </a:p>
        </p:txBody>
      </p:sp>
    </p:spTree>
    <p:extLst>
      <p:ext uri="{BB962C8B-B14F-4D97-AF65-F5344CB8AC3E}">
        <p14:creationId xmlns:p14="http://schemas.microsoft.com/office/powerpoint/2010/main" xmlns="" val="2412837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BD6F555-B974-45D5-A50F-1A7033B094E9}"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7A7768A2-193E-45F7-BE1A-D53EAAB03CD3}" type="slidenum">
              <a:rPr lang="en-US" altLang="en-US"/>
              <a:pPr>
                <a:defRPr/>
              </a:pPr>
              <a:t>‹#›</a:t>
            </a:fld>
            <a:endParaRPr lang="en-US" altLang="en-US"/>
          </a:p>
        </p:txBody>
      </p:sp>
    </p:spTree>
    <p:extLst>
      <p:ext uri="{BB962C8B-B14F-4D97-AF65-F5344CB8AC3E}">
        <p14:creationId xmlns:p14="http://schemas.microsoft.com/office/powerpoint/2010/main" xmlns="" val="34584271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13DED3C-0BC7-4123-8911-F768EACE1AAB}"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FA1532F-93FE-401B-A7CA-586B8075631D}" type="slidenum">
              <a:rPr lang="en-US" altLang="en-US"/>
              <a:pPr>
                <a:defRPr/>
              </a:pPr>
              <a:t>‹#›</a:t>
            </a:fld>
            <a:endParaRPr lang="en-US" altLang="en-US"/>
          </a:p>
        </p:txBody>
      </p:sp>
    </p:spTree>
    <p:extLst>
      <p:ext uri="{BB962C8B-B14F-4D97-AF65-F5344CB8AC3E}">
        <p14:creationId xmlns:p14="http://schemas.microsoft.com/office/powerpoint/2010/main" xmlns="" val="261264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99B577B0-0E65-47E9-88E5-D05B03C58C8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28396837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7FC1BC4-53A2-4D1E-98AE-AD8DE10F03C5}"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0EBAD0C-2E70-4F7B-AE12-EE24F8D66B6F}" type="slidenum">
              <a:rPr lang="en-US" altLang="en-US"/>
              <a:pPr>
                <a:defRPr/>
              </a:pPr>
              <a:t>‹#›</a:t>
            </a:fld>
            <a:endParaRPr lang="en-US" altLang="en-US"/>
          </a:p>
        </p:txBody>
      </p:sp>
    </p:spTree>
    <p:extLst>
      <p:ext uri="{BB962C8B-B14F-4D97-AF65-F5344CB8AC3E}">
        <p14:creationId xmlns:p14="http://schemas.microsoft.com/office/powerpoint/2010/main" xmlns="" val="19808925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7A43AD7-6AFD-4060-A2D4-B61CB537539C}"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48F74F5-97F7-4D93-BBDC-25CE202C33A4}" type="slidenum">
              <a:rPr lang="en-US" altLang="en-US"/>
              <a:pPr>
                <a:defRPr/>
              </a:pPr>
              <a:t>‹#›</a:t>
            </a:fld>
            <a:endParaRPr lang="en-US" altLang="en-US"/>
          </a:p>
        </p:txBody>
      </p:sp>
    </p:spTree>
    <p:extLst>
      <p:ext uri="{BB962C8B-B14F-4D97-AF65-F5344CB8AC3E}">
        <p14:creationId xmlns:p14="http://schemas.microsoft.com/office/powerpoint/2010/main" xmlns="" val="35255396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lvl1pPr>
              <a:defRPr sz="3000" b="1">
                <a:solidFill>
                  <a:srgbClr val="444A5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7E00949-479A-4D6F-A4C7-B14E4549A8E5}" type="datetimeFigureOut">
              <a:rPr lang="en-US"/>
              <a:pPr>
                <a:defRPr/>
              </a:pPr>
              <a:t>10/25/2016</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E14EABA-56CE-41AE-B91D-DC72666036CD}" type="slidenum">
              <a:rPr lang="en-US" altLang="en-US"/>
              <a:pPr>
                <a:defRPr/>
              </a:pPr>
              <a:t>‹#›</a:t>
            </a:fld>
            <a:endParaRPr lang="en-US" altLang="en-US"/>
          </a:p>
        </p:txBody>
      </p:sp>
    </p:spTree>
    <p:extLst>
      <p:ext uri="{BB962C8B-B14F-4D97-AF65-F5344CB8AC3E}">
        <p14:creationId xmlns:p14="http://schemas.microsoft.com/office/powerpoint/2010/main" xmlns="" val="32387426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F302481D-DF29-4654-9FEA-A14FB88E008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9483286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6474A3D-D793-4F1E-B2A5-C4D92C92C9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518656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5403576-16CD-427F-9C24-FBCBAD56F07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33373703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B6A9C62-2E54-40D7-B4F4-419C270BBE0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12394398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CD904D4-8865-4397-964B-B18FB067FFC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1865176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F62C71D1-A16E-4A4C-8741-65089B38B12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9224913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3E3B4C8A-341D-4F4E-8A71-0D321141F55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3932749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fld id="{2722BB2B-E978-4374-8713-31CF76220DD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13948762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F302481D-DF29-4654-9FEA-A14FB88E008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8972724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CFA867A-C930-4BEE-9335-7D9DA3D0768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12964153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B312F54-3211-4D53-BF92-DC4029CD81F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7385552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232CEC3-6FFE-4BBD-BEF1-38C1B7A4287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13466827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22D1846-8CD4-43B3-A025-00A52D4D531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2963364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542D832-2BC0-443A-909E-F714EC4FE82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3285205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1"/>
          </p:nvPr>
        </p:nvSpPr>
        <p:spPr>
          <a:ln/>
        </p:spPr>
        <p:txBody>
          <a:bodyPr/>
          <a:lstStyle>
            <a:lvl1pPr>
              <a:defRPr/>
            </a:lvl1pPr>
          </a:lstStyle>
          <a:p>
            <a:pPr>
              <a:defRPr/>
            </a:pPr>
            <a:fld id="{02098D4F-DB36-41A6-901E-F22ADC9AC78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5085072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2E4B597-BE1D-4BBA-9671-E0D3024B575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36502725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5F70E8C-7692-4059-A121-96EDB2BDA4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18785235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a:xfrm>
            <a:off x="3124200" y="6381750"/>
            <a:ext cx="2895600" cy="396875"/>
          </a:xfrm>
          <a:prstGeom prst="rect">
            <a:avLst/>
          </a:prstGeom>
        </p:spPr>
        <p:txBody>
          <a:bodyPr/>
          <a:lstStyle>
            <a:lvl1pPr algn="ctr">
              <a:spcBef>
                <a:spcPct val="30000"/>
              </a:spcBef>
              <a:defRPr>
                <a:latin typeface="Arial" charset="0"/>
                <a:cs typeface="+mn-cs"/>
              </a:defRPr>
            </a:lvl1pPr>
          </a:lstStyle>
          <a:p>
            <a:pPr fontAlgn="base">
              <a:spcAft>
                <a:spcPct val="0"/>
              </a:spcAft>
              <a:defRPr/>
            </a:pPr>
            <a:r>
              <a:rPr lang="en-US" sz="1200">
                <a:solidFill>
                  <a:prstClr val="black"/>
                </a:solidFill>
              </a:rPr>
              <a:t>March 10, 2006</a:t>
            </a:r>
          </a:p>
          <a:p>
            <a:pPr fontAlgn="base">
              <a:spcAft>
                <a:spcPct val="0"/>
              </a:spcAft>
              <a:defRPr/>
            </a:pPr>
            <a:r>
              <a:rPr lang="en-US" sz="1200">
                <a:solidFill>
                  <a:prstClr val="black"/>
                </a:solidFill>
              </a:rPr>
              <a:t>www.cses.washington.edu/cig</a:t>
            </a:r>
          </a:p>
        </p:txBody>
      </p:sp>
    </p:spTree>
    <p:extLst>
      <p:ext uri="{BB962C8B-B14F-4D97-AF65-F5344CB8AC3E}">
        <p14:creationId xmlns:p14="http://schemas.microsoft.com/office/powerpoint/2010/main" xmlns="" val="611488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1"/>
          </p:nvPr>
        </p:nvSpPr>
        <p:spPr>
          <a:ln/>
        </p:spPr>
        <p:txBody>
          <a:bodyPr/>
          <a:lstStyle>
            <a:lvl1pPr>
              <a:defRPr/>
            </a:lvl1pPr>
          </a:lstStyle>
          <a:p>
            <a:fld id="{2FE0F539-30FD-4EE5-8411-551901139AF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3308787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C2BD035-7818-4CE6-87F6-9E7F58EC074B}"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EF8C6FF-BCC1-462F-A963-DCA120DDAAE7}" type="slidenum">
              <a:rPr lang="en-US" altLang="en-US"/>
              <a:pPr/>
              <a:t>‹#›</a:t>
            </a:fld>
            <a:endParaRPr lang="en-US" altLang="en-US"/>
          </a:p>
        </p:txBody>
      </p:sp>
    </p:spTree>
    <p:extLst>
      <p:ext uri="{BB962C8B-B14F-4D97-AF65-F5344CB8AC3E}">
        <p14:creationId xmlns:p14="http://schemas.microsoft.com/office/powerpoint/2010/main" xmlns="" val="2555186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4968E3-1452-4FDB-9C71-B40B9261A8C1}"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1439D60-7EC4-4CF6-AEA6-F5052335B2F0}" type="slidenum">
              <a:rPr lang="en-US" altLang="en-US"/>
              <a:pPr/>
              <a:t>‹#›</a:t>
            </a:fld>
            <a:endParaRPr lang="en-US" altLang="en-US"/>
          </a:p>
        </p:txBody>
      </p:sp>
    </p:spTree>
    <p:extLst>
      <p:ext uri="{BB962C8B-B14F-4D97-AF65-F5344CB8AC3E}">
        <p14:creationId xmlns:p14="http://schemas.microsoft.com/office/powerpoint/2010/main" xmlns="" val="39933347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257EA8C-1431-4C14-8039-AEB51B60C0AF}"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2D201D0-649C-478A-BDED-89F47598B522}" type="slidenum">
              <a:rPr lang="en-US" altLang="en-US"/>
              <a:pPr/>
              <a:t>‹#›</a:t>
            </a:fld>
            <a:endParaRPr lang="en-US" altLang="en-US"/>
          </a:p>
        </p:txBody>
      </p:sp>
    </p:spTree>
    <p:extLst>
      <p:ext uri="{BB962C8B-B14F-4D97-AF65-F5344CB8AC3E}">
        <p14:creationId xmlns:p14="http://schemas.microsoft.com/office/powerpoint/2010/main" xmlns="" val="37125430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C861D0A-5A9B-4220-896A-467CBD4070CC}"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97BCD0D-CB29-448C-A038-C0973C3D0FBB}" type="slidenum">
              <a:rPr lang="en-US" altLang="en-US"/>
              <a:pPr/>
              <a:t>‹#›</a:t>
            </a:fld>
            <a:endParaRPr lang="en-US" altLang="en-US"/>
          </a:p>
        </p:txBody>
      </p:sp>
    </p:spTree>
    <p:extLst>
      <p:ext uri="{BB962C8B-B14F-4D97-AF65-F5344CB8AC3E}">
        <p14:creationId xmlns:p14="http://schemas.microsoft.com/office/powerpoint/2010/main" xmlns="" val="35509581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FDE3BBD-E76B-4EE0-BCBA-2A23259F688D}" type="datetime1">
              <a:rPr lang="en-US"/>
              <a:pPr>
                <a:defRPr/>
              </a:pPr>
              <a:t>10/25/2016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128FE71-36F9-446E-BC1C-44D41E68F8BA}" type="slidenum">
              <a:rPr lang="en-US" altLang="en-US"/>
              <a:pPr/>
              <a:t>‹#›</a:t>
            </a:fld>
            <a:endParaRPr lang="en-US" altLang="en-US"/>
          </a:p>
        </p:txBody>
      </p:sp>
    </p:spTree>
    <p:extLst>
      <p:ext uri="{BB962C8B-B14F-4D97-AF65-F5344CB8AC3E}">
        <p14:creationId xmlns:p14="http://schemas.microsoft.com/office/powerpoint/2010/main" xmlns="" val="15659481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FF15B2B-EE12-4BA9-9E3B-A4B26E8B491E}" type="datetime1">
              <a:rPr lang="en-US"/>
              <a:pPr>
                <a:defRPr/>
              </a:pPr>
              <a:t>10/25/2016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F0A9462-8F63-4BF5-B36D-82B97260A3AC}" type="slidenum">
              <a:rPr lang="en-US" altLang="en-US"/>
              <a:pPr/>
              <a:t>‹#›</a:t>
            </a:fld>
            <a:endParaRPr lang="en-US" altLang="en-US"/>
          </a:p>
        </p:txBody>
      </p:sp>
    </p:spTree>
    <p:extLst>
      <p:ext uri="{BB962C8B-B14F-4D97-AF65-F5344CB8AC3E}">
        <p14:creationId xmlns:p14="http://schemas.microsoft.com/office/powerpoint/2010/main" xmlns="" val="28479450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5C9587-0C49-4565-912A-4FDEDF6C839B}" type="datetime1">
              <a:rPr lang="en-US"/>
              <a:pPr>
                <a:defRPr/>
              </a:pPr>
              <a:t>10/25/2016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B723507-9A2A-4893-8865-497AB559A9D3}" type="slidenum">
              <a:rPr lang="en-US" altLang="en-US"/>
              <a:pPr/>
              <a:t>‹#›</a:t>
            </a:fld>
            <a:endParaRPr lang="en-US" altLang="en-US"/>
          </a:p>
        </p:txBody>
      </p:sp>
    </p:spTree>
    <p:extLst>
      <p:ext uri="{BB962C8B-B14F-4D97-AF65-F5344CB8AC3E}">
        <p14:creationId xmlns:p14="http://schemas.microsoft.com/office/powerpoint/2010/main" xmlns="" val="23052692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C1F845-29A7-4A72-93CA-262570C1AF8E}"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4AC4DD0-BFA8-4C38-8847-85028B86B246}" type="slidenum">
              <a:rPr lang="en-US" altLang="en-US"/>
              <a:pPr/>
              <a:t>‹#›</a:t>
            </a:fld>
            <a:endParaRPr lang="en-US" altLang="en-US"/>
          </a:p>
        </p:txBody>
      </p:sp>
    </p:spTree>
    <p:extLst>
      <p:ext uri="{BB962C8B-B14F-4D97-AF65-F5344CB8AC3E}">
        <p14:creationId xmlns:p14="http://schemas.microsoft.com/office/powerpoint/2010/main" xmlns="" val="21638139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AE8C2B-78F5-4ACD-80EB-31CA0CF3042F}"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A514467-7FA5-41ED-87F2-F2274A7FF689}" type="slidenum">
              <a:rPr lang="en-US" altLang="en-US"/>
              <a:pPr/>
              <a:t>‹#›</a:t>
            </a:fld>
            <a:endParaRPr lang="en-US" altLang="en-US"/>
          </a:p>
        </p:txBody>
      </p:sp>
    </p:spTree>
    <p:extLst>
      <p:ext uri="{BB962C8B-B14F-4D97-AF65-F5344CB8AC3E}">
        <p14:creationId xmlns:p14="http://schemas.microsoft.com/office/powerpoint/2010/main" xmlns="" val="13809997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976BA2-8256-4F07-A281-1102037B18B2}"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1F24979-7D30-4829-9DA1-602DBB09F53F}" type="slidenum">
              <a:rPr lang="en-US" altLang="en-US"/>
              <a:pPr/>
              <a:t>‹#›</a:t>
            </a:fld>
            <a:endParaRPr lang="en-US" altLang="en-US"/>
          </a:p>
        </p:txBody>
      </p:sp>
    </p:spTree>
    <p:extLst>
      <p:ext uri="{BB962C8B-B14F-4D97-AF65-F5344CB8AC3E}">
        <p14:creationId xmlns:p14="http://schemas.microsoft.com/office/powerpoint/2010/main" xmlns="" val="34879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1"/>
          </p:nvPr>
        </p:nvSpPr>
        <p:spPr>
          <a:ln/>
        </p:spPr>
        <p:txBody>
          <a:bodyPr/>
          <a:lstStyle>
            <a:lvl1pPr>
              <a:defRPr/>
            </a:lvl1pPr>
          </a:lstStyle>
          <a:p>
            <a:fld id="{EDB86DC0-D725-4067-910D-63C8D6FDC12A}"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4937056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B90AFD-883D-4E7F-BEB0-0E564AA66FBA}"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35C0309-6D53-40C5-AEC8-A9AC3F9DF29C}" type="slidenum">
              <a:rPr lang="en-US" altLang="en-US"/>
              <a:pPr/>
              <a:t>‹#›</a:t>
            </a:fld>
            <a:endParaRPr lang="en-US" altLang="en-US"/>
          </a:p>
        </p:txBody>
      </p:sp>
    </p:spTree>
    <p:extLst>
      <p:ext uri="{BB962C8B-B14F-4D97-AF65-F5344CB8AC3E}">
        <p14:creationId xmlns:p14="http://schemas.microsoft.com/office/powerpoint/2010/main" xmlns="" val="4189533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6"/>
          <p:cNvSpPr>
            <a:spLocks noGrp="1" noChangeArrowheads="1"/>
          </p:cNvSpPr>
          <p:nvPr>
            <p:ph type="sldNum" sz="quarter" idx="11"/>
          </p:nvPr>
        </p:nvSpPr>
        <p:spPr>
          <a:ln/>
        </p:spPr>
        <p:txBody>
          <a:bodyPr/>
          <a:lstStyle>
            <a:lvl1pPr>
              <a:defRPr/>
            </a:lvl1pPr>
          </a:lstStyle>
          <a:p>
            <a:fld id="{52FC36B7-3B7B-4DAE-B19D-4BBA19569A4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731304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fld id="{76FBCEF0-11B1-41E4-A6B0-E05ABAAA9B39}"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122471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1345964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fld id="{E77474E7-A719-4919-8B46-81976DD3747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302102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7457823B-ACA7-4731-A670-A65AB0E391A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4070389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C935B1AE-B7E7-427E-8759-A725111D4F9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384431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fld id="{FBCAD6D2-6E6F-495E-B850-B44A4C23DF04}"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426475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1"/>
          </p:nvPr>
        </p:nvSpPr>
        <p:spPr>
          <a:ln/>
        </p:spPr>
        <p:txBody>
          <a:bodyPr/>
          <a:lstStyle>
            <a:lvl1pPr>
              <a:defRPr/>
            </a:lvl1pPr>
          </a:lstStyle>
          <a:p>
            <a:fld id="{5329A371-9F96-4C4E-B206-3B94DFBCF6D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3387893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5F30B0AC-F4EC-4EB6-AD5C-95D212B8F3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1631895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fld id="{B21C3FE7-D91B-4D12-9D41-9CB2ABAC348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361184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8194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14863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71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2694085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5310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50798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6503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04083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15103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8872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08325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C58A-10C3-4983-9C70-24B8924871B6}"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00C142-EFCA-465B-A795-711BA524D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63046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3BC380F9-EB0D-4BEE-BE5A-14852C7BB385}" type="datetimeFigureOut">
              <a:rPr lang="en-US"/>
              <a:pPr>
                <a:defRPr/>
              </a:pPr>
              <a:t>10/25/2016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D215E2-352D-43C1-AB62-E3DEF94C3B5C}" type="slidenum">
              <a:rPr lang="en-US"/>
              <a:pPr>
                <a:defRPr/>
              </a:pPr>
              <a:t>‹#›</a:t>
            </a:fld>
            <a:endParaRPr lang="en-US"/>
          </a:p>
        </p:txBody>
      </p:sp>
      <p:sp>
        <p:nvSpPr>
          <p:cNvPr id="6" name="Title 1"/>
          <p:cNvSpPr>
            <a:spLocks noGrp="1"/>
          </p:cNvSpPr>
          <p:nvPr>
            <p:ph type="title"/>
          </p:nvPr>
        </p:nvSpPr>
        <p:spPr>
          <a:xfrm>
            <a:off x="457200" y="274638"/>
            <a:ext cx="8229600" cy="1143000"/>
          </a:xfrm>
        </p:spPr>
        <p:txBody>
          <a:bodyPr/>
          <a:lstStyle>
            <a:lvl1pPr>
              <a:defRPr sz="3000" b="1">
                <a:solidFill>
                  <a:srgbClr val="444A56"/>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xmlns="" val="660313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9E86734-5247-4531-BEBD-9E597451A7CF}" type="slidenum">
              <a:rPr lang="en-US" altLang="en-US"/>
              <a:pPr>
                <a:defRPr/>
              </a:pPr>
              <a:t>‹#›</a:t>
            </a:fld>
            <a:endParaRPr lang="en-US" altLang="en-US"/>
          </a:p>
        </p:txBody>
      </p:sp>
    </p:spTree>
    <p:extLst>
      <p:ext uri="{BB962C8B-B14F-4D97-AF65-F5344CB8AC3E}">
        <p14:creationId xmlns:p14="http://schemas.microsoft.com/office/powerpoint/2010/main" xmlns="" val="309562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3533001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F6CDA3A-24CB-4898-B550-6379B1811AFF}" type="slidenum">
              <a:rPr lang="en-US" altLang="en-US"/>
              <a:pPr>
                <a:defRPr/>
              </a:pPr>
              <a:t>‹#›</a:t>
            </a:fld>
            <a:endParaRPr lang="en-US" altLang="en-US"/>
          </a:p>
        </p:txBody>
      </p:sp>
    </p:spTree>
    <p:extLst>
      <p:ext uri="{BB962C8B-B14F-4D97-AF65-F5344CB8AC3E}">
        <p14:creationId xmlns:p14="http://schemas.microsoft.com/office/powerpoint/2010/main" xmlns="" val="4253725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B526169-CBB2-41BE-8227-7D6CBBA6A3C0}" type="slidenum">
              <a:rPr lang="en-US" altLang="en-US"/>
              <a:pPr>
                <a:defRPr/>
              </a:pPr>
              <a:t>‹#›</a:t>
            </a:fld>
            <a:endParaRPr lang="en-US" altLang="en-US"/>
          </a:p>
        </p:txBody>
      </p:sp>
    </p:spTree>
    <p:extLst>
      <p:ext uri="{BB962C8B-B14F-4D97-AF65-F5344CB8AC3E}">
        <p14:creationId xmlns:p14="http://schemas.microsoft.com/office/powerpoint/2010/main" xmlns="" val="1385546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D3521E3-D2E5-403B-973C-7A875348715C}" type="slidenum">
              <a:rPr lang="en-US" altLang="en-US"/>
              <a:pPr>
                <a:defRPr/>
              </a:pPr>
              <a:t>‹#›</a:t>
            </a:fld>
            <a:endParaRPr lang="en-US" altLang="en-US"/>
          </a:p>
        </p:txBody>
      </p:sp>
    </p:spTree>
    <p:extLst>
      <p:ext uri="{BB962C8B-B14F-4D97-AF65-F5344CB8AC3E}">
        <p14:creationId xmlns:p14="http://schemas.microsoft.com/office/powerpoint/2010/main" xmlns="" val="2636177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665E23F5-F047-4EDC-9EBE-B295DB2D24A0}" type="slidenum">
              <a:rPr lang="en-US" altLang="en-US"/>
              <a:pPr>
                <a:defRPr/>
              </a:pPr>
              <a:t>‹#›</a:t>
            </a:fld>
            <a:endParaRPr lang="en-US" altLang="en-US"/>
          </a:p>
        </p:txBody>
      </p:sp>
    </p:spTree>
    <p:extLst>
      <p:ext uri="{BB962C8B-B14F-4D97-AF65-F5344CB8AC3E}">
        <p14:creationId xmlns:p14="http://schemas.microsoft.com/office/powerpoint/2010/main" xmlns="" val="2928722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9EA319E-C6E1-4D7C-ACBB-BB2BC3B09C58}" type="slidenum">
              <a:rPr lang="en-US" altLang="en-US"/>
              <a:pPr>
                <a:defRPr/>
              </a:pPr>
              <a:t>‹#›</a:t>
            </a:fld>
            <a:endParaRPr lang="en-US" altLang="en-US"/>
          </a:p>
        </p:txBody>
      </p:sp>
    </p:spTree>
    <p:extLst>
      <p:ext uri="{BB962C8B-B14F-4D97-AF65-F5344CB8AC3E}">
        <p14:creationId xmlns:p14="http://schemas.microsoft.com/office/powerpoint/2010/main" xmlns="" val="3665467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53639CF0-36E8-4C73-8B2E-B88AB8D27A5B}" type="slidenum">
              <a:rPr lang="en-US" altLang="en-US"/>
              <a:pPr>
                <a:defRPr/>
              </a:pPr>
              <a:t>‹#›</a:t>
            </a:fld>
            <a:endParaRPr lang="en-US" altLang="en-US"/>
          </a:p>
        </p:txBody>
      </p:sp>
    </p:spTree>
    <p:extLst>
      <p:ext uri="{BB962C8B-B14F-4D97-AF65-F5344CB8AC3E}">
        <p14:creationId xmlns:p14="http://schemas.microsoft.com/office/powerpoint/2010/main" xmlns="" val="3450445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2E1CC15-C109-4545-A45F-6356C76236C0}" type="slidenum">
              <a:rPr lang="en-US" altLang="en-US"/>
              <a:pPr>
                <a:defRPr/>
              </a:pPr>
              <a:t>‹#›</a:t>
            </a:fld>
            <a:endParaRPr lang="en-US" altLang="en-US"/>
          </a:p>
        </p:txBody>
      </p:sp>
    </p:spTree>
    <p:extLst>
      <p:ext uri="{BB962C8B-B14F-4D97-AF65-F5344CB8AC3E}">
        <p14:creationId xmlns:p14="http://schemas.microsoft.com/office/powerpoint/2010/main" xmlns="" val="2550541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B1427E2-FF75-48AA-8032-C223194664D1}" type="slidenum">
              <a:rPr lang="en-US" altLang="en-US"/>
              <a:pPr>
                <a:defRPr/>
              </a:pPr>
              <a:t>‹#›</a:t>
            </a:fld>
            <a:endParaRPr lang="en-US" altLang="en-US"/>
          </a:p>
        </p:txBody>
      </p:sp>
    </p:spTree>
    <p:extLst>
      <p:ext uri="{BB962C8B-B14F-4D97-AF65-F5344CB8AC3E}">
        <p14:creationId xmlns:p14="http://schemas.microsoft.com/office/powerpoint/2010/main" xmlns="" val="3728146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2EDD6A7-594D-497E-933A-CBED6A3A4C99}" type="slidenum">
              <a:rPr lang="en-US" altLang="en-US"/>
              <a:pPr>
                <a:defRPr/>
              </a:pPr>
              <a:t>‹#›</a:t>
            </a:fld>
            <a:endParaRPr lang="en-US" altLang="en-US"/>
          </a:p>
        </p:txBody>
      </p:sp>
    </p:spTree>
    <p:extLst>
      <p:ext uri="{BB962C8B-B14F-4D97-AF65-F5344CB8AC3E}">
        <p14:creationId xmlns:p14="http://schemas.microsoft.com/office/powerpoint/2010/main" xmlns="" val="1920043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D077A2D-D8EA-4166-BBC9-ABEE1B7ED19F}" type="slidenum">
              <a:rPr lang="en-US" altLang="en-US"/>
              <a:pPr>
                <a:defRPr/>
              </a:pPr>
              <a:t>‹#›</a:t>
            </a:fld>
            <a:endParaRPr lang="en-US" altLang="en-US"/>
          </a:p>
        </p:txBody>
      </p:sp>
    </p:spTree>
    <p:extLst>
      <p:ext uri="{BB962C8B-B14F-4D97-AF65-F5344CB8AC3E}">
        <p14:creationId xmlns:p14="http://schemas.microsoft.com/office/powerpoint/2010/main" xmlns="" val="125345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3359723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2A9F414-4015-4F45-8F7A-988F06270AA2}" type="slidenum">
              <a:rPr lang="en-US" altLang="en-US"/>
              <a:pPr>
                <a:defRPr/>
              </a:pPr>
              <a:t>‹#›</a:t>
            </a:fld>
            <a:endParaRPr lang="en-US" altLang="en-US"/>
          </a:p>
        </p:txBody>
      </p:sp>
    </p:spTree>
    <p:extLst>
      <p:ext uri="{BB962C8B-B14F-4D97-AF65-F5344CB8AC3E}">
        <p14:creationId xmlns:p14="http://schemas.microsoft.com/office/powerpoint/2010/main" xmlns="" val="3690488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B46FF5C5-0170-4B8F-A11A-1ADE53B4B82F}" type="slidenum">
              <a:rPr lang="en-US" altLang="en-US"/>
              <a:pPr>
                <a:defRPr/>
              </a:pPr>
              <a:t>‹#›</a:t>
            </a:fld>
            <a:endParaRPr lang="en-US" altLang="en-US"/>
          </a:p>
        </p:txBody>
      </p:sp>
    </p:spTree>
    <p:extLst>
      <p:ext uri="{BB962C8B-B14F-4D97-AF65-F5344CB8AC3E}">
        <p14:creationId xmlns:p14="http://schemas.microsoft.com/office/powerpoint/2010/main" xmlns="" val="4206128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414663A-0B21-4140-885C-D53E38FFC859}" type="slidenum">
              <a:rPr lang="en-US" altLang="en-US"/>
              <a:pPr>
                <a:defRPr/>
              </a:pPr>
              <a:t>‹#›</a:t>
            </a:fld>
            <a:endParaRPr lang="en-US" altLang="en-US"/>
          </a:p>
        </p:txBody>
      </p:sp>
    </p:spTree>
    <p:extLst>
      <p:ext uri="{BB962C8B-B14F-4D97-AF65-F5344CB8AC3E}">
        <p14:creationId xmlns:p14="http://schemas.microsoft.com/office/powerpoint/2010/main" xmlns="" val="1765280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9DAC42A9-00F5-41D8-AC5C-E665477199A3}" type="slidenum">
              <a:rPr lang="en-US" altLang="en-US"/>
              <a:pPr>
                <a:defRPr/>
              </a:pPr>
              <a:t>‹#›</a:t>
            </a:fld>
            <a:endParaRPr lang="en-US" altLang="en-US"/>
          </a:p>
        </p:txBody>
      </p:sp>
    </p:spTree>
    <p:extLst>
      <p:ext uri="{BB962C8B-B14F-4D97-AF65-F5344CB8AC3E}">
        <p14:creationId xmlns:p14="http://schemas.microsoft.com/office/powerpoint/2010/main" xmlns="" val="3486915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a:xfrm>
            <a:off x="3124200" y="6381750"/>
            <a:ext cx="2895600" cy="396875"/>
          </a:xfrm>
          <a:prstGeom prst="rect">
            <a:avLst/>
          </a:prstGeom>
        </p:spPr>
        <p:txBody>
          <a:bodyPr/>
          <a:lstStyle>
            <a:lvl1pPr algn="ctr" eaLnBrk="1" hangingPunct="1">
              <a:spcBef>
                <a:spcPct val="30000"/>
              </a:spcBef>
              <a:defRPr>
                <a:latin typeface="Arial" charset="0"/>
                <a:cs typeface="+mn-cs"/>
              </a:defRPr>
            </a:lvl1pPr>
          </a:lstStyle>
          <a:p>
            <a:pPr>
              <a:defRPr/>
            </a:pPr>
            <a:r>
              <a:rPr lang="en-US"/>
              <a:t>March 10, 2006</a:t>
            </a:r>
          </a:p>
          <a:p>
            <a:pPr>
              <a:defRPr/>
            </a:pPr>
            <a:r>
              <a:rPr lang="en-US"/>
              <a:t>www.cses.washington.edu/cig</a:t>
            </a:r>
          </a:p>
        </p:txBody>
      </p:sp>
    </p:spTree>
    <p:extLst>
      <p:ext uri="{BB962C8B-B14F-4D97-AF65-F5344CB8AC3E}">
        <p14:creationId xmlns:p14="http://schemas.microsoft.com/office/powerpoint/2010/main" xmlns="" val="869172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41851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0534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2462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820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604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2983489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5047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54372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28367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18291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3497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7C2BB-58FA-C141-A043-8D40A5AB50EE}" type="datetimeFigureOut">
              <a:rPr lang="en-US" smtClean="0">
                <a:solidFill>
                  <a:prstClr val="black">
                    <a:tint val="75000"/>
                  </a:prstClr>
                </a:solidFill>
              </a:rPr>
              <a:pPr/>
              <a:t>10/25/2016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B7308-3C7A-B846-8C76-7071DAA16D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56037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1"/>
          </p:nvPr>
        </p:nvSpPr>
        <p:spPr>
          <a:ln/>
        </p:spPr>
        <p:txBody>
          <a:bodyPr/>
          <a:lstStyle>
            <a:lvl1pPr>
              <a:defRPr/>
            </a:lvl1pPr>
          </a:lstStyle>
          <a:p>
            <a:pPr>
              <a:defRPr/>
            </a:pPr>
            <a:fld id="{B46FF5C5-0170-4B8F-A11A-1ADE53B4B82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xmlns="" val="2080204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E86734-5247-4531-BEBD-9E597451A7CF}"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102788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F6CDA3A-24CB-4898-B550-6379B1811AFF}"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44476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B526169-CBB2-41BE-8227-7D6CBBA6A3C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215575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2887787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D3521E3-D2E5-403B-973C-7A875348715C}"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173631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665E23F5-F047-4EDC-9EBE-B295DB2D24A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2162398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9EA319E-C6E1-4D7C-ACBB-BB2BC3B09C5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3711776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53639CF0-36E8-4C73-8B2E-B88AB8D27A5B}"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2138776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2E1CC15-C109-4545-A45F-6356C76236C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468727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B1427E2-FF75-48AA-8032-C223194664D1}"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34765084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2EDD6A7-594D-497E-933A-CBED6A3A4C9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3307338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D077A2D-D8EA-4166-BBC9-ABEE1B7ED19F}"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3972754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2A9F414-4015-4F45-8F7A-988F06270AA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287278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1"/>
          </p:nvPr>
        </p:nvSpPr>
        <p:spPr>
          <a:ln/>
        </p:spPr>
        <p:txBody>
          <a:bodyPr/>
          <a:lstStyle>
            <a:lvl1pPr>
              <a:defRPr/>
            </a:lvl1pPr>
          </a:lstStyle>
          <a:p>
            <a:pPr>
              <a:defRPr/>
            </a:pPr>
            <a:fld id="{B46FF5C5-0170-4B8F-A11A-1ADE53B4B82F}"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83714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42319750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414663A-0B21-4140-885C-D53E38FFC8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856449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DAC42A9-00F5-41D8-AC5C-E665477199A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072254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a:xfrm>
            <a:off x="3124200" y="6381750"/>
            <a:ext cx="2895600" cy="396875"/>
          </a:xfrm>
          <a:prstGeom prst="rect">
            <a:avLst/>
          </a:prstGeom>
        </p:spPr>
        <p:txBody>
          <a:bodyPr/>
          <a:lstStyle>
            <a:lvl1pPr algn="ctr" eaLnBrk="1" hangingPunct="1">
              <a:spcBef>
                <a:spcPct val="30000"/>
              </a:spcBef>
              <a:defRPr>
                <a:latin typeface="Arial" charset="0"/>
                <a:cs typeface="+mn-cs"/>
              </a:defRPr>
            </a:lvl1pPr>
          </a:lstStyle>
          <a:p>
            <a:pPr>
              <a:defRPr/>
            </a:pPr>
            <a:r>
              <a:rPr lang="en-US" sz="1200">
                <a:solidFill>
                  <a:prstClr val="black"/>
                </a:solidFill>
              </a:rPr>
              <a:t>March 10, 2006</a:t>
            </a:r>
          </a:p>
          <a:p>
            <a:pPr>
              <a:defRPr/>
            </a:pPr>
            <a:r>
              <a:rPr lang="en-US" sz="1200">
                <a:solidFill>
                  <a:prstClr val="black"/>
                </a:solidFill>
              </a:rPr>
              <a:t>www.cses.washington.edu/cig</a:t>
            </a:r>
          </a:p>
        </p:txBody>
      </p:sp>
    </p:spTree>
    <p:extLst>
      <p:ext uri="{BB962C8B-B14F-4D97-AF65-F5344CB8AC3E}">
        <p14:creationId xmlns:p14="http://schemas.microsoft.com/office/powerpoint/2010/main" xmlns="" val="28133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9E7F0DB-95A9-419A-B8F1-F6C1F13E057B}"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21919320-B267-4488-9B08-3C269BC49116}" type="slidenum">
              <a:rPr lang="en-US"/>
              <a:pPr>
                <a:defRPr/>
              </a:pPr>
              <a:t>‹#›</a:t>
            </a:fld>
            <a:endParaRPr lang="en-US"/>
          </a:p>
        </p:txBody>
      </p:sp>
    </p:spTree>
    <p:extLst>
      <p:ext uri="{BB962C8B-B14F-4D97-AF65-F5344CB8AC3E}">
        <p14:creationId xmlns:p14="http://schemas.microsoft.com/office/powerpoint/2010/main" xmlns="" val="2900983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56E2BF69-ED1C-4F29-AF58-0C173E15ABAD}"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83FB135C-058B-465B-9BB7-0664A9E85A11}" type="slidenum">
              <a:rPr lang="en-US"/>
              <a:pPr>
                <a:defRPr/>
              </a:pPr>
              <a:t>‹#›</a:t>
            </a:fld>
            <a:endParaRPr lang="en-US"/>
          </a:p>
        </p:txBody>
      </p:sp>
    </p:spTree>
    <p:extLst>
      <p:ext uri="{BB962C8B-B14F-4D97-AF65-F5344CB8AC3E}">
        <p14:creationId xmlns:p14="http://schemas.microsoft.com/office/powerpoint/2010/main" xmlns="" val="27962183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774F14D-5DAD-44F8-A4A4-D94341A4E0F3}"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6545566-A407-401C-BA40-7D72DB018450}" type="slidenum">
              <a:rPr lang="en-US"/>
              <a:pPr>
                <a:defRPr/>
              </a:pPr>
              <a:t>‹#›</a:t>
            </a:fld>
            <a:endParaRPr lang="en-US"/>
          </a:p>
        </p:txBody>
      </p:sp>
    </p:spTree>
    <p:extLst>
      <p:ext uri="{BB962C8B-B14F-4D97-AF65-F5344CB8AC3E}">
        <p14:creationId xmlns:p14="http://schemas.microsoft.com/office/powerpoint/2010/main" xmlns="" val="3551324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698A88B1-A886-4DA0-A351-4EECA60BF1F0}"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F708B9E-8318-4063-8DC0-D9D9118F77DE}" type="slidenum">
              <a:rPr lang="en-US"/>
              <a:pPr>
                <a:defRPr/>
              </a:pPr>
              <a:t>‹#›</a:t>
            </a:fld>
            <a:endParaRPr lang="en-US"/>
          </a:p>
        </p:txBody>
      </p:sp>
    </p:spTree>
    <p:extLst>
      <p:ext uri="{BB962C8B-B14F-4D97-AF65-F5344CB8AC3E}">
        <p14:creationId xmlns:p14="http://schemas.microsoft.com/office/powerpoint/2010/main" xmlns="" val="28380733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6C9AD77-98D6-4F1C-8787-985432858B0A}" type="datetimeFigureOut">
              <a:rPr lang="en-US"/>
              <a:pPr>
                <a:defRPr/>
              </a:pPr>
              <a:t>10/25/2016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A4C9D343-4A42-494A-8DD1-354972C6B080}" type="slidenum">
              <a:rPr lang="en-US"/>
              <a:pPr>
                <a:defRPr/>
              </a:pPr>
              <a:t>‹#›</a:t>
            </a:fld>
            <a:endParaRPr lang="en-US"/>
          </a:p>
        </p:txBody>
      </p:sp>
    </p:spTree>
    <p:extLst>
      <p:ext uri="{BB962C8B-B14F-4D97-AF65-F5344CB8AC3E}">
        <p14:creationId xmlns:p14="http://schemas.microsoft.com/office/powerpoint/2010/main" xmlns="" val="1814899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97A0182-E50B-49A4-AB19-97FC729F27C2}" type="datetimeFigureOut">
              <a:rPr lang="en-US"/>
              <a:pPr>
                <a:defRPr/>
              </a:pPr>
              <a:t>10/25/2016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2E7DF6B0-FFFA-4D42-961A-5B3B66732EB2}" type="slidenum">
              <a:rPr lang="en-US"/>
              <a:pPr>
                <a:defRPr/>
              </a:pPr>
              <a:t>‹#›</a:t>
            </a:fld>
            <a:endParaRPr lang="en-US"/>
          </a:p>
        </p:txBody>
      </p:sp>
    </p:spTree>
    <p:extLst>
      <p:ext uri="{BB962C8B-B14F-4D97-AF65-F5344CB8AC3E}">
        <p14:creationId xmlns:p14="http://schemas.microsoft.com/office/powerpoint/2010/main" xmlns="" val="2729754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917D9CA-AB72-430A-9AAB-5BFEE1B8009F}" type="datetimeFigureOut">
              <a:rPr lang="en-US"/>
              <a:pPr>
                <a:defRPr/>
              </a:pPr>
              <a:t>10/25/2016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215A1395-245E-41A9-A30D-0B2B0BB7B4B4}" type="slidenum">
              <a:rPr lang="en-US"/>
              <a:pPr>
                <a:defRPr/>
              </a:pPr>
              <a:t>‹#›</a:t>
            </a:fld>
            <a:endParaRPr lang="en-US"/>
          </a:p>
        </p:txBody>
      </p:sp>
    </p:spTree>
    <p:extLst>
      <p:ext uri="{BB962C8B-B14F-4D97-AF65-F5344CB8AC3E}">
        <p14:creationId xmlns:p14="http://schemas.microsoft.com/office/powerpoint/2010/main" xmlns="" val="315374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9ADDE3-6258-4501-9C5B-958569181E5F}" type="datetimeFigureOut">
              <a:rPr lang="en-US" smtClean="0"/>
              <a:pPr/>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26939945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78F2F0F-4229-46BA-A177-3860305251D2}"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B713419D-8AC0-4C2C-897B-D454B800A1F6}" type="slidenum">
              <a:rPr lang="en-US"/>
              <a:pPr>
                <a:defRPr/>
              </a:pPr>
              <a:t>‹#›</a:t>
            </a:fld>
            <a:endParaRPr lang="en-US"/>
          </a:p>
        </p:txBody>
      </p:sp>
    </p:spTree>
    <p:extLst>
      <p:ext uri="{BB962C8B-B14F-4D97-AF65-F5344CB8AC3E}">
        <p14:creationId xmlns:p14="http://schemas.microsoft.com/office/powerpoint/2010/main" xmlns="" val="27061208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2C2D2A68-5001-4CBA-AC3A-0FD0F466AB96}"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56CDD96-5FC8-4236-A476-FEF05ACB4A5F}" type="slidenum">
              <a:rPr lang="en-US"/>
              <a:pPr>
                <a:defRPr/>
              </a:pPr>
              <a:t>‹#›</a:t>
            </a:fld>
            <a:endParaRPr lang="en-US"/>
          </a:p>
        </p:txBody>
      </p:sp>
    </p:spTree>
    <p:extLst>
      <p:ext uri="{BB962C8B-B14F-4D97-AF65-F5344CB8AC3E}">
        <p14:creationId xmlns:p14="http://schemas.microsoft.com/office/powerpoint/2010/main" xmlns="" val="1643172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BBDA87CB-A6FE-4FD9-97EF-16BFFBF78C17}"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A27CD7AE-5B6F-4DAF-9D02-E75D59A9E4CF}" type="slidenum">
              <a:rPr lang="en-US"/>
              <a:pPr>
                <a:defRPr/>
              </a:pPr>
              <a:t>‹#›</a:t>
            </a:fld>
            <a:endParaRPr lang="en-US"/>
          </a:p>
        </p:txBody>
      </p:sp>
    </p:spTree>
    <p:extLst>
      <p:ext uri="{BB962C8B-B14F-4D97-AF65-F5344CB8AC3E}">
        <p14:creationId xmlns:p14="http://schemas.microsoft.com/office/powerpoint/2010/main" xmlns="" val="33265309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09C0BB76-1A4B-4510-AF0A-FCBD8C56ACE5}"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E1FB957-CF77-43EA-A3B9-BE38D5C29CB6}" type="slidenum">
              <a:rPr lang="en-US"/>
              <a:pPr>
                <a:defRPr/>
              </a:pPr>
              <a:t>‹#›</a:t>
            </a:fld>
            <a:endParaRPr lang="en-US"/>
          </a:p>
        </p:txBody>
      </p:sp>
    </p:spTree>
    <p:extLst>
      <p:ext uri="{BB962C8B-B14F-4D97-AF65-F5344CB8AC3E}">
        <p14:creationId xmlns:p14="http://schemas.microsoft.com/office/powerpoint/2010/main" xmlns="" val="11157496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lvl1pPr>
              <a:defRPr sz="3000" b="1">
                <a:solidFill>
                  <a:srgbClr val="444A5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3"/>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Calibri" pitchFamily="34" charset="0"/>
              </a:defRPr>
            </a:lvl1pPr>
          </a:lstStyle>
          <a:p>
            <a:pPr>
              <a:defRPr/>
            </a:pPr>
            <a:fld id="{00005E99-17CD-4016-967E-FE32A32F05B7}" type="datetimeFigureOut">
              <a:rPr lang="en-US">
                <a:solidFill>
                  <a:prstClr val="black">
                    <a:tint val="75000"/>
                  </a:prstClr>
                </a:solidFill>
              </a:rPr>
              <a:pPr>
                <a:defRPr/>
              </a:pPr>
              <a:t>10/25/2016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Calibri" pitchFamily="34" charset="0"/>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schemeClr val="tx1">
                    <a:tint val="75000"/>
                  </a:schemeClr>
                </a:solidFill>
                <a:latin typeface="Calibri" pitchFamily="34" charset="0"/>
              </a:defRPr>
            </a:lvl1pPr>
          </a:lstStyle>
          <a:p>
            <a:pPr>
              <a:defRPr/>
            </a:pPr>
            <a:fld id="{5B4B02B0-72FB-448C-A383-B9CBCFDE78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755183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B7B730B-7906-449A-A9A7-76FD31D8C242}"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00C9302-6F1A-40DD-A967-064677A4FB22}" type="slidenum">
              <a:rPr lang="en-US" altLang="en-US"/>
              <a:pPr>
                <a:defRPr/>
              </a:pPr>
              <a:t>‹#›</a:t>
            </a:fld>
            <a:endParaRPr lang="en-US" altLang="en-US"/>
          </a:p>
        </p:txBody>
      </p:sp>
    </p:spTree>
    <p:extLst>
      <p:ext uri="{BB962C8B-B14F-4D97-AF65-F5344CB8AC3E}">
        <p14:creationId xmlns:p14="http://schemas.microsoft.com/office/powerpoint/2010/main" xmlns="" val="1952120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5CA6F94-282B-4287-926C-19940045B39F}"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2E306A4-E7A0-41B4-B5A5-0D554B7F98C4}" type="slidenum">
              <a:rPr lang="en-US" altLang="en-US"/>
              <a:pPr>
                <a:defRPr/>
              </a:pPr>
              <a:t>‹#›</a:t>
            </a:fld>
            <a:endParaRPr lang="en-US" altLang="en-US"/>
          </a:p>
        </p:txBody>
      </p:sp>
    </p:spTree>
    <p:extLst>
      <p:ext uri="{BB962C8B-B14F-4D97-AF65-F5344CB8AC3E}">
        <p14:creationId xmlns:p14="http://schemas.microsoft.com/office/powerpoint/2010/main" xmlns="" val="6169914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0E23739-6507-495C-A71A-278762A22CCB}" type="datetimeFigureOut">
              <a:rPr lang="en-US"/>
              <a:pPr>
                <a:defRPr/>
              </a:pPr>
              <a:t>10/25/2016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59E64033-4FC3-409D-ACF2-E6AE891C03CD}" type="slidenum">
              <a:rPr lang="en-US" altLang="en-US"/>
              <a:pPr>
                <a:defRPr/>
              </a:pPr>
              <a:t>‹#›</a:t>
            </a:fld>
            <a:endParaRPr lang="en-US" altLang="en-US"/>
          </a:p>
        </p:txBody>
      </p:sp>
    </p:spTree>
    <p:extLst>
      <p:ext uri="{BB962C8B-B14F-4D97-AF65-F5344CB8AC3E}">
        <p14:creationId xmlns:p14="http://schemas.microsoft.com/office/powerpoint/2010/main" xmlns="" val="3257342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592788A-D5AD-4A04-B008-516E3299AE7A}" type="datetimeFigureOut">
              <a:rPr lang="en-US"/>
              <a:pPr>
                <a:defRPr/>
              </a:pPr>
              <a:t>10/25/2016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993CC57B-95B9-4419-98EB-07EF996AD7CA}" type="slidenum">
              <a:rPr lang="en-US" altLang="en-US"/>
              <a:pPr>
                <a:defRPr/>
              </a:pPr>
              <a:t>‹#›</a:t>
            </a:fld>
            <a:endParaRPr lang="en-US" altLang="en-US"/>
          </a:p>
        </p:txBody>
      </p:sp>
    </p:spTree>
    <p:extLst>
      <p:ext uri="{BB962C8B-B14F-4D97-AF65-F5344CB8AC3E}">
        <p14:creationId xmlns:p14="http://schemas.microsoft.com/office/powerpoint/2010/main" xmlns="" val="2361923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75860E6-8930-4568-9A63-6D2EE5776AFC}" type="datetimeFigureOut">
              <a:rPr lang="en-US"/>
              <a:pPr>
                <a:defRPr/>
              </a:pPr>
              <a:t>10/25/2016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FE2DF42C-9184-46C9-88D0-4C45EC4023D2}" type="slidenum">
              <a:rPr lang="en-US" altLang="en-US"/>
              <a:pPr>
                <a:defRPr/>
              </a:pPr>
              <a:t>‹#›</a:t>
            </a:fld>
            <a:endParaRPr lang="en-US" altLang="en-US"/>
          </a:p>
        </p:txBody>
      </p:sp>
    </p:spTree>
    <p:extLst>
      <p:ext uri="{BB962C8B-B14F-4D97-AF65-F5344CB8AC3E}">
        <p14:creationId xmlns:p14="http://schemas.microsoft.com/office/powerpoint/2010/main" xmlns="" val="318181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1.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theme" Target="../theme/theme13.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9ADDE3-6258-4501-9C5B-958569181E5F}" type="datetimeFigureOut">
              <a:rPr lang="en-US" smtClean="0"/>
              <a:pPr/>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E8E8B-400C-4D69-85D7-71F472E585D2}" type="slidenum">
              <a:rPr lang="en-US" smtClean="0"/>
              <a:pPr/>
              <a:t>‹#›</a:t>
            </a:fld>
            <a:endParaRPr lang="en-US"/>
          </a:p>
        </p:txBody>
      </p:sp>
    </p:spTree>
    <p:extLst>
      <p:ext uri="{BB962C8B-B14F-4D97-AF65-F5344CB8AC3E}">
        <p14:creationId xmlns:p14="http://schemas.microsoft.com/office/powerpoint/2010/main" xmlns="" val="1424558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C47C2BB-58FA-C141-A043-8D40A5AB50EE}" type="datetimeFigureOut">
              <a:rPr lang="en-US" smtClean="0">
                <a:solidFill>
                  <a:prstClr val="black">
                    <a:tint val="75000"/>
                  </a:prstClr>
                </a:solidFill>
                <a:latin typeface="Calibri"/>
                <a:ea typeface="+mn-ea"/>
                <a:cs typeface="+mn-cs"/>
              </a:rPr>
              <a:pPr fontAlgn="auto">
                <a:spcBef>
                  <a:spcPts val="0"/>
                </a:spcBef>
                <a:spcAft>
                  <a:spcPts val="0"/>
                </a:spcAft>
              </a:pPr>
              <a:t>10/25/2016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9EB7308-3C7A-B846-8C76-7071DAA16D22}"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383279597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837D4-DE3A-46AB-A8C3-CF530C2FFDFB}" type="datetimeFigureOut">
              <a:rPr lang="en-US"/>
              <a:pPr>
                <a:defRPr/>
              </a:pPr>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a:solidFill>
                  <a:srgbClr val="898989"/>
                </a:solidFill>
                <a:latin typeface="Calibri" panose="020F0502020204030204" pitchFamily="34" charset="0"/>
              </a:defRPr>
            </a:lvl1pPr>
          </a:lstStyle>
          <a:p>
            <a:pPr>
              <a:defRPr/>
            </a:pPr>
            <a:fld id="{56DE6947-D5A9-46C6-AFB4-D29036F01368}" type="slidenum">
              <a:rPr lang="en-US" altLang="en-US"/>
              <a:pPr>
                <a:defRPr/>
              </a:pPr>
              <a:t>‹#›</a:t>
            </a:fld>
            <a:endParaRPr lang="en-US" altLang="en-US"/>
          </a:p>
        </p:txBody>
      </p:sp>
    </p:spTree>
    <p:extLst>
      <p:ext uri="{BB962C8B-B14F-4D97-AF65-F5344CB8AC3E}">
        <p14:creationId xmlns:p14="http://schemas.microsoft.com/office/powerpoint/2010/main" xmlns="" val="287823132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557841BF-2548-4A68-9E11-2837D49424A9}" type="datetimeFigureOut">
              <a:rPr lang="en-US"/>
              <a:pPr eaLnBrk="1" hangingPunct="1">
                <a:defRPr/>
              </a:pPr>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CA37D45C-847B-4D43-9EED-70D4E68925B8}" type="slidenum">
              <a:rPr lang="en-US"/>
              <a:pPr eaLnBrk="1" hangingPunct="1">
                <a:defRPr/>
              </a:pPr>
              <a:t>‹#›</a:t>
            </a:fld>
            <a:endParaRPr lang="en-US"/>
          </a:p>
        </p:txBody>
      </p:sp>
    </p:spTree>
    <p:extLst>
      <p:ext uri="{BB962C8B-B14F-4D97-AF65-F5344CB8AC3E}">
        <p14:creationId xmlns:p14="http://schemas.microsoft.com/office/powerpoint/2010/main" xmlns="" val="4153133190"/>
      </p:ext>
    </p:extLst>
  </p:cSld>
  <p:clrMap bg1="lt1" tx1="dk1" bg2="lt2" tx2="dk2" accent1="accent1" accent2="accent2" accent3="accent3" accent4="accent4" accent5="accent5" accent6="accent6" hlink="hlink" folHlink="folHlink"/>
  <p:sldLayoutIdLst>
    <p:sldLayoutId id="214748396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Arial" charset="0"/>
                <a:cs typeface="+mn-cs"/>
              </a:defRPr>
            </a:lvl1pPr>
          </a:lstStyle>
          <a:p>
            <a:pPr fontAlgn="base">
              <a:spcAft>
                <a:spcPct val="0"/>
              </a:spcAft>
              <a:defRPr/>
            </a:pPr>
            <a:endParaRPr lang="en-US">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Arial" charset="0"/>
                <a:cs typeface="+mn-cs"/>
              </a:defRPr>
            </a:lvl1pPr>
          </a:lstStyle>
          <a:p>
            <a:pPr fontAlgn="base">
              <a:spcAft>
                <a:spcPct val="0"/>
              </a:spcAft>
              <a:defRPr/>
            </a:pPr>
            <a:fld id="{B7700DFB-D85C-438C-988E-EF1C7A363254}" type="slidenum">
              <a:rPr lang="en-US">
                <a:solidFill>
                  <a:prstClr val="black"/>
                </a:solidFill>
              </a:rPr>
              <a:pPr fontAlgn="base">
                <a:spcAft>
                  <a:spcPct val="0"/>
                </a:spcAft>
                <a:defRPr/>
              </a:pPr>
              <a:t>‹#›</a:t>
            </a:fld>
            <a:endParaRPr lang="en-US">
              <a:solidFill>
                <a:prstClr val="black"/>
              </a:solidFill>
            </a:endParaRPr>
          </a:p>
        </p:txBody>
      </p:sp>
    </p:spTree>
    <p:extLst>
      <p:ext uri="{BB962C8B-B14F-4D97-AF65-F5344CB8AC3E}">
        <p14:creationId xmlns:p14="http://schemas.microsoft.com/office/powerpoint/2010/main" xmlns="" val="352816767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8" charset="0"/>
                <a:ea typeface="ＭＳ Ｐゴシック" pitchFamily="-108" charset="-128"/>
              </a:defRPr>
            </a:lvl1pPr>
          </a:lstStyle>
          <a:p>
            <a:pPr defTabSz="914400" fontAlgn="base">
              <a:spcBef>
                <a:spcPct val="0"/>
              </a:spcBef>
              <a:spcAft>
                <a:spcPct val="0"/>
              </a:spcAft>
              <a:defRPr/>
            </a:pPr>
            <a:fld id="{A0511F89-2073-44CE-80C9-2855B484F6E0}" type="datetime1">
              <a:rPr lang="en-US"/>
              <a:pPr defTabSz="914400" fontAlgn="base">
                <a:spcBef>
                  <a:spcPct val="0"/>
                </a:spcBef>
                <a:spcAft>
                  <a:spcPct val="0"/>
                </a:spcAft>
                <a:defRPr/>
              </a:pPr>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914400" fontAlgn="base">
              <a:spcBef>
                <a:spcPct val="0"/>
              </a:spcBef>
              <a:spcAft>
                <a:spcPct val="0"/>
              </a:spcAft>
            </a:pPr>
            <a:fld id="{29509ABC-D505-4B34-8E15-5551B6027633}" type="slidenum">
              <a:rPr lang="en-US" altLang="en-US" smtClean="0">
                <a:ea typeface="MS PGothic" panose="020B0600070205080204" pitchFamily="34" charset="-128"/>
              </a:rPr>
              <a:pPr defTabSz="914400"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xmlns="" val="66158350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Arial" charset="0"/>
              </a:defRPr>
            </a:lvl1pPr>
          </a:lstStyle>
          <a:p>
            <a:pPr eaLnBrk="1" hangingPunct="1">
              <a:defRPr/>
            </a:pPr>
            <a:endParaRPr lang="en-US">
              <a:solidFill>
                <a:prstClr val="black"/>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1" hangingPunct="1"/>
            <a:fld id="{7A66F006-4E8E-419D-B19E-9750CD3C22A6}" type="slidenum">
              <a:rPr lang="en-US" altLang="en-US" smtClean="0">
                <a:solidFill>
                  <a:prstClr val="black"/>
                </a:solidFill>
                <a:cs typeface="+mn-cs"/>
              </a:rPr>
              <a:pPr eaLnBrk="1" hangingPunct="1"/>
              <a:t>‹#›</a:t>
            </a:fld>
            <a:endParaRPr lang="en-US" altLang="en-US">
              <a:solidFill>
                <a:prstClr val="black"/>
              </a:solidFill>
              <a:cs typeface="+mn-cs"/>
            </a:endParaRPr>
          </a:p>
        </p:txBody>
      </p:sp>
    </p:spTree>
    <p:extLst>
      <p:ext uri="{BB962C8B-B14F-4D97-AF65-F5344CB8AC3E}">
        <p14:creationId xmlns:p14="http://schemas.microsoft.com/office/powerpoint/2010/main" xmlns="" val="33185703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517C58A-10C3-4983-9C70-24B8924871B6}" type="datetimeFigureOut">
              <a:rPr lang="en-US" smtClean="0">
                <a:solidFill>
                  <a:prstClr val="black">
                    <a:tint val="75000"/>
                  </a:prstClr>
                </a:solidFill>
                <a:latin typeface="Calibri"/>
              </a:rPr>
              <a:pPr fontAlgn="auto">
                <a:spcBef>
                  <a:spcPts val="0"/>
                </a:spcBef>
                <a:spcAft>
                  <a:spcPts val="0"/>
                </a:spcAft>
              </a:pPr>
              <a:t>10/25/2016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B00C142-EFCA-465B-A795-711BA524D7A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1814331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CD46AB9-F108-431F-AC93-62349D4AB6AA}" type="slidenum">
              <a:rPr lang="en-US" altLang="en-US"/>
              <a:pPr>
                <a:defRPr/>
              </a:pPr>
              <a:t>‹#›</a:t>
            </a:fld>
            <a:endParaRPr lang="en-US" altLang="en-US"/>
          </a:p>
        </p:txBody>
      </p:sp>
    </p:spTree>
    <p:extLst>
      <p:ext uri="{BB962C8B-B14F-4D97-AF65-F5344CB8AC3E}">
        <p14:creationId xmlns:p14="http://schemas.microsoft.com/office/powerpoint/2010/main" xmlns="" val="22090668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FC47C2BB-58FA-C141-A043-8D40A5AB50EE}" type="datetimeFigureOut">
              <a:rPr lang="en-US" smtClean="0">
                <a:solidFill>
                  <a:prstClr val="black">
                    <a:tint val="75000"/>
                  </a:prstClr>
                </a:solidFill>
                <a:latin typeface="Calibri"/>
                <a:cs typeface="+mn-cs"/>
              </a:rPr>
              <a:pPr defTabSz="457200" fontAlgn="auto">
                <a:spcBef>
                  <a:spcPts val="0"/>
                </a:spcBef>
                <a:spcAft>
                  <a:spcPts val="0"/>
                </a:spcAft>
              </a:pPr>
              <a:t>10/25/2016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9EB7308-3C7A-B846-8C76-7071DAA16D22}"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xmlns="" val="95695757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latin typeface="Arial" charset="0"/>
                <a:cs typeface="+mn-cs"/>
              </a:defRPr>
            </a:lvl1pPr>
          </a:lstStyle>
          <a:p>
            <a:pPr>
              <a:defRPr/>
            </a:pPr>
            <a:endParaRPr lang="en-US">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CD46AB9-F108-431F-AC93-62349D4AB6AA}" type="slidenum">
              <a:rPr lang="en-US" altLang="en-US">
                <a:solidFill>
                  <a:prstClr val="black"/>
                </a:solidFill>
                <a:latin typeface="Arial" panose="020B0604020202020204" pitchFamily="34" charset="0"/>
              </a:rPr>
              <a:pPr>
                <a:defRPr/>
              </a:pPr>
              <a:t>‹#›</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xmlns="" val="104099436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B3AA9C3C-3D06-4AF5-8133-D29D45AEEC38}" type="datetimeFigureOut">
              <a:rPr lang="en-US"/>
              <a:pPr>
                <a:defRPr/>
              </a:pPr>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279DBACC-301D-4A53-981B-C78ED3669595}" type="slidenum">
              <a:rPr lang="en-US"/>
              <a:pPr>
                <a:defRPr/>
              </a:pPr>
              <a:t>‹#›</a:t>
            </a:fld>
            <a:endParaRPr lang="en-US"/>
          </a:p>
        </p:txBody>
      </p:sp>
    </p:spTree>
    <p:extLst>
      <p:ext uri="{BB962C8B-B14F-4D97-AF65-F5344CB8AC3E}">
        <p14:creationId xmlns:p14="http://schemas.microsoft.com/office/powerpoint/2010/main" xmlns="" val="14144923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186B18D-19BE-4A59-B4AB-EF85931CB81C}" type="datetimeFigureOut">
              <a:rPr lang="en-US"/>
              <a:pPr>
                <a:defRPr/>
              </a:pPr>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a:solidFill>
                  <a:srgbClr val="898989"/>
                </a:solidFill>
                <a:latin typeface="Calibri" panose="020F0502020204030204" pitchFamily="34" charset="0"/>
              </a:defRPr>
            </a:lvl1pPr>
          </a:lstStyle>
          <a:p>
            <a:pPr>
              <a:defRPr/>
            </a:pPr>
            <a:fld id="{BF9D35F3-2A37-44D6-8F1A-E6A289E41983}" type="slidenum">
              <a:rPr lang="en-US" altLang="en-US"/>
              <a:pPr>
                <a:defRPr/>
              </a:pPr>
              <a:t>‹#›</a:t>
            </a:fld>
            <a:endParaRPr lang="en-US" altLang="en-US"/>
          </a:p>
        </p:txBody>
      </p:sp>
    </p:spTree>
    <p:extLst>
      <p:ext uri="{BB962C8B-B14F-4D97-AF65-F5344CB8AC3E}">
        <p14:creationId xmlns:p14="http://schemas.microsoft.com/office/powerpoint/2010/main" xmlns="" val="168687847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1524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30000"/>
              </a:spcBef>
              <a:defRPr sz="1400">
                <a:effectLst/>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30000"/>
              </a:spcBef>
              <a:defRPr sz="1400"/>
            </a:lvl1pPr>
          </a:lstStyle>
          <a:p>
            <a:pPr>
              <a:defRPr/>
            </a:pPr>
            <a:fld id="{EC46053D-B201-4231-A184-F558BA205D3A}" type="slidenum">
              <a:rPr lang="en-US" altLang="en-US">
                <a:solidFill>
                  <a:srgbClr val="000000"/>
                </a:solidFill>
                <a:latin typeface="Arial" panose="020B0604020202020204" pitchFamily="34" charset="0"/>
              </a:rPr>
              <a:pPr>
                <a:def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xmlns="" val="222332947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0.xml"/><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9.png"/><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6.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6.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6.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8.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3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4.jpe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37.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3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3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1.png"/><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6.jpeg"/><Relationship Id="rId7"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4.jpeg"/><Relationship Id="rId7"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166.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8" Type="http://schemas.openxmlformats.org/officeDocument/2006/relationships/hyperlink" Target="http://www.usbr.gov/dataweb/dams/images/cleelum1b.jpg" TargetMode="External"/><Relationship Id="rId13" Type="http://schemas.openxmlformats.org/officeDocument/2006/relationships/image" Target="../media/image98.jpeg"/><Relationship Id="rId3" Type="http://schemas.openxmlformats.org/officeDocument/2006/relationships/image" Target="../media/image91.jpeg"/><Relationship Id="rId7" Type="http://schemas.openxmlformats.org/officeDocument/2006/relationships/image" Target="../media/image93.jpeg"/><Relationship Id="rId12"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61.xml"/><Relationship Id="rId6" Type="http://schemas.openxmlformats.org/officeDocument/2006/relationships/hyperlink" Target="http://images.google.com/imgres?imgurl=http://www.wen.ncsu.edu/stories/images/upgrade%20in%20storm%20pipes.JPG&amp;imgrefurl=http://www.wen.ncsu.edu/stories/craven1.htm&amp;h=187&amp;w=250&amp;sz=12&amp;hl=en&amp;start=1&amp;tbnid=e2NXz8IGAMHtaM:&amp;tbnh=83&amp;tbnw=111&amp;prev=/images?q=storm+pipes&amp;ndsp=18&amp;svnum=10&amp;hl=en&amp;rls=GGLJ,GGLJ:2006-47,GGLJ:en&amp;sa=N" TargetMode="External"/><Relationship Id="rId11" Type="http://schemas.openxmlformats.org/officeDocument/2006/relationships/image" Target="../media/image96.jpeg"/><Relationship Id="rId5" Type="http://schemas.openxmlformats.org/officeDocument/2006/relationships/image" Target="../media/image92.jpeg"/><Relationship Id="rId10" Type="http://schemas.openxmlformats.org/officeDocument/2006/relationships/image" Target="../media/image95.jpeg"/><Relationship Id="rId4" Type="http://schemas.openxmlformats.org/officeDocument/2006/relationships/hyperlink" Target="http://townhall.townofchapelhill.org/planning/HWCC/hwt%20zoning%20closeup.jpg" TargetMode="External"/><Relationship Id="rId9"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42.xml"/><Relationship Id="rId5" Type="http://schemas.openxmlformats.org/officeDocument/2006/relationships/image" Target="../media/image14.jpeg"/><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jpeg"/><Relationship Id="rId7"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40.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hyperlink" Target="mailto:cig@uw.edu" TargetMode="External"/><Relationship Id="rId9" Type="http://schemas.openxmlformats.org/officeDocument/2006/relationships/image" Target="../media/image106.png"/></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www.cig.uw.edu/" TargetMode="External"/><Relationship Id="rId7" Type="http://schemas.openxmlformats.org/officeDocument/2006/relationships/image" Target="../media/image6.gi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7.jpeg"/><Relationship Id="rId10" Type="http://schemas.openxmlformats.org/officeDocument/2006/relationships/image" Target="../media/image110.png"/><Relationship Id="rId4" Type="http://schemas.openxmlformats.org/officeDocument/2006/relationships/hyperlink" Target="mailto:cig@uw.edu" TargetMode="External"/><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 y="0"/>
            <a:ext cx="9144000" cy="6870283"/>
          </a:xfrm>
          <a:prstGeom prst="rect">
            <a:avLst/>
          </a:prstGeom>
        </p:spPr>
      </p:pic>
      <p:sp>
        <p:nvSpPr>
          <p:cNvPr id="58371" name="Title 3"/>
          <p:cNvSpPr>
            <a:spLocks noGrp="1"/>
          </p:cNvSpPr>
          <p:nvPr>
            <p:ph type="title"/>
          </p:nvPr>
        </p:nvSpPr>
        <p:spPr>
          <a:xfrm>
            <a:off x="228600" y="381000"/>
            <a:ext cx="8382000" cy="1524000"/>
          </a:xfrm>
        </p:spPr>
        <p:txBody>
          <a:bodyPr/>
          <a:lstStyle/>
          <a:p>
            <a:r>
              <a:rPr lang="en-US" altLang="en-US" cap="none" dirty="0">
                <a:solidFill>
                  <a:srgbClr val="0A2256"/>
                </a:solidFill>
              </a:rPr>
              <a:t>Climate Change Impacts and Implications: An Overview</a:t>
            </a:r>
          </a:p>
        </p:txBody>
      </p:sp>
      <p:sp>
        <p:nvSpPr>
          <p:cNvPr id="2053" name="Rectangle 8"/>
          <p:cNvSpPr>
            <a:spLocks noChangeArrowheads="1"/>
          </p:cNvSpPr>
          <p:nvPr/>
        </p:nvSpPr>
        <p:spPr bwMode="auto">
          <a:xfrm>
            <a:off x="304799" y="4343400"/>
            <a:ext cx="6409573" cy="2062162"/>
          </a:xfrm>
          <a:prstGeom prst="rect">
            <a:avLst/>
          </a:prstGeom>
          <a:noFill/>
          <a:ln w="12700">
            <a:noFill/>
            <a:miter lim="800000"/>
            <a:headEnd/>
            <a:tailEnd/>
          </a:ln>
        </p:spPr>
        <p:txBody>
          <a:bodyPr lIns="45720" tIns="0" rIns="45720" bIns="0"/>
          <a:lstStyle/>
          <a:p>
            <a:pPr marL="11113" marR="0" lvl="0" indent="0" defTabSz="914400" eaLnBrk="1" fontAlgn="auto" latinLnBrk="0" hangingPunct="1">
              <a:spcBef>
                <a:spcPct val="20000"/>
              </a:spcBef>
              <a:spcAft>
                <a:spcPts val="0"/>
              </a:spcAft>
              <a:buClrTx/>
              <a:buSzTx/>
              <a:buFontTx/>
              <a:buNone/>
              <a:tabLst/>
              <a:defRPr/>
            </a:pPr>
            <a:r>
              <a:rPr kumimoji="0" lang="en-US" sz="2000" b="1" i="0" u="none" strike="noStrike" kern="0" cap="none" spc="0" normalizeH="0" baseline="0" noProof="0" dirty="0">
                <a:ln>
                  <a:noFill/>
                </a:ln>
                <a:solidFill>
                  <a:schemeClr val="bg1"/>
                </a:solidFill>
                <a:uLnTx/>
                <a:uFillTx/>
                <a:latin typeface="Arial" charset="0"/>
                <a:cs typeface="+mn-cs"/>
              </a:rPr>
              <a:t>Lara Whitely Binder</a:t>
            </a:r>
          </a:p>
          <a:p>
            <a:pPr marL="11113" marR="0" lvl="0" indent="0" defTabSz="914400" eaLnBrk="1" fontAlgn="auto" latinLnBrk="0" hangingPunct="1">
              <a:spcBef>
                <a:spcPct val="20000"/>
              </a:spcBef>
              <a:spcAft>
                <a:spcPts val="0"/>
              </a:spcAft>
              <a:buClrTx/>
              <a:buSzTx/>
              <a:buFontTx/>
              <a:buNone/>
              <a:tabLst/>
              <a:defRPr/>
            </a:pPr>
            <a:r>
              <a:rPr kumimoji="0" lang="en-US" sz="1800" b="0" i="0" u="none" strike="noStrike" kern="0" cap="none" spc="0" normalizeH="0" baseline="0" noProof="0" dirty="0">
                <a:ln>
                  <a:noFill/>
                </a:ln>
                <a:solidFill>
                  <a:schemeClr val="bg1"/>
                </a:solidFill>
                <a:uLnTx/>
                <a:uFillTx/>
                <a:latin typeface="Arial" charset="0"/>
                <a:cs typeface="+mn-cs"/>
              </a:rPr>
              <a:t>Climate Impacts Group</a:t>
            </a:r>
          </a:p>
          <a:p>
            <a:pPr marL="11113" marR="0" lvl="0" indent="0" defTabSz="914400" eaLnBrk="1" fontAlgn="auto" latinLnBrk="0" hangingPunct="1">
              <a:spcBef>
                <a:spcPct val="20000"/>
              </a:spcBef>
              <a:spcAft>
                <a:spcPts val="0"/>
              </a:spcAft>
              <a:buClrTx/>
              <a:buSzTx/>
              <a:buFontTx/>
              <a:buNone/>
              <a:tabLst/>
              <a:defRPr/>
            </a:pPr>
            <a:r>
              <a:rPr kumimoji="0" lang="en-US" sz="1800" b="0" i="0" u="none" strike="noStrike" kern="0" cap="none" spc="0" normalizeH="0" baseline="0" noProof="0" dirty="0">
                <a:ln>
                  <a:noFill/>
                </a:ln>
                <a:solidFill>
                  <a:schemeClr val="bg1"/>
                </a:solidFill>
                <a:uLnTx/>
                <a:uFillTx/>
                <a:latin typeface="Arial" charset="0"/>
                <a:cs typeface="+mn-cs"/>
              </a:rPr>
              <a:t>College of the Environment | University of Washington</a:t>
            </a:r>
          </a:p>
          <a:p>
            <a:pPr marL="11113" marR="0" lvl="0" indent="0" defTabSz="914400" eaLnBrk="1" fontAlgn="auto" latinLnBrk="0" hangingPunct="1">
              <a:spcBef>
                <a:spcPct val="20000"/>
              </a:spcBef>
              <a:spcAft>
                <a:spcPts val="0"/>
              </a:spcAft>
              <a:buClrTx/>
              <a:buSzTx/>
              <a:buFontTx/>
              <a:buNone/>
              <a:tabLst/>
              <a:defRPr/>
            </a:pPr>
            <a:endParaRPr kumimoji="0" lang="en-US" sz="1800" b="0" i="0" u="none" strike="noStrike" kern="0" cap="none" spc="0" normalizeH="0" baseline="0" noProof="0" dirty="0">
              <a:ln>
                <a:noFill/>
              </a:ln>
              <a:solidFill>
                <a:schemeClr val="bg1"/>
              </a:solidFill>
              <a:uLnTx/>
              <a:uFillTx/>
              <a:latin typeface="Arial" charset="0"/>
              <a:cs typeface="+mn-cs"/>
            </a:endParaRPr>
          </a:p>
          <a:p>
            <a:pPr marL="11113" marR="0" lvl="0" indent="0" defTabSz="914400" eaLnBrk="1" fontAlgn="auto" latinLnBrk="0" hangingPunct="1">
              <a:spcBef>
                <a:spcPct val="20000"/>
              </a:spcBef>
              <a:spcAft>
                <a:spcPts val="0"/>
              </a:spcAft>
              <a:buClrTx/>
              <a:buSzTx/>
              <a:buFontTx/>
              <a:buNone/>
              <a:tabLst/>
              <a:defRPr/>
            </a:pPr>
            <a:r>
              <a:rPr kumimoji="0" lang="en-US" sz="2000" b="1" i="0" u="none" strike="noStrike" kern="0" cap="none" spc="0" normalizeH="0" baseline="0" noProof="0">
                <a:ln>
                  <a:noFill/>
                </a:ln>
                <a:solidFill>
                  <a:schemeClr val="bg1"/>
                </a:solidFill>
                <a:uLnTx/>
                <a:uFillTx/>
                <a:latin typeface="Arial" charset="0"/>
                <a:cs typeface="+mn-cs"/>
              </a:rPr>
              <a:t>Oct </a:t>
            </a:r>
            <a:r>
              <a:rPr kumimoji="0" lang="en-US" sz="2000" b="1" i="0" u="none" strike="noStrike" kern="0" cap="none" spc="0" normalizeH="0" baseline="0" noProof="0" smtClean="0">
                <a:ln>
                  <a:noFill/>
                </a:ln>
                <a:solidFill>
                  <a:schemeClr val="bg1"/>
                </a:solidFill>
                <a:uLnTx/>
                <a:uFillTx/>
                <a:latin typeface="Arial" charset="0"/>
                <a:cs typeface="+mn-cs"/>
              </a:rPr>
              <a:t>25,</a:t>
            </a:r>
            <a:r>
              <a:rPr kumimoji="0" lang="en-US" sz="2000" b="1" i="0" u="none" strike="noStrike" kern="0" cap="none" spc="0" normalizeH="0" noProof="0" smtClean="0">
                <a:ln>
                  <a:noFill/>
                </a:ln>
                <a:solidFill>
                  <a:schemeClr val="bg1"/>
                </a:solidFill>
                <a:uLnTx/>
                <a:uFillTx/>
                <a:latin typeface="Arial" charset="0"/>
                <a:cs typeface="+mn-cs"/>
              </a:rPr>
              <a:t> </a:t>
            </a:r>
            <a:r>
              <a:rPr kumimoji="0" lang="en-US" sz="2000" b="1" i="0" u="none" strike="noStrike" kern="0" cap="none" spc="0" normalizeH="0" noProof="0" dirty="0">
                <a:ln>
                  <a:noFill/>
                </a:ln>
                <a:solidFill>
                  <a:schemeClr val="bg1"/>
                </a:solidFill>
                <a:uLnTx/>
                <a:uFillTx/>
                <a:latin typeface="Arial" charset="0"/>
                <a:cs typeface="+mn-cs"/>
              </a:rPr>
              <a:t>2016</a:t>
            </a:r>
            <a:endParaRPr kumimoji="0" lang="en-US" sz="2000" b="1" i="0" u="none" strike="noStrike" kern="0" cap="none" spc="0" normalizeH="0" baseline="0" noProof="0" dirty="0">
              <a:ln>
                <a:noFill/>
              </a:ln>
              <a:solidFill>
                <a:schemeClr val="bg1"/>
              </a:solidFill>
              <a:uLnTx/>
              <a:uFillTx/>
              <a:latin typeface="Arial" charset="0"/>
              <a:cs typeface="+mn-cs"/>
            </a:endParaRPr>
          </a:p>
          <a:p>
            <a:pPr marL="11113" lvl="0">
              <a:spcBef>
                <a:spcPct val="20000"/>
              </a:spcBef>
              <a:defRPr/>
            </a:pPr>
            <a:r>
              <a:rPr lang="en-US" dirty="0">
                <a:solidFill>
                  <a:schemeClr val="bg1"/>
                </a:solidFill>
              </a:rPr>
              <a:t>UCUT/ATNI Climate Change Resilience for the Upper Columbia River  Workshop</a:t>
            </a:r>
            <a:endParaRPr kumimoji="0" lang="en-US" sz="1800" b="0" i="0" u="none" strike="noStrike" kern="0" cap="none" spc="0" normalizeH="0" baseline="0" noProof="0" dirty="0">
              <a:ln>
                <a:noFill/>
              </a:ln>
              <a:solidFill>
                <a:schemeClr val="bg1"/>
              </a:solidFill>
              <a:uLnTx/>
              <a:uFillTx/>
              <a:latin typeface="Arial" charset="0"/>
            </a:endParaRPr>
          </a:p>
        </p:txBody>
      </p:sp>
      <p:grpSp>
        <p:nvGrpSpPr>
          <p:cNvPr id="58374" name="Group 6"/>
          <p:cNvGrpSpPr>
            <a:grpSpLocks/>
          </p:cNvGrpSpPr>
          <p:nvPr/>
        </p:nvGrpSpPr>
        <p:grpSpPr bwMode="auto">
          <a:xfrm>
            <a:off x="6324600" y="6419349"/>
            <a:ext cx="2819400" cy="390525"/>
            <a:chOff x="6324600" y="6434467"/>
            <a:chExt cx="2819400" cy="391633"/>
          </a:xfrm>
        </p:grpSpPr>
        <p:sp>
          <p:nvSpPr>
            <p:cNvPr id="58376" name="Rectangle 5"/>
            <p:cNvSpPr>
              <a:spLocks noChangeArrowheads="1"/>
            </p:cNvSpPr>
            <p:nvPr/>
          </p:nvSpPr>
          <p:spPr bwMode="auto">
            <a:xfrm>
              <a:off x="6324600" y="6434467"/>
              <a:ext cx="2819400" cy="391633"/>
            </a:xfrm>
            <a:prstGeom prst="rect">
              <a:avLst/>
            </a:prstGeom>
            <a:solidFill>
              <a:schemeClr val="bg1"/>
            </a:solidFill>
            <a:ln w="9525" algn="ctr">
              <a:solidFill>
                <a:schemeClr val="bg1"/>
              </a:solidFill>
              <a:round/>
              <a:headEnd/>
              <a:tailEnd/>
            </a:ln>
          </p:spPr>
          <p:txBody>
            <a:bodyPr lIns="92307" tIns="46153" rIns="92307" bIns="46153"/>
            <a:lstStyle>
              <a:lvl1pPr algn="l" eaLnBrk="0" hangingPunct="0">
                <a:spcBef>
                  <a:spcPct val="20000"/>
                </a:spcBef>
                <a:buChar char="•"/>
                <a:defRPr sz="2600">
                  <a:solidFill>
                    <a:schemeClr val="tx1"/>
                  </a:solidFill>
                  <a:latin typeface="Arial" panose="020B0604020202020204" pitchFamily="34" charset="0"/>
                </a:defRPr>
              </a:lvl1pPr>
              <a:lvl2pPr marL="742950" indent="-285750" algn="l" eaLnBrk="0" hangingPunct="0">
                <a:spcBef>
                  <a:spcPct val="20000"/>
                </a:spcBef>
                <a:buChar char="–"/>
                <a:defRPr sz="2200">
                  <a:solidFill>
                    <a:schemeClr val="tx1"/>
                  </a:solidFill>
                  <a:latin typeface="Arial" panose="020B0604020202020204" pitchFamily="34" charset="0"/>
                </a:defRPr>
              </a:lvl2pPr>
              <a:lvl3pPr marL="1143000" indent="-228600" algn="l" eaLnBrk="0" hangingPunct="0">
                <a:spcBef>
                  <a:spcPct val="20000"/>
                </a:spcBef>
                <a:buChar char="•"/>
                <a:defRPr sz="20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30000"/>
                </a:spcBef>
                <a:spcAft>
                  <a:spcPts val="0"/>
                </a:spcAft>
                <a:buClrTx/>
                <a:buSzTx/>
                <a:buFontTx/>
                <a:buNone/>
                <a:tabLst/>
                <a:defRPr/>
              </a:pPr>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cs typeface="+mn-cs"/>
              </a:endParaRPr>
            </a:p>
          </p:txBody>
        </p:sp>
        <p:pic>
          <p:nvPicPr>
            <p:cNvPr id="58377"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5562" y="6497460"/>
              <a:ext cx="2662238" cy="319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38311" y="4646196"/>
            <a:ext cx="904875" cy="1485900"/>
          </a:xfrm>
          <a:prstGeom prst="rect">
            <a:avLst/>
          </a:prstGeom>
        </p:spPr>
      </p:pic>
    </p:spTree>
    <p:extLst>
      <p:ext uri="{BB962C8B-B14F-4D97-AF65-F5344CB8AC3E}">
        <p14:creationId xmlns:p14="http://schemas.microsoft.com/office/powerpoint/2010/main" xmlns="" val="92561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858000" cy="1143000"/>
          </a:xfrm>
        </p:spPr>
        <p:txBody>
          <a:bodyPr/>
          <a:lstStyle/>
          <a:p>
            <a:pPr algn="l"/>
            <a:r>
              <a:rPr lang="en-US" sz="3000" dirty="0"/>
              <a:t>Warming annual, seasonal temperatures </a:t>
            </a:r>
            <a:br>
              <a:rPr lang="en-US" sz="3000" dirty="0"/>
            </a:br>
            <a:r>
              <a:rPr lang="en-US" sz="3000" dirty="0"/>
              <a:t>in the Kootenay/Boundary region</a:t>
            </a:r>
          </a:p>
        </p:txBody>
      </p:sp>
      <p:pic>
        <p:nvPicPr>
          <p:cNvPr id="5" name="Picture 4"/>
          <p:cNvPicPr>
            <a:picLocks noChangeAspect="1"/>
          </p:cNvPicPr>
          <p:nvPr/>
        </p:nvPicPr>
        <p:blipFill>
          <a:blip r:embed="rId3" cstate="print"/>
          <a:stretch>
            <a:fillRect/>
          </a:stretch>
        </p:blipFill>
        <p:spPr>
          <a:xfrm>
            <a:off x="3048000" y="1466522"/>
            <a:ext cx="5943600" cy="5162550"/>
          </a:xfrm>
          <a:prstGeom prst="rect">
            <a:avLst/>
          </a:prstGeom>
        </p:spPr>
      </p:pic>
      <p:sp>
        <p:nvSpPr>
          <p:cNvPr id="6" name="Rectangle 5"/>
          <p:cNvSpPr/>
          <p:nvPr/>
        </p:nvSpPr>
        <p:spPr>
          <a:xfrm>
            <a:off x="381000" y="1676400"/>
            <a:ext cx="2209800" cy="4832092"/>
          </a:xfrm>
          <a:prstGeom prst="rect">
            <a:avLst/>
          </a:prstGeom>
        </p:spPr>
        <p:txBody>
          <a:bodyPr wrap="square">
            <a:spAutoFit/>
          </a:bodyPr>
          <a:lstStyle/>
          <a:p>
            <a:r>
              <a:rPr lang="en-US" sz="2200" dirty="0"/>
              <a:t>Average annual temperature has increase just over 1°C (1.8°F) during the 20th century. </a:t>
            </a:r>
          </a:p>
          <a:p>
            <a:endParaRPr lang="en-US" sz="2200" dirty="0"/>
          </a:p>
          <a:p>
            <a:r>
              <a:rPr lang="en-US" sz="2200" dirty="0"/>
              <a:t>Seasonal temperatures are also increasing (varies by season)</a:t>
            </a:r>
          </a:p>
          <a:p>
            <a:endParaRPr lang="en-US" sz="2200" dirty="0"/>
          </a:p>
          <a:p>
            <a:r>
              <a:rPr lang="en-US" sz="2200" dirty="0"/>
              <a:t>Precipitation changes are mixed.</a:t>
            </a:r>
          </a:p>
        </p:txBody>
      </p:sp>
      <p:pic>
        <p:nvPicPr>
          <p:cNvPr id="8" name="Picture 7"/>
          <p:cNvPicPr>
            <a:picLocks noChangeAspect="1"/>
          </p:cNvPicPr>
          <p:nvPr/>
        </p:nvPicPr>
        <p:blipFill>
          <a:blip r:embed="rId4" cstate="print"/>
          <a:stretch>
            <a:fillRect/>
          </a:stretch>
        </p:blipFill>
        <p:spPr>
          <a:xfrm>
            <a:off x="228600" y="323850"/>
            <a:ext cx="1771650" cy="971550"/>
          </a:xfrm>
          <a:prstGeom prst="rect">
            <a:avLst/>
          </a:prstGeom>
        </p:spPr>
      </p:pic>
    </p:spTree>
    <p:extLst>
      <p:ext uri="{BB962C8B-B14F-4D97-AF65-F5344CB8AC3E}">
        <p14:creationId xmlns:p14="http://schemas.microsoft.com/office/powerpoint/2010/main" xmlns="" val="309829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7" descr="CIG_logo_color_1_in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55050" y="6054725"/>
            <a:ext cx="417513" cy="71120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8470" y="238180"/>
            <a:ext cx="3010072" cy="20067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8470" y="4486480"/>
            <a:ext cx="3010072" cy="217394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8471" y="2341542"/>
            <a:ext cx="3010072" cy="2021650"/>
          </a:xfrm>
          <a:prstGeom prst="rect">
            <a:avLst/>
          </a:prstGeom>
        </p:spPr>
      </p:pic>
      <p:sp>
        <p:nvSpPr>
          <p:cNvPr id="8" name="Text Box 2"/>
          <p:cNvSpPr txBox="1">
            <a:spLocks noChangeArrowheads="1"/>
          </p:cNvSpPr>
          <p:nvPr/>
        </p:nvSpPr>
        <p:spPr bwMode="auto">
          <a:xfrm>
            <a:off x="3794292" y="1090209"/>
            <a:ext cx="4876800" cy="4524315"/>
          </a:xfrm>
          <a:prstGeom prst="rect">
            <a:avLst/>
          </a:prstGeom>
          <a:noFill/>
          <a:ln w="9525">
            <a:noFill/>
            <a:miter lim="800000"/>
            <a:headEnd/>
            <a:tailEnd/>
          </a:ln>
        </p:spPr>
        <p:txBody>
          <a:bodyPr>
            <a:prstTxWarp prst="textNoShape">
              <a:avLst/>
            </a:prstTxWarp>
            <a:spAutoFit/>
          </a:bodyPr>
          <a:lstStyle/>
          <a:p>
            <a:r>
              <a:rPr lang="en-US" sz="3200" kern="0" dirty="0">
                <a:solidFill>
                  <a:srgbClr val="575F6D"/>
                </a:solidFill>
                <a:latin typeface="Arial"/>
                <a:ea typeface="ＭＳ Ｐゴシック" charset="0"/>
              </a:rPr>
              <a:t>We’re changing the climate...</a:t>
            </a:r>
          </a:p>
          <a:p>
            <a:endParaRPr lang="en-US" sz="3200" kern="0" dirty="0">
              <a:solidFill>
                <a:srgbClr val="575F6D"/>
              </a:solidFill>
              <a:latin typeface="Arial"/>
              <a:ea typeface="ＭＳ Ｐゴシック" charset="0"/>
            </a:endParaRPr>
          </a:p>
          <a:p>
            <a:r>
              <a:rPr lang="en-US" sz="3200" kern="0" dirty="0">
                <a:solidFill>
                  <a:srgbClr val="575F6D"/>
                </a:solidFill>
                <a:latin typeface="Arial"/>
                <a:ea typeface="ＭＳ Ｐゴシック" charset="0"/>
              </a:rPr>
              <a:t>…in ways that have committed our climate to change for the next several centuries, if not longer.</a:t>
            </a:r>
          </a:p>
          <a:p>
            <a:endParaRPr lang="en-US" sz="3200" kern="0" dirty="0">
              <a:solidFill>
                <a:srgbClr val="575F6D"/>
              </a:solidFill>
              <a:latin typeface="Arial"/>
              <a:ea typeface="ＭＳ Ｐゴシック" charset="0"/>
            </a:endParaRPr>
          </a:p>
        </p:txBody>
      </p:sp>
    </p:spTree>
    <p:extLst>
      <p:ext uri="{BB962C8B-B14F-4D97-AF65-F5344CB8AC3E}">
        <p14:creationId xmlns:p14="http://schemas.microsoft.com/office/powerpoint/2010/main" xmlns="" val="8356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70026" y="1791074"/>
            <a:ext cx="4248326" cy="4713561"/>
          </a:xfrm>
          <a:prstGeom prst="rect">
            <a:avLst/>
          </a:prstGeom>
        </p:spPr>
      </p:pic>
      <p:sp>
        <p:nvSpPr>
          <p:cNvPr id="5" name="Title 4"/>
          <p:cNvSpPr>
            <a:spLocks noGrp="1"/>
          </p:cNvSpPr>
          <p:nvPr>
            <p:ph type="title"/>
          </p:nvPr>
        </p:nvSpPr>
        <p:spPr>
          <a:xfrm>
            <a:off x="457200" y="76200"/>
            <a:ext cx="8229600" cy="1143000"/>
          </a:xfrm>
        </p:spPr>
        <p:txBody>
          <a:bodyPr/>
          <a:lstStyle/>
          <a:p>
            <a:pPr>
              <a:defRPr/>
            </a:pPr>
            <a:r>
              <a:rPr lang="en-US" sz="2400" dirty="0">
                <a:solidFill>
                  <a:schemeClr val="bg2">
                    <a:lumMod val="50000"/>
                  </a:schemeClr>
                </a:solidFill>
              </a:rPr>
              <a:t>Projecting Future Climate: </a:t>
            </a:r>
            <a:br>
              <a:rPr lang="en-US" sz="2400" dirty="0">
                <a:solidFill>
                  <a:schemeClr val="bg2">
                    <a:lumMod val="50000"/>
                  </a:schemeClr>
                </a:solidFill>
              </a:rPr>
            </a:br>
            <a:r>
              <a:rPr lang="en-US" sz="2800" dirty="0"/>
              <a:t>Greenhouse Gas Emissions Scenarios</a:t>
            </a:r>
          </a:p>
        </p:txBody>
      </p:sp>
      <p:sp>
        <p:nvSpPr>
          <p:cNvPr id="7" name="Content Placeholder 6"/>
          <p:cNvSpPr>
            <a:spLocks noGrp="1"/>
          </p:cNvSpPr>
          <p:nvPr>
            <p:ph sz="half" idx="2"/>
          </p:nvPr>
        </p:nvSpPr>
        <p:spPr>
          <a:xfrm>
            <a:off x="505328" y="1193046"/>
            <a:ext cx="8229600" cy="411748"/>
          </a:xfrm>
        </p:spPr>
        <p:txBody>
          <a:bodyPr/>
          <a:lstStyle/>
          <a:p>
            <a:pPr marL="0" lvl="1" indent="0" algn="ctr">
              <a:buFont typeface="Arial" pitchFamily="34" charset="0"/>
              <a:buNone/>
              <a:defRPr/>
            </a:pPr>
            <a:r>
              <a:rPr lang="en-US" sz="2000" i="1" dirty="0">
                <a:solidFill>
                  <a:srgbClr val="0070C0"/>
                </a:solidFill>
              </a:rPr>
              <a:t>Different scenarios result in different climate change projections. </a:t>
            </a:r>
          </a:p>
          <a:p>
            <a:pPr marL="0" indent="0">
              <a:buFont typeface="Arial" pitchFamily="34" charset="0"/>
              <a:buNone/>
              <a:defRPr/>
            </a:pPr>
            <a:r>
              <a:rPr lang="en-US" sz="2400" dirty="0"/>
              <a:t> </a:t>
            </a:r>
          </a:p>
          <a:p>
            <a:pPr marL="0" indent="0">
              <a:buFont typeface="Arial" pitchFamily="34" charset="0"/>
              <a:buNone/>
              <a:defRPr/>
            </a:pPr>
            <a:endParaRPr lang="en-US" sz="2400" dirty="0"/>
          </a:p>
          <a:p>
            <a:pPr lvl="1">
              <a:buFont typeface="Arial" pitchFamily="34" charset="0"/>
              <a:buNone/>
              <a:defRPr/>
            </a:pPr>
            <a:endParaRPr lang="en-US" sz="2000" dirty="0"/>
          </a:p>
          <a:p>
            <a:pPr lvl="1">
              <a:buFont typeface="Arial" pitchFamily="34" charset="0"/>
              <a:buNone/>
              <a:defRPr/>
            </a:pPr>
            <a:endParaRPr lang="en-US" sz="2000" dirty="0"/>
          </a:p>
          <a:p>
            <a:pPr lvl="1">
              <a:buFont typeface="Arial" pitchFamily="34" charset="0"/>
              <a:buNone/>
              <a:defRPr/>
            </a:pPr>
            <a:endParaRPr lang="en-US" sz="2000" dirty="0"/>
          </a:p>
          <a:p>
            <a:pPr lvl="1">
              <a:buFont typeface="Arial" pitchFamily="34" charset="0"/>
              <a:buNone/>
              <a:defRPr/>
            </a:pPr>
            <a:endParaRPr lang="en-US" sz="2000" dirty="0"/>
          </a:p>
          <a:p>
            <a:pPr lvl="1">
              <a:buFont typeface="Arial" pitchFamily="34" charset="0"/>
              <a:buNone/>
              <a:defRPr/>
            </a:pPr>
            <a:endParaRPr lang="en-US" sz="2000" dirty="0"/>
          </a:p>
          <a:p>
            <a:pPr lvl="1">
              <a:buFont typeface="Arial" pitchFamily="34" charset="0"/>
              <a:buNone/>
              <a:defRPr/>
            </a:pPr>
            <a:endParaRPr lang="en-US" sz="2000" dirty="0"/>
          </a:p>
          <a:p>
            <a:pPr lvl="1">
              <a:buFont typeface="Arial" pitchFamily="34" charset="0"/>
              <a:buNone/>
              <a:defRPr/>
            </a:pPr>
            <a:endParaRPr lang="en-US" sz="2000" dirty="0"/>
          </a:p>
          <a:p>
            <a:pPr lvl="1">
              <a:buFont typeface="Arial" pitchFamily="34" charset="0"/>
              <a:buNone/>
              <a:defRPr/>
            </a:pPr>
            <a:endParaRPr lang="en-US" sz="2000" dirty="0"/>
          </a:p>
          <a:p>
            <a:pPr lvl="1">
              <a:buFont typeface="Arial" pitchFamily="34" charset="0"/>
              <a:buNone/>
              <a:defRPr/>
            </a:pPr>
            <a:endParaRPr lang="en-US" sz="2000" dirty="0"/>
          </a:p>
          <a:p>
            <a:pPr marL="0" lvl="1" indent="0">
              <a:buFont typeface="Arial" pitchFamily="34" charset="0"/>
              <a:buNone/>
              <a:defRPr/>
            </a:pPr>
            <a:endParaRPr lang="en-US" i="1" dirty="0">
              <a:solidFill>
                <a:srgbClr val="0070C0"/>
              </a:solidFill>
            </a:endParaRPr>
          </a:p>
          <a:p>
            <a:pPr lvl="1">
              <a:buFont typeface="Arial" pitchFamily="34" charset="0"/>
              <a:buNone/>
              <a:defRPr/>
            </a:pPr>
            <a:endParaRPr lang="en-US" sz="2000" dirty="0"/>
          </a:p>
        </p:txBody>
      </p:sp>
      <p:cxnSp>
        <p:nvCxnSpPr>
          <p:cNvPr id="9" name="Straight Connector 8"/>
          <p:cNvCxnSpPr/>
          <p:nvPr/>
        </p:nvCxnSpPr>
        <p:spPr>
          <a:xfrm>
            <a:off x="457200" y="1143000"/>
            <a:ext cx="8229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2552" y="1820776"/>
            <a:ext cx="4057474" cy="4727469"/>
          </a:xfrm>
          <a:prstGeom prst="rect">
            <a:avLst/>
          </a:prstGeom>
        </p:spPr>
      </p:pic>
      <p:sp>
        <p:nvSpPr>
          <p:cNvPr id="11" name="Rectangle 10"/>
          <p:cNvSpPr/>
          <p:nvPr/>
        </p:nvSpPr>
        <p:spPr>
          <a:xfrm>
            <a:off x="3108152" y="6557876"/>
            <a:ext cx="5867400" cy="215900"/>
          </a:xfrm>
          <a:prstGeom prst="rect">
            <a:avLst/>
          </a:prstGeom>
        </p:spPr>
        <p:txBody>
          <a:bodyPr>
            <a:spAutoFit/>
          </a:bodyPr>
          <a:lstStyle/>
          <a:p>
            <a:pPr marL="0" marR="0" lvl="0" indent="0" algn="r" defTabSz="914400" eaLnBrk="1" fontAlgn="auto" latinLnBrk="0" hangingPunct="1">
              <a:lnSpc>
                <a:spcPct val="100000"/>
              </a:lnSpc>
              <a:spcBef>
                <a:spcPct val="30000"/>
              </a:spcBef>
              <a:spcAft>
                <a:spcPts val="0"/>
              </a:spcAft>
              <a:buClrTx/>
              <a:buSzTx/>
              <a:buFontTx/>
              <a:buNone/>
              <a:tabLst/>
              <a:defRPr/>
            </a:pPr>
            <a:r>
              <a:rPr kumimoji="0" lang="en-US" sz="800" b="0" i="0" u="none" strike="noStrike" kern="0" cap="none" spc="0" normalizeH="0" baseline="0" noProof="0" dirty="0">
                <a:ln>
                  <a:noFill/>
                </a:ln>
                <a:solidFill>
                  <a:srgbClr val="FFFFFF">
                    <a:lumMod val="65000"/>
                  </a:srgbClr>
                </a:solidFill>
                <a:effectLst/>
                <a:uLnTx/>
                <a:uFillTx/>
                <a:latin typeface="Arial" panose="020B0604020202020204" pitchFamily="34" charset="0"/>
              </a:rPr>
              <a:t>Figure source: van </a:t>
            </a:r>
            <a:r>
              <a:rPr kumimoji="0" lang="en-US" sz="800" b="0" i="0" u="none" strike="noStrike" kern="0" cap="none" spc="0" normalizeH="0" baseline="0" noProof="0" dirty="0" err="1">
                <a:ln>
                  <a:noFill/>
                </a:ln>
                <a:solidFill>
                  <a:srgbClr val="FFFFFF">
                    <a:lumMod val="65000"/>
                  </a:srgbClr>
                </a:solidFill>
                <a:effectLst/>
                <a:uLnTx/>
                <a:uFillTx/>
                <a:latin typeface="Arial" panose="020B0604020202020204" pitchFamily="34" charset="0"/>
              </a:rPr>
              <a:t>Vuuren</a:t>
            </a:r>
            <a:r>
              <a:rPr kumimoji="0" lang="en-US" sz="800" b="0" i="0" u="none" strike="noStrike" kern="0" cap="none" spc="0" normalizeH="0" baseline="0" noProof="0" dirty="0">
                <a:ln>
                  <a:noFill/>
                </a:ln>
                <a:solidFill>
                  <a:srgbClr val="FFFFFF">
                    <a:lumMod val="65000"/>
                  </a:srgbClr>
                </a:solidFill>
                <a:effectLst/>
                <a:uLnTx/>
                <a:uFillTx/>
                <a:latin typeface="Arial" panose="020B0604020202020204" pitchFamily="34" charset="0"/>
              </a:rPr>
              <a:t> 2011</a:t>
            </a:r>
          </a:p>
        </p:txBody>
      </p:sp>
      <p:grpSp>
        <p:nvGrpSpPr>
          <p:cNvPr id="12" name="Group 11"/>
          <p:cNvGrpSpPr/>
          <p:nvPr/>
        </p:nvGrpSpPr>
        <p:grpSpPr>
          <a:xfrm>
            <a:off x="5630768" y="1744576"/>
            <a:ext cx="2991017" cy="1270911"/>
            <a:chOff x="5943600" y="1828800"/>
            <a:chExt cx="2991017" cy="1270911"/>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43600" y="1828800"/>
              <a:ext cx="1752934" cy="1270911"/>
            </a:xfrm>
            <a:prstGeom prst="rect">
              <a:avLst/>
            </a:prstGeom>
          </p:spPr>
        </p:pic>
        <p:sp>
          <p:nvSpPr>
            <p:cNvPr id="10" name="TextBox 9"/>
            <p:cNvSpPr txBox="1"/>
            <p:nvPr/>
          </p:nvSpPr>
          <p:spPr>
            <a:xfrm>
              <a:off x="7410617" y="1895906"/>
              <a:ext cx="1524000" cy="984885"/>
            </a:xfrm>
            <a:prstGeom prst="rect">
              <a:avLst/>
            </a:prstGeom>
            <a:noFill/>
          </p:spPr>
          <p:txBody>
            <a:bodyPr wrap="square" rtlCol="0">
              <a:spAutoFit/>
            </a:bodyPr>
            <a:lstStyle/>
            <a:p>
              <a:pPr marL="0" marR="0" lvl="0" indent="0" defTabSz="914400" eaLnBrk="0" fontAlgn="auto" latinLnBrk="0" hangingPunct="0">
                <a:lnSpc>
                  <a:spcPct val="100000"/>
                </a:lnSpc>
                <a:spcBef>
                  <a:spcPts val="0"/>
                </a:spcBef>
                <a:spcAft>
                  <a:spcPts val="40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panose="020B0604020202020204" pitchFamily="34" charset="0"/>
                </a:rPr>
                <a:t>(Very low)</a:t>
              </a:r>
            </a:p>
            <a:p>
              <a:pPr marL="0" marR="0" lvl="0" indent="0" defTabSz="914400" eaLnBrk="0" fontAlgn="auto" latinLnBrk="0" hangingPunct="0">
                <a:lnSpc>
                  <a:spcPct val="100000"/>
                </a:lnSpc>
                <a:spcBef>
                  <a:spcPts val="0"/>
                </a:spcBef>
                <a:spcAft>
                  <a:spcPts val="40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panose="020B0604020202020204" pitchFamily="34" charset="0"/>
                </a:rPr>
                <a:t>(Low)</a:t>
              </a:r>
            </a:p>
            <a:p>
              <a:pPr marL="0" marR="0" lvl="0" indent="0" defTabSz="914400" eaLnBrk="0" fontAlgn="auto" latinLnBrk="0" hangingPunct="0">
                <a:lnSpc>
                  <a:spcPct val="100000"/>
                </a:lnSpc>
                <a:spcBef>
                  <a:spcPts val="0"/>
                </a:spcBef>
                <a:spcAft>
                  <a:spcPts val="40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panose="020B0604020202020204" pitchFamily="34" charset="0"/>
                </a:rPr>
                <a:t>(Moderate)</a:t>
              </a:r>
            </a:p>
            <a:p>
              <a:pPr marL="0" marR="0" lvl="0" indent="0" defTabSz="914400" eaLnBrk="0" fontAlgn="auto" latinLnBrk="0" hangingPunct="0">
                <a:lnSpc>
                  <a:spcPct val="100000"/>
                </a:lnSpc>
                <a:spcBef>
                  <a:spcPts val="0"/>
                </a:spcBef>
                <a:spcAft>
                  <a:spcPts val="40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panose="020B0604020202020204" pitchFamily="34" charset="0"/>
                </a:rPr>
                <a:t>(High)</a:t>
              </a:r>
            </a:p>
          </p:txBody>
        </p:sp>
      </p:grpSp>
      <p:sp>
        <p:nvSpPr>
          <p:cNvPr id="20" name="TextBox 3"/>
          <p:cNvSpPr txBox="1">
            <a:spLocks noChangeArrowheads="1"/>
          </p:cNvSpPr>
          <p:nvPr/>
        </p:nvSpPr>
        <p:spPr bwMode="auto">
          <a:xfrm>
            <a:off x="8093619" y="2277437"/>
            <a:ext cx="1186739"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auto" latinLnBrk="0" hangingPunct="0">
              <a:lnSpc>
                <a:spcPct val="100000"/>
              </a:lnSpc>
              <a:spcBef>
                <a:spcPct val="0"/>
              </a:spcBef>
              <a:spcAft>
                <a:spcPts val="0"/>
              </a:spcAft>
              <a:buClrTx/>
              <a:buSzTx/>
              <a:buFont typeface="Arial" panose="020B0604020202020204" pitchFamily="34" charset="0"/>
              <a:buNone/>
              <a:tabLst/>
              <a:defRPr/>
            </a:pPr>
            <a:r>
              <a:rPr kumimoji="0" lang="en-US" sz="1800" b="1" i="0" u="none" strike="noStrike" kern="0" cap="none" spc="0" normalizeH="0" baseline="0" noProof="0" dirty="0">
                <a:ln>
                  <a:noFill/>
                </a:ln>
                <a:solidFill>
                  <a:srgbClr val="0307BD"/>
                </a:solidFill>
                <a:effectLst/>
                <a:uLnTx/>
                <a:uFillTx/>
                <a:latin typeface="Calibri" panose="020F0502020204030204" pitchFamily="34" charset="0"/>
              </a:rPr>
              <a:t>936 ppm</a:t>
            </a:r>
            <a:endParaRPr kumimoji="0" lang="en-US" sz="2400" b="1" i="0" u="none" strike="noStrike" kern="0" cap="none" spc="0" normalizeH="0" baseline="0" noProof="0" dirty="0">
              <a:ln>
                <a:noFill/>
              </a:ln>
              <a:solidFill>
                <a:srgbClr val="0307BD"/>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Calibri" panose="020F0502020204030204" pitchFamily="34" charset="0"/>
              </a:rPr>
              <a:t>670 ppm </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0" fontAlgn="auto" latinLnBrk="0" hangingPunct="0">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0" cap="none" spc="0" normalizeH="0" baseline="0" noProof="0" dirty="0">
                <a:ln>
                  <a:noFill/>
                </a:ln>
                <a:solidFill>
                  <a:srgbClr val="FF0000"/>
                </a:solidFill>
                <a:effectLst/>
                <a:uLnTx/>
                <a:uFillTx/>
                <a:latin typeface="Calibri" panose="020F0502020204030204" pitchFamily="34" charset="0"/>
              </a:rPr>
              <a:t>538 ppm</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rgbClr val="00B050"/>
                </a:solidFill>
                <a:effectLst/>
                <a:uLnTx/>
                <a:uFillTx/>
                <a:latin typeface="Calibri" panose="020F0502020204030204" pitchFamily="34" charset="0"/>
              </a:rPr>
              <a:t>400 ppm</a:t>
            </a:r>
          </a:p>
        </p:txBody>
      </p:sp>
    </p:spTree>
    <p:extLst>
      <p:ext uri="{BB962C8B-B14F-4D97-AF65-F5344CB8AC3E}">
        <p14:creationId xmlns:p14="http://schemas.microsoft.com/office/powerpoint/2010/main" xmlns="" val="415188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sk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41" y="0"/>
            <a:ext cx="916004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874194" y="304800"/>
            <a:ext cx="7812605" cy="872578"/>
          </a:xfrm>
        </p:spPr>
        <p:txBody>
          <a:bodyPr>
            <a:normAutofit/>
          </a:bodyPr>
          <a:lstStyle/>
          <a:p>
            <a:pPr algn="l"/>
            <a:r>
              <a:rPr lang="en-US" sz="3200" b="1" dirty="0">
                <a:solidFill>
                  <a:schemeClr val="bg1"/>
                </a:solidFill>
                <a:effectLst>
                  <a:outerShdw blurRad="38100" dist="38100" dir="2700000" algn="tl">
                    <a:srgbClr val="000000">
                      <a:alpha val="43137"/>
                    </a:srgbClr>
                  </a:outerShdw>
                </a:effectLst>
                <a:latin typeface="Arial"/>
                <a:cs typeface="Arial"/>
              </a:rPr>
              <a:t>Key changes</a:t>
            </a:r>
          </a:p>
        </p:txBody>
      </p:sp>
      <p:sp>
        <p:nvSpPr>
          <p:cNvPr id="5" name="Content Placeholder 4"/>
          <p:cNvSpPr>
            <a:spLocks noGrp="1"/>
          </p:cNvSpPr>
          <p:nvPr>
            <p:ph idx="1"/>
          </p:nvPr>
        </p:nvSpPr>
        <p:spPr>
          <a:xfrm>
            <a:off x="675109" y="1981200"/>
            <a:ext cx="7791971" cy="4343400"/>
          </a:xfrm>
        </p:spPr>
        <p:txBody>
          <a:bodyPr>
            <a:noAutofit/>
          </a:bodyPr>
          <a:lstStyle/>
          <a:p>
            <a:pPr marL="0" indent="0">
              <a:lnSpc>
                <a:spcPct val="140000"/>
              </a:lnSpc>
              <a:buNone/>
            </a:pPr>
            <a:r>
              <a:rPr lang="en-US" sz="2400" b="1" dirty="0">
                <a:solidFill>
                  <a:schemeClr val="bg1"/>
                </a:solidFill>
                <a:effectLst>
                  <a:outerShdw blurRad="38100" dist="38100" dir="2700000" algn="tl">
                    <a:srgbClr val="000000">
                      <a:alpha val="43137"/>
                    </a:srgbClr>
                  </a:outerShdw>
                </a:effectLst>
                <a:latin typeface="Arial"/>
                <a:cs typeface="Arial"/>
              </a:rPr>
              <a:t>Substantial and rapid warming</a:t>
            </a:r>
          </a:p>
          <a:p>
            <a:pPr marL="0" indent="0">
              <a:lnSpc>
                <a:spcPct val="140000"/>
              </a:lnSpc>
              <a:buNone/>
            </a:pPr>
            <a:r>
              <a:rPr lang="en-US" sz="2400" b="1" dirty="0">
                <a:solidFill>
                  <a:schemeClr val="bg1"/>
                </a:solidFill>
                <a:effectLst>
                  <a:outerShdw blurRad="38100" dist="38100" dir="2700000" algn="tl">
                    <a:srgbClr val="000000">
                      <a:alpha val="43137"/>
                    </a:srgbClr>
                  </a:outerShdw>
                </a:effectLst>
                <a:latin typeface="Arial"/>
                <a:cs typeface="Arial"/>
              </a:rPr>
              <a:t>Increasing heavy rainfall</a:t>
            </a:r>
          </a:p>
          <a:p>
            <a:pPr marL="0" indent="0">
              <a:lnSpc>
                <a:spcPct val="140000"/>
              </a:lnSpc>
              <a:buNone/>
            </a:pPr>
            <a:r>
              <a:rPr lang="en-US" sz="2400" b="1" dirty="0">
                <a:solidFill>
                  <a:schemeClr val="bg1"/>
                </a:solidFill>
                <a:effectLst>
                  <a:outerShdw blurRad="38100" dist="38100" dir="2700000" algn="tl">
                    <a:srgbClr val="000000">
                      <a:alpha val="43137"/>
                    </a:srgbClr>
                  </a:outerShdw>
                </a:effectLst>
                <a:latin typeface="Arial"/>
                <a:cs typeface="Arial"/>
              </a:rPr>
              <a:t>Changes in hydrology (snow, streamflow)</a:t>
            </a:r>
          </a:p>
          <a:p>
            <a:pPr marL="0" indent="0">
              <a:lnSpc>
                <a:spcPct val="140000"/>
              </a:lnSpc>
              <a:buNone/>
            </a:pPr>
            <a:r>
              <a:rPr lang="en-US" sz="2400" b="1" dirty="0">
                <a:solidFill>
                  <a:schemeClr val="bg1"/>
                </a:solidFill>
                <a:effectLst>
                  <a:outerShdw blurRad="38100" dist="38100" dir="2700000" algn="tl">
                    <a:srgbClr val="000000">
                      <a:alpha val="43137"/>
                    </a:srgbClr>
                  </a:outerShdw>
                </a:effectLst>
                <a:latin typeface="Arial"/>
                <a:cs typeface="Arial"/>
              </a:rPr>
              <a:t>Changes in species distributions</a:t>
            </a:r>
          </a:p>
          <a:p>
            <a:pPr marL="0" indent="0">
              <a:lnSpc>
                <a:spcPct val="140000"/>
              </a:lnSpc>
              <a:buNone/>
            </a:pPr>
            <a:r>
              <a:rPr lang="en-US" sz="2400" dirty="0">
                <a:solidFill>
                  <a:schemeClr val="tx1">
                    <a:lumMod val="75000"/>
                    <a:lumOff val="25000"/>
                  </a:schemeClr>
                </a:solidFill>
                <a:latin typeface="Arial"/>
                <a:cs typeface="Arial"/>
              </a:rPr>
              <a:t>Sea level rise</a:t>
            </a:r>
          </a:p>
          <a:p>
            <a:pPr marL="0" indent="0">
              <a:lnSpc>
                <a:spcPct val="140000"/>
              </a:lnSpc>
              <a:buNone/>
            </a:pPr>
            <a:r>
              <a:rPr lang="en-US" sz="2400" dirty="0">
                <a:solidFill>
                  <a:schemeClr val="tx1">
                    <a:lumMod val="75000"/>
                    <a:lumOff val="25000"/>
                  </a:schemeClr>
                </a:solidFill>
                <a:latin typeface="Arial"/>
                <a:cs typeface="Arial"/>
              </a:rPr>
              <a:t>Changes in ocean conditions</a:t>
            </a:r>
          </a:p>
          <a:p>
            <a:pPr marL="0" indent="0">
              <a:lnSpc>
                <a:spcPct val="140000"/>
              </a:lnSpc>
              <a:buNone/>
            </a:pPr>
            <a:endParaRPr lang="en-US" sz="2400" b="1" dirty="0">
              <a:solidFill>
                <a:schemeClr val="tx1">
                  <a:lumMod val="75000"/>
                  <a:lumOff val="25000"/>
                </a:schemeClr>
              </a:solidFill>
              <a:effectLst>
                <a:outerShdw blurRad="38100" dist="38100" dir="2700000" algn="tl">
                  <a:srgbClr val="000000">
                    <a:alpha val="43137"/>
                  </a:srgbClr>
                </a:outerShdw>
              </a:effectLst>
              <a:latin typeface="Arial"/>
              <a:cs typeface="Arial"/>
            </a:endParaRPr>
          </a:p>
          <a:p>
            <a:pPr marL="0" indent="0">
              <a:buNone/>
            </a:pPr>
            <a:r>
              <a:rPr lang="en-US" sz="2000" i="1" dirty="0">
                <a:solidFill>
                  <a:schemeClr val="tx1">
                    <a:lumMod val="75000"/>
                    <a:lumOff val="25000"/>
                  </a:schemeClr>
                </a:solidFill>
              </a:rPr>
              <a:t>Additional factors…Natural variability, variations in geography, human responses to climate impacts</a:t>
            </a:r>
          </a:p>
          <a:p>
            <a:pPr marL="0" indent="0">
              <a:lnSpc>
                <a:spcPct val="140000"/>
              </a:lnSpc>
              <a:buNone/>
            </a:pPr>
            <a:endParaRPr lang="en-US" sz="2400" b="1" dirty="0">
              <a:solidFill>
                <a:schemeClr val="bg1"/>
              </a:solidFill>
              <a:effectLst>
                <a:outerShdw blurRad="38100" dist="38100" dir="2700000" algn="tl">
                  <a:srgbClr val="000000">
                    <a:alpha val="43137"/>
                  </a:srgbClr>
                </a:outerShdw>
              </a:effectLst>
              <a:latin typeface="Arial"/>
              <a:cs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3738" y="304800"/>
            <a:ext cx="517360" cy="849559"/>
          </a:xfrm>
          <a:prstGeom prst="rect">
            <a:avLst/>
          </a:prstGeom>
        </p:spPr>
      </p:pic>
    </p:spTree>
    <p:extLst>
      <p:ext uri="{BB962C8B-B14F-4D97-AF65-F5344CB8AC3E}">
        <p14:creationId xmlns:p14="http://schemas.microsoft.com/office/powerpoint/2010/main" xmlns="" val="175690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IG_logo_color_2_inch.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80975" y="15240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457200" y="1171855"/>
            <a:ext cx="3820332" cy="3739313"/>
            <a:chOff x="1113118" y="3616988"/>
            <a:chExt cx="2821616" cy="3241012"/>
          </a:xfrm>
        </p:grpSpPr>
        <p:pic>
          <p:nvPicPr>
            <p:cNvPr id="6" name="Picture 5" descr="obsT_rcp45_85_tma15_modelstats.pn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1113118" y="3616988"/>
              <a:ext cx="2821616" cy="3241012"/>
            </a:xfrm>
            <a:prstGeom prst="rect">
              <a:avLst/>
            </a:prstGeom>
          </p:spPr>
        </p:pic>
        <p:sp>
          <p:nvSpPr>
            <p:cNvPr id="2" name="TextBox 1"/>
            <p:cNvSpPr txBox="1"/>
            <p:nvPr/>
          </p:nvSpPr>
          <p:spPr>
            <a:xfrm>
              <a:off x="2502647" y="3762177"/>
              <a:ext cx="1048559"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Helvetica"/>
                  <a:cs typeface="Helvetica"/>
                </a:rPr>
                <a:t>Temperature</a:t>
              </a:r>
            </a:p>
          </p:txBody>
        </p:sp>
      </p:grpSp>
      <p:grpSp>
        <p:nvGrpSpPr>
          <p:cNvPr id="5" name="Group 4"/>
          <p:cNvGrpSpPr/>
          <p:nvPr/>
        </p:nvGrpSpPr>
        <p:grpSpPr>
          <a:xfrm>
            <a:off x="4756673" y="1171855"/>
            <a:ext cx="3777727" cy="3739313"/>
            <a:chOff x="4777952" y="3616988"/>
            <a:chExt cx="2827107" cy="3239158"/>
          </a:xfrm>
        </p:grpSpPr>
        <p:pic>
          <p:nvPicPr>
            <p:cNvPr id="7" name="Picture 6" descr="obsP_rcp45_85_tma15_modelstats.png"/>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4777952" y="3616988"/>
              <a:ext cx="2827107" cy="3239158"/>
            </a:xfrm>
            <a:prstGeom prst="rect">
              <a:avLst/>
            </a:prstGeom>
          </p:spPr>
        </p:pic>
        <p:sp>
          <p:nvSpPr>
            <p:cNvPr id="10" name="TextBox 9"/>
            <p:cNvSpPr txBox="1"/>
            <p:nvPr/>
          </p:nvSpPr>
          <p:spPr>
            <a:xfrm>
              <a:off x="6323106" y="3762177"/>
              <a:ext cx="1031502"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Helvetica"/>
                  <a:cs typeface="Helvetica"/>
                </a:rPr>
                <a:t>Precipitation </a:t>
              </a:r>
            </a:p>
          </p:txBody>
        </p:sp>
      </p:grpSp>
      <p:graphicFrame>
        <p:nvGraphicFramePr>
          <p:cNvPr id="11" name="Table 12"/>
          <p:cNvGraphicFramePr>
            <a:graphicFrameLocks noGrp="1"/>
          </p:cNvGraphicFramePr>
          <p:nvPr>
            <p:extLst>
              <p:ext uri="{D42A27DB-BD31-4B8C-83A1-F6EECF244321}">
                <p14:modId xmlns:p14="http://schemas.microsoft.com/office/powerpoint/2010/main" xmlns="" val="3056795194"/>
              </p:ext>
            </p:extLst>
          </p:nvPr>
        </p:nvGraphicFramePr>
        <p:xfrm>
          <a:off x="967855" y="4943475"/>
          <a:ext cx="3013075" cy="1762125"/>
        </p:xfrm>
        <a:graphic>
          <a:graphicData uri="http://schemas.openxmlformats.org/drawingml/2006/table">
            <a:tbl>
              <a:tblPr/>
              <a:tblGrid>
                <a:gridCol w="1527175">
                  <a:extLst>
                    <a:ext uri="{9D8B030D-6E8A-4147-A177-3AD203B41FA5}">
                      <a16:colId xmlns:a16="http://schemas.microsoft.com/office/drawing/2014/main" xmlns="" val="20000"/>
                    </a:ext>
                  </a:extLst>
                </a:gridCol>
                <a:gridCol w="1485900">
                  <a:extLst>
                    <a:ext uri="{9D8B030D-6E8A-4147-A177-3AD203B41FA5}">
                      <a16:colId xmlns:a16="http://schemas.microsoft.com/office/drawing/2014/main" xmlns="" val="20001"/>
                    </a:ext>
                  </a:extLst>
                </a:gridCol>
              </a:tblGrid>
              <a:tr h="549275">
                <a:tc gridSpan="2">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itchFamily="34" charset="0"/>
                          <a:cs typeface="Arial" pitchFamily="34" charset="0"/>
                        </a:rPr>
                        <a:t>Warming: 2050s </a:t>
                      </a:r>
                      <a:r>
                        <a:rPr kumimoji="0" lang="en-US" altLang="en-US" sz="1200" b="0" i="1" u="none" strike="noStrike" cap="none" normalizeH="0" baseline="0" dirty="0">
                          <a:ln>
                            <a:noFill/>
                          </a:ln>
                          <a:solidFill>
                            <a:schemeClr val="tx1"/>
                          </a:solidFill>
                          <a:effectLst/>
                          <a:latin typeface="Arial" pitchFamily="34" charset="0"/>
                          <a:cs typeface="Arial" pitchFamily="34" charset="0"/>
                        </a:rPr>
                        <a:t/>
                      </a:r>
                      <a:br>
                        <a:rPr kumimoji="0" lang="en-US" altLang="en-US" sz="1200" b="0" i="1" u="none" strike="noStrike" cap="none" normalizeH="0" baseline="0" dirty="0">
                          <a:ln>
                            <a:noFill/>
                          </a:ln>
                          <a:solidFill>
                            <a:schemeClr val="tx1"/>
                          </a:solidFill>
                          <a:effectLst/>
                          <a:latin typeface="Arial" pitchFamily="34" charset="0"/>
                          <a:cs typeface="Arial" pitchFamily="34" charset="0"/>
                        </a:rPr>
                      </a:br>
                      <a:r>
                        <a:rPr kumimoji="0" lang="en-US" altLang="en-US" sz="1200" b="0" i="1" u="none" strike="noStrike" cap="none" normalizeH="0" baseline="0" dirty="0">
                          <a:ln>
                            <a:noFill/>
                          </a:ln>
                          <a:solidFill>
                            <a:srgbClr val="3D434D"/>
                          </a:solidFill>
                          <a:effectLst/>
                          <a:latin typeface="Arial" pitchFamily="34" charset="0"/>
                          <a:cs typeface="Arial" pitchFamily="34" charset="0"/>
                        </a:rPr>
                        <a:t>(relative to 1950-1999)</a:t>
                      </a:r>
                    </a:p>
                  </a:txBody>
                  <a:tcPr marL="45720" marR="45720"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4750C"/>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6064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itchFamily="34" charset="0"/>
                          <a:cs typeface="Arial" pitchFamily="34" charset="0"/>
                        </a:rPr>
                        <a:t>Low emissions </a:t>
                      </a:r>
                      <a:r>
                        <a:rPr kumimoji="0" lang="en-US" altLang="en-US" sz="1400" b="0" i="1" u="none" strike="noStrike" cap="none" normalizeH="0" baseline="0" dirty="0">
                          <a:ln>
                            <a:noFill/>
                          </a:ln>
                          <a:solidFill>
                            <a:srgbClr val="3D434D"/>
                          </a:solidFill>
                          <a:effectLst/>
                          <a:latin typeface="Arial" pitchFamily="34" charset="0"/>
                          <a:cs typeface="Arial" pitchFamily="34" charset="0"/>
                        </a:rPr>
                        <a:t>RCP 4.5</a:t>
                      </a:r>
                    </a:p>
                  </a:txBody>
                  <a:tcPr marL="45720" marR="45720" anchor="ctr" horzOverflow="overflow">
                    <a:lnL>
                      <a:noFill/>
                    </a:lnL>
                    <a:lnR w="12700" cap="flat" cmpd="sng" algn="ctr">
                      <a:solidFill>
                        <a:srgbClr val="A6A6A6"/>
                      </a:solidFill>
                      <a:prstDash val="solid"/>
                      <a:round/>
                      <a:headEnd type="none" w="med" len="med"/>
                      <a:tailEnd type="none" w="med" len="med"/>
                    </a:lnR>
                    <a:lnT w="12700" cap="flat" cmpd="sng" algn="ctr">
                      <a:solidFill>
                        <a:srgbClr val="F4750C"/>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marL="114300">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cs typeface="Arial" pitchFamily="34" charset="0"/>
                        </a:rPr>
                        <a:t>+4.3°F </a:t>
                      </a:r>
                      <a:br>
                        <a:rPr kumimoji="0" lang="en-US" altLang="en-US" sz="1600" b="0" i="0" u="none" strike="noStrike" cap="none" normalizeH="0" baseline="0" dirty="0">
                          <a:ln>
                            <a:noFill/>
                          </a:ln>
                          <a:solidFill>
                            <a:srgbClr val="000000"/>
                          </a:solidFill>
                          <a:effectLst/>
                          <a:latin typeface="Arial" pitchFamily="34" charset="0"/>
                          <a:cs typeface="Arial" pitchFamily="34" charset="0"/>
                        </a:rPr>
                      </a:br>
                      <a:r>
                        <a:rPr kumimoji="0" lang="en-US" altLang="en-US" sz="1400" b="0" i="1" u="none" strike="noStrike" cap="none" normalizeH="0" baseline="0" dirty="0">
                          <a:ln>
                            <a:noFill/>
                          </a:ln>
                          <a:solidFill>
                            <a:srgbClr val="984807"/>
                          </a:solidFill>
                          <a:effectLst/>
                          <a:latin typeface="Arial" pitchFamily="34" charset="0"/>
                          <a:cs typeface="Arial" pitchFamily="34" charset="0"/>
                        </a:rPr>
                        <a:t>(2.0-6.7°F)</a:t>
                      </a:r>
                      <a:endParaRPr kumimoji="0" lang="en-US" altLang="en-US" sz="1600" b="0" i="1" u="none" strike="noStrike" cap="none" normalizeH="0" baseline="0" dirty="0">
                        <a:ln>
                          <a:noFill/>
                        </a:ln>
                        <a:solidFill>
                          <a:srgbClr val="984807"/>
                        </a:solidFill>
                        <a:effectLst/>
                        <a:latin typeface="Arial" pitchFamily="34" charset="0"/>
                        <a:cs typeface="Arial" pitchFamily="34" charset="0"/>
                      </a:endParaRPr>
                    </a:p>
                  </a:txBody>
                  <a:tcPr marL="45720" marR="45720" anchor="ctr" horzOverflow="overflow">
                    <a:lnL w="12700" cap="flat" cmpd="sng" algn="ctr">
                      <a:solidFill>
                        <a:srgbClr val="A6A6A6"/>
                      </a:solidFill>
                      <a:prstDash val="solid"/>
                      <a:round/>
                      <a:headEnd type="none" w="med" len="med"/>
                      <a:tailEnd type="none" w="med" len="med"/>
                    </a:lnL>
                    <a:lnR>
                      <a:noFill/>
                    </a:lnR>
                    <a:lnT w="12700" cap="flat" cmpd="sng" algn="ctr">
                      <a:solidFill>
                        <a:srgbClr val="F4750C"/>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064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itchFamily="34" charset="0"/>
                          <a:cs typeface="Arial" pitchFamily="34" charset="0"/>
                        </a:rPr>
                        <a:t>High emissions </a:t>
                      </a:r>
                      <a:r>
                        <a:rPr kumimoji="0" lang="en-US" altLang="en-US" sz="1400" b="0" i="1" u="none" strike="noStrike" cap="none" normalizeH="0" baseline="0" dirty="0">
                          <a:ln>
                            <a:noFill/>
                          </a:ln>
                          <a:solidFill>
                            <a:srgbClr val="3D434D"/>
                          </a:solidFill>
                          <a:effectLst/>
                          <a:latin typeface="Arial" pitchFamily="34" charset="0"/>
                          <a:cs typeface="Arial" pitchFamily="34" charset="0"/>
                        </a:rPr>
                        <a:t>RCP 8.5</a:t>
                      </a:r>
                      <a:endParaRPr kumimoji="0" lang="en-US" altLang="en-US" sz="1600" b="0" i="1" u="none" strike="noStrike" cap="none" normalizeH="0" baseline="0" dirty="0">
                        <a:ln>
                          <a:noFill/>
                        </a:ln>
                        <a:solidFill>
                          <a:srgbClr val="3D434D"/>
                        </a:solidFill>
                        <a:effectLst/>
                        <a:latin typeface="Arial" pitchFamily="34" charset="0"/>
                        <a:cs typeface="Arial" pitchFamily="34" charset="0"/>
                      </a:endParaRPr>
                    </a:p>
                  </a:txBody>
                  <a:tcPr marL="45720" marR="45720" anchor="ctr" horzOverflow="overflow">
                    <a:lnL>
                      <a:noFill/>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marL="114300">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itchFamily="34" charset="0"/>
                          <a:cs typeface="Arial" pitchFamily="34" charset="0"/>
                        </a:rPr>
                        <a:t>+</a:t>
                      </a:r>
                      <a:r>
                        <a:rPr kumimoji="0" lang="en-US" altLang="en-US" sz="1600" b="0" i="0" u="none" strike="noStrike" kern="1200" cap="none" normalizeH="0" baseline="0" dirty="0">
                          <a:ln>
                            <a:noFill/>
                          </a:ln>
                          <a:solidFill>
                            <a:srgbClr val="000000"/>
                          </a:solidFill>
                          <a:effectLst/>
                          <a:latin typeface="Arial" pitchFamily="34" charset="0"/>
                          <a:ea typeface="+mn-ea"/>
                          <a:cs typeface="Arial" pitchFamily="34" charset="0"/>
                        </a:rPr>
                        <a:t>5.8°F</a:t>
                      </a:r>
                      <a:r>
                        <a:rPr kumimoji="0" lang="en-US" altLang="en-US" sz="1600" b="0" i="0" u="none" strike="noStrike" cap="none" normalizeH="0" baseline="0" dirty="0">
                          <a:ln>
                            <a:noFill/>
                          </a:ln>
                          <a:solidFill>
                            <a:schemeClr val="tx1"/>
                          </a:solidFill>
                          <a:effectLst/>
                          <a:latin typeface="Arial" pitchFamily="34" charset="0"/>
                          <a:cs typeface="Arial" pitchFamily="34" charset="0"/>
                        </a:rPr>
                        <a:t> </a:t>
                      </a:r>
                      <a:br>
                        <a:rPr kumimoji="0" lang="en-US" altLang="en-US" sz="1600" b="0" i="0" u="none" strike="noStrike" cap="none" normalizeH="0" baseline="0" dirty="0">
                          <a:ln>
                            <a:noFill/>
                          </a:ln>
                          <a:solidFill>
                            <a:schemeClr val="tx1"/>
                          </a:solidFill>
                          <a:effectLst/>
                          <a:latin typeface="Arial" pitchFamily="34" charset="0"/>
                          <a:cs typeface="Arial" pitchFamily="34" charset="0"/>
                        </a:rPr>
                      </a:br>
                      <a:r>
                        <a:rPr kumimoji="0" lang="en-US" altLang="en-US" sz="1400" b="0" i="1" u="none" strike="noStrike" cap="none" normalizeH="0" baseline="0" dirty="0">
                          <a:ln>
                            <a:noFill/>
                          </a:ln>
                          <a:solidFill>
                            <a:srgbClr val="984807"/>
                          </a:solidFill>
                          <a:effectLst/>
                          <a:latin typeface="Arial" pitchFamily="34" charset="0"/>
                          <a:cs typeface="Arial" pitchFamily="34" charset="0"/>
                        </a:rPr>
                        <a:t>(3.1-8.5°F)</a:t>
                      </a:r>
                      <a:endParaRPr kumimoji="0" lang="en-US" altLang="en-US" sz="1600" b="0" i="1" u="none" strike="noStrike" cap="none" normalizeH="0" baseline="0" dirty="0">
                        <a:ln>
                          <a:noFill/>
                        </a:ln>
                        <a:solidFill>
                          <a:srgbClr val="984807"/>
                        </a:solidFill>
                        <a:effectLst/>
                        <a:latin typeface="Arial" pitchFamily="34" charset="0"/>
                        <a:cs typeface="Arial" pitchFamily="34" charset="0"/>
                      </a:endParaRPr>
                    </a:p>
                  </a:txBody>
                  <a:tcPr marL="45720" marR="45720" anchor="ctr" horzOverflow="overflow">
                    <a:lnL w="1270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graphicFrame>
        <p:nvGraphicFramePr>
          <p:cNvPr id="12" name="Table 12"/>
          <p:cNvGraphicFramePr>
            <a:graphicFrameLocks noGrp="1"/>
          </p:cNvGraphicFramePr>
          <p:nvPr>
            <p:extLst>
              <p:ext uri="{D42A27DB-BD31-4B8C-83A1-F6EECF244321}">
                <p14:modId xmlns:p14="http://schemas.microsoft.com/office/powerpoint/2010/main" xmlns="" val="1403075647"/>
              </p:ext>
            </p:extLst>
          </p:nvPr>
        </p:nvGraphicFramePr>
        <p:xfrm>
          <a:off x="5334000" y="4943475"/>
          <a:ext cx="3013075" cy="1762125"/>
        </p:xfrm>
        <a:graphic>
          <a:graphicData uri="http://schemas.openxmlformats.org/drawingml/2006/table">
            <a:tbl>
              <a:tblPr/>
              <a:tblGrid>
                <a:gridCol w="1527175">
                  <a:extLst>
                    <a:ext uri="{9D8B030D-6E8A-4147-A177-3AD203B41FA5}">
                      <a16:colId xmlns:a16="http://schemas.microsoft.com/office/drawing/2014/main" xmlns="" val="20000"/>
                    </a:ext>
                  </a:extLst>
                </a:gridCol>
                <a:gridCol w="1485900">
                  <a:extLst>
                    <a:ext uri="{9D8B030D-6E8A-4147-A177-3AD203B41FA5}">
                      <a16:colId xmlns:a16="http://schemas.microsoft.com/office/drawing/2014/main" xmlns="" val="20001"/>
                    </a:ext>
                  </a:extLst>
                </a:gridCol>
              </a:tblGrid>
              <a:tr h="549275">
                <a:tc gridSpan="2">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itchFamily="34" charset="0"/>
                          <a:cs typeface="Arial" pitchFamily="34" charset="0"/>
                        </a:rPr>
                        <a:t>Precipitation change: 2050s </a:t>
                      </a:r>
                      <a:r>
                        <a:rPr kumimoji="0" lang="en-US" altLang="en-US" sz="1200" b="0" i="1" u="none" strike="noStrike" cap="none" normalizeH="0" baseline="0" dirty="0">
                          <a:ln>
                            <a:noFill/>
                          </a:ln>
                          <a:solidFill>
                            <a:schemeClr val="tx1"/>
                          </a:solidFill>
                          <a:effectLst/>
                          <a:latin typeface="Arial" pitchFamily="34" charset="0"/>
                          <a:cs typeface="Arial" pitchFamily="34" charset="0"/>
                        </a:rPr>
                        <a:t/>
                      </a:r>
                      <a:br>
                        <a:rPr kumimoji="0" lang="en-US" altLang="en-US" sz="1200" b="0" i="1" u="none" strike="noStrike" cap="none" normalizeH="0" baseline="0" dirty="0">
                          <a:ln>
                            <a:noFill/>
                          </a:ln>
                          <a:solidFill>
                            <a:schemeClr val="tx1"/>
                          </a:solidFill>
                          <a:effectLst/>
                          <a:latin typeface="Arial" pitchFamily="34" charset="0"/>
                          <a:cs typeface="Arial" pitchFamily="34" charset="0"/>
                        </a:rPr>
                      </a:br>
                      <a:r>
                        <a:rPr kumimoji="0" lang="en-US" altLang="en-US" sz="1200" b="0" i="1" u="none" strike="noStrike" cap="none" normalizeH="0" baseline="0" dirty="0">
                          <a:ln>
                            <a:noFill/>
                          </a:ln>
                          <a:solidFill>
                            <a:srgbClr val="3D434D"/>
                          </a:solidFill>
                          <a:effectLst/>
                          <a:latin typeface="Arial" pitchFamily="34" charset="0"/>
                          <a:cs typeface="Arial" pitchFamily="34" charset="0"/>
                        </a:rPr>
                        <a:t>(relative to 1950-1999)</a:t>
                      </a:r>
                    </a:p>
                  </a:txBody>
                  <a:tcPr marL="45720" marR="45720"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4750C"/>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6064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itchFamily="34" charset="0"/>
                          <a:cs typeface="Arial" pitchFamily="34" charset="0"/>
                        </a:rPr>
                        <a:t>Low emissions </a:t>
                      </a:r>
                      <a:r>
                        <a:rPr kumimoji="0" lang="en-US" altLang="en-US" sz="1400" b="0" i="1" u="none" strike="noStrike" cap="none" normalizeH="0" baseline="0" dirty="0">
                          <a:ln>
                            <a:noFill/>
                          </a:ln>
                          <a:solidFill>
                            <a:srgbClr val="3D434D"/>
                          </a:solidFill>
                          <a:effectLst/>
                          <a:latin typeface="Arial" pitchFamily="34" charset="0"/>
                          <a:cs typeface="Arial" pitchFamily="34" charset="0"/>
                        </a:rPr>
                        <a:t>RCP 4.5</a:t>
                      </a:r>
                      <a:endParaRPr kumimoji="0" lang="en-US" altLang="en-US" sz="1600" b="0" i="1" u="none" strike="noStrike" cap="none" normalizeH="0" baseline="0" dirty="0">
                        <a:ln>
                          <a:noFill/>
                        </a:ln>
                        <a:solidFill>
                          <a:srgbClr val="3D434D"/>
                        </a:solidFill>
                        <a:effectLst/>
                        <a:latin typeface="Arial" pitchFamily="34" charset="0"/>
                        <a:cs typeface="Arial" pitchFamily="34" charset="0"/>
                      </a:endParaRPr>
                    </a:p>
                  </a:txBody>
                  <a:tcPr marL="45720" marR="45720" anchor="ctr" horzOverflow="overflow">
                    <a:lnL>
                      <a:noFill/>
                    </a:lnL>
                    <a:lnR w="12700" cap="flat" cmpd="sng" algn="ctr">
                      <a:solidFill>
                        <a:srgbClr val="A6A6A6"/>
                      </a:solidFill>
                      <a:prstDash val="solid"/>
                      <a:round/>
                      <a:headEnd type="none" w="med" len="med"/>
                      <a:tailEnd type="none" w="med" len="med"/>
                    </a:lnR>
                    <a:lnT w="12700" cap="flat" cmpd="sng" algn="ctr">
                      <a:solidFill>
                        <a:srgbClr val="F4750C"/>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marL="114300">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cs typeface="Arial" pitchFamily="34" charset="0"/>
                        </a:rPr>
                        <a:t>-4.3 to +10.1% </a:t>
                      </a:r>
                      <a:endParaRPr kumimoji="0" lang="en-US" altLang="en-US" sz="1600" b="0" i="1" u="none" strike="noStrike" cap="none" normalizeH="0" baseline="0" dirty="0">
                        <a:ln>
                          <a:noFill/>
                        </a:ln>
                        <a:solidFill>
                          <a:srgbClr val="984807"/>
                        </a:solidFill>
                        <a:effectLst/>
                        <a:latin typeface="Arial" pitchFamily="34" charset="0"/>
                        <a:cs typeface="Arial" pitchFamily="34" charset="0"/>
                      </a:endParaRPr>
                    </a:p>
                  </a:txBody>
                  <a:tcPr marL="45720" marR="45720" anchor="ctr" horzOverflow="overflow">
                    <a:lnL w="12700" cap="flat" cmpd="sng" algn="ctr">
                      <a:solidFill>
                        <a:srgbClr val="A6A6A6"/>
                      </a:solidFill>
                      <a:prstDash val="solid"/>
                      <a:round/>
                      <a:headEnd type="none" w="med" len="med"/>
                      <a:tailEnd type="none" w="med" len="med"/>
                    </a:lnL>
                    <a:lnR>
                      <a:noFill/>
                    </a:lnR>
                    <a:lnT w="12700" cap="flat" cmpd="sng" algn="ctr">
                      <a:solidFill>
                        <a:srgbClr val="F4750C"/>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064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itchFamily="34" charset="0"/>
                          <a:cs typeface="Arial" pitchFamily="34" charset="0"/>
                        </a:rPr>
                        <a:t>High emissions </a:t>
                      </a:r>
                      <a:r>
                        <a:rPr kumimoji="0" lang="en-US" altLang="en-US" sz="1400" b="0" i="1" u="none" strike="noStrike" cap="none" normalizeH="0" baseline="0" dirty="0">
                          <a:ln>
                            <a:noFill/>
                          </a:ln>
                          <a:solidFill>
                            <a:srgbClr val="3D434D"/>
                          </a:solidFill>
                          <a:effectLst/>
                          <a:latin typeface="Arial" pitchFamily="34" charset="0"/>
                          <a:cs typeface="Arial" pitchFamily="34" charset="0"/>
                        </a:rPr>
                        <a:t>RCP 8.5</a:t>
                      </a:r>
                      <a:endParaRPr kumimoji="0" lang="en-US" altLang="en-US" sz="1600" b="0" i="1" u="none" strike="noStrike" cap="none" normalizeH="0" baseline="0" dirty="0">
                        <a:ln>
                          <a:noFill/>
                        </a:ln>
                        <a:solidFill>
                          <a:srgbClr val="3D434D"/>
                        </a:solidFill>
                        <a:effectLst/>
                        <a:latin typeface="Arial" pitchFamily="34" charset="0"/>
                        <a:cs typeface="Arial" pitchFamily="34" charset="0"/>
                      </a:endParaRPr>
                    </a:p>
                  </a:txBody>
                  <a:tcPr marL="45720" marR="45720" anchor="ctr" horzOverflow="overflow">
                    <a:lnL>
                      <a:noFill/>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marL="114300">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itchFamily="34" charset="0"/>
                          <a:cs typeface="Arial" pitchFamily="34" charset="0"/>
                        </a:rPr>
                        <a:t>-4.7 to +13.5%</a:t>
                      </a:r>
                      <a:endParaRPr kumimoji="0" lang="en-US" altLang="en-US" sz="1600" b="0" i="1" u="none" strike="noStrike" cap="none" normalizeH="0" baseline="0" dirty="0">
                        <a:ln>
                          <a:noFill/>
                        </a:ln>
                        <a:solidFill>
                          <a:srgbClr val="984807"/>
                        </a:solidFill>
                        <a:effectLst/>
                        <a:latin typeface="Arial" pitchFamily="34" charset="0"/>
                        <a:cs typeface="Arial" pitchFamily="34" charset="0"/>
                      </a:endParaRPr>
                    </a:p>
                  </a:txBody>
                  <a:tcPr marL="45720" marR="45720" anchor="ctr" horzOverflow="overflow">
                    <a:lnL w="1270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17" name="Title 1"/>
          <p:cNvSpPr txBox="1">
            <a:spLocks/>
          </p:cNvSpPr>
          <p:nvPr/>
        </p:nvSpPr>
        <p:spPr bwMode="auto">
          <a:xfrm>
            <a:off x="914400" y="122237"/>
            <a:ext cx="7723788"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444A56"/>
                </a:solidFill>
                <a:effectLst/>
                <a:uLnTx/>
                <a:uFillTx/>
                <a:latin typeface="Arial" panose="020B0604020202020204" pitchFamily="34" charset="0"/>
                <a:ea typeface="+mj-ea"/>
                <a:cs typeface="Arial" panose="020B0604020202020204" pitchFamily="34" charset="0"/>
              </a:rPr>
              <a:t>All scenarios show warming but changes in  precipitation are mixed</a:t>
            </a:r>
          </a:p>
        </p:txBody>
      </p:sp>
    </p:spTree>
    <p:extLst>
      <p:ext uri="{BB962C8B-B14F-4D97-AF65-F5344CB8AC3E}">
        <p14:creationId xmlns:p14="http://schemas.microsoft.com/office/powerpoint/2010/main" xmlns="" val="1348530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6400800" cy="1143000"/>
          </a:xfrm>
        </p:spPr>
        <p:txBody>
          <a:bodyPr>
            <a:noAutofit/>
          </a:bodyPr>
          <a:lstStyle/>
          <a:p>
            <a:pPr algn="l"/>
            <a:r>
              <a:rPr lang="en-US" sz="3600" dirty="0"/>
              <a:t>Continued warming expected in the Kootenay/Boundary region </a:t>
            </a:r>
          </a:p>
        </p:txBody>
      </p:sp>
      <p:pic>
        <p:nvPicPr>
          <p:cNvPr id="4" name="Picture 3"/>
          <p:cNvPicPr>
            <a:picLocks noChangeAspect="1"/>
          </p:cNvPicPr>
          <p:nvPr/>
        </p:nvPicPr>
        <p:blipFill>
          <a:blip r:embed="rId2" cstate="print"/>
          <a:stretch>
            <a:fillRect/>
          </a:stretch>
        </p:blipFill>
        <p:spPr>
          <a:xfrm>
            <a:off x="304800" y="274638"/>
            <a:ext cx="1771650" cy="971550"/>
          </a:xfrm>
          <a:prstGeom prst="rect">
            <a:avLst/>
          </a:prstGeom>
        </p:spPr>
      </p:pic>
      <p:pic>
        <p:nvPicPr>
          <p:cNvPr id="6" name="Picture 5"/>
          <p:cNvPicPr>
            <a:picLocks noChangeAspect="1"/>
          </p:cNvPicPr>
          <p:nvPr/>
        </p:nvPicPr>
        <p:blipFill rotWithShape="1">
          <a:blip r:embed="rId3" cstate="print"/>
          <a:srcRect b="2883"/>
          <a:stretch/>
        </p:blipFill>
        <p:spPr>
          <a:xfrm>
            <a:off x="235640" y="1981200"/>
            <a:ext cx="8830388" cy="3276600"/>
          </a:xfrm>
          <a:prstGeom prst="rect">
            <a:avLst/>
          </a:prstGeom>
        </p:spPr>
      </p:pic>
      <p:sp>
        <p:nvSpPr>
          <p:cNvPr id="7" name="Rectangle 6"/>
          <p:cNvSpPr/>
          <p:nvPr/>
        </p:nvSpPr>
        <p:spPr>
          <a:xfrm>
            <a:off x="152400" y="6172200"/>
            <a:ext cx="8382000" cy="523220"/>
          </a:xfrm>
          <a:prstGeom prst="rect">
            <a:avLst/>
          </a:prstGeom>
        </p:spPr>
        <p:txBody>
          <a:bodyPr wrap="square">
            <a:spAutoFit/>
          </a:bodyPr>
          <a:lstStyle/>
          <a:p>
            <a:r>
              <a:rPr lang="en-US" sz="1400" dirty="0"/>
              <a:t>https://www.pacificclimate.org/sites/default/files/publications/Summary-Climate_Extremes_in_the_Columbia_Basin.pdf</a:t>
            </a:r>
          </a:p>
        </p:txBody>
      </p:sp>
    </p:spTree>
    <p:extLst>
      <p:ext uri="{BB962C8B-B14F-4D97-AF65-F5344CB8AC3E}">
        <p14:creationId xmlns:p14="http://schemas.microsoft.com/office/powerpoint/2010/main" xmlns="" val="386362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565" y="170685"/>
            <a:ext cx="8958022" cy="696024"/>
          </a:xfrm>
          <a:prstGeom prst="rect">
            <a:avLst/>
          </a:prstGeom>
          <a:noFill/>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Encode Sans Normal SemiBold"/>
                <a:cs typeface="Encode Sans Normal SemiBold"/>
              </a:rPr>
              <a:t>Increased frequency, intensity of extremes</a:t>
            </a:r>
          </a:p>
        </p:txBody>
      </p:sp>
      <p:sp>
        <p:nvSpPr>
          <p:cNvPr id="2" name="TextBox 1"/>
          <p:cNvSpPr txBox="1"/>
          <p:nvPr/>
        </p:nvSpPr>
        <p:spPr>
          <a:xfrm>
            <a:off x="6886190" y="1620422"/>
            <a:ext cx="4176468"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ndParaRPr>
          </a:p>
        </p:txBody>
      </p:sp>
      <p:sp>
        <p:nvSpPr>
          <p:cNvPr id="7" name="Rectangle 6"/>
          <p:cNvSpPr/>
          <p:nvPr/>
        </p:nvSpPr>
        <p:spPr>
          <a:xfrm>
            <a:off x="4912686" y="1358811"/>
            <a:ext cx="3947007" cy="98488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The Spokesman-Review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“Spokane shatters daily rainfall record Monday” (Dec 7, 2015)</a:t>
            </a:r>
            <a:endParaRPr kumimoji="0" lang="en-US" sz="2000" b="1" i="0" u="none" strike="noStrike" kern="0" cap="none" spc="0" normalizeH="0" baseline="0" noProof="0" dirty="0">
              <a:ln>
                <a:noFill/>
              </a:ln>
              <a:solidFill>
                <a:sysClr val="windowText" lastClr="000000"/>
              </a:solidFill>
              <a:effectLst/>
              <a:uLnTx/>
              <a:uFillTx/>
            </a:endParaRPr>
          </a:p>
        </p:txBody>
      </p:sp>
      <p:sp>
        <p:nvSpPr>
          <p:cNvPr id="11" name="Rectangle 10"/>
          <p:cNvSpPr/>
          <p:nvPr/>
        </p:nvSpPr>
        <p:spPr>
          <a:xfrm>
            <a:off x="167793" y="5330221"/>
            <a:ext cx="3766898"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The Weather Channel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“Northwest Heat Wave By the Numbers: Dozens of Monthly and All-Time Record Highs” (Sept 22, 2015)</a:t>
            </a:r>
          </a:p>
        </p:txBody>
      </p:sp>
      <p:pic>
        <p:nvPicPr>
          <p:cNvPr id="4" name="Picture 3"/>
          <p:cNvPicPr>
            <a:picLocks noChangeAspect="1"/>
          </p:cNvPicPr>
          <p:nvPr/>
        </p:nvPicPr>
        <p:blipFill>
          <a:blip r:embed="rId3" cstate="print"/>
          <a:stretch>
            <a:fillRect/>
          </a:stretch>
        </p:blipFill>
        <p:spPr>
          <a:xfrm>
            <a:off x="0" y="1111747"/>
            <a:ext cx="4739793" cy="3258482"/>
          </a:xfrm>
          <a:prstGeom prst="rect">
            <a:avLst/>
          </a:prstGeom>
        </p:spPr>
      </p:pic>
      <p:pic>
        <p:nvPicPr>
          <p:cNvPr id="13" name="Picture 12"/>
          <p:cNvPicPr>
            <a:picLocks noChangeAspect="1"/>
          </p:cNvPicPr>
          <p:nvPr/>
        </p:nvPicPr>
        <p:blipFill rotWithShape="1">
          <a:blip r:embed="rId4" cstate="print"/>
          <a:srcRect l="3768" r="4522"/>
          <a:stretch/>
        </p:blipFill>
        <p:spPr>
          <a:xfrm>
            <a:off x="4100949" y="3395625"/>
            <a:ext cx="5056910" cy="3462375"/>
          </a:xfrm>
          <a:prstGeom prst="rect">
            <a:avLst/>
          </a:prstGeom>
        </p:spPr>
      </p:pic>
    </p:spTree>
    <p:extLst>
      <p:ext uri="{BB962C8B-B14F-4D97-AF65-F5344CB8AC3E}">
        <p14:creationId xmlns:p14="http://schemas.microsoft.com/office/powerpoint/2010/main" xmlns="" val="2460821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rategicvirtualsolutions.net/wp-content/uploads/2014/04/stockfresh_1802021_3d-white-people-lying-on-a-question-mark_size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101974"/>
            <a:ext cx="5791200" cy="38004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loud Callout 1"/>
          <p:cNvSpPr/>
          <p:nvPr/>
        </p:nvSpPr>
        <p:spPr>
          <a:xfrm>
            <a:off x="4097215" y="188914"/>
            <a:ext cx="4783016" cy="3433518"/>
          </a:xfrm>
          <a:prstGeom prst="cloudCallout">
            <a:avLst>
              <a:gd name="adj1" fmla="val -58842"/>
              <a:gd name="adj2" fmla="val 42987"/>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ct val="20000"/>
              </a:spcBef>
              <a:spcAft>
                <a:spcPts val="0"/>
              </a:spcAft>
              <a:defRPr/>
            </a:pPr>
            <a:r>
              <a:rPr lang="en-US" sz="3200" dirty="0">
                <a:solidFill>
                  <a:srgbClr val="FFFFFF"/>
                </a:solidFill>
                <a:latin typeface="Apple Casual"/>
                <a:cs typeface="Apple Casual"/>
              </a:rPr>
              <a:t>Are these changes in climate big enough to matter?</a:t>
            </a:r>
          </a:p>
        </p:txBody>
      </p:sp>
    </p:spTree>
    <p:extLst>
      <p:ext uri="{BB962C8B-B14F-4D97-AF65-F5344CB8AC3E}">
        <p14:creationId xmlns:p14="http://schemas.microsoft.com/office/powerpoint/2010/main" xmlns="" val="75130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1111918" y="-4011"/>
            <a:ext cx="10344150" cy="6858000"/>
          </a:xfrm>
          <a:prstGeom prst="rect">
            <a:avLst/>
          </a:prstGeom>
        </p:spPr>
      </p:pic>
      <p:pic>
        <p:nvPicPr>
          <p:cNvPr id="6" name="Picture 2" descr="Image result for walking pers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04340" y="814694"/>
            <a:ext cx="533400" cy="78550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al 6"/>
          <p:cNvSpPr/>
          <p:nvPr/>
        </p:nvSpPr>
        <p:spPr>
          <a:xfrm>
            <a:off x="-581660" y="427038"/>
            <a:ext cx="5105399" cy="1981200"/>
          </a:xfrm>
          <a:prstGeom prst="ellipse">
            <a:avLst/>
          </a:prstGeom>
          <a:noFill/>
          <a:ln w="57150">
            <a:solidFill>
              <a:srgbClr val="FF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52441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0503" y="5846430"/>
            <a:ext cx="535858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April 1 Snow Water Equivalent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948" t="2059" r="65099" b="51819"/>
          <a:stretch/>
        </p:blipFill>
        <p:spPr>
          <a:xfrm>
            <a:off x="698107" y="507933"/>
            <a:ext cx="7735275" cy="5205047"/>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65039" t="2060" r="1359" b="53039"/>
          <a:stretch/>
        </p:blipFill>
        <p:spPr>
          <a:xfrm>
            <a:off x="6122483" y="4860387"/>
            <a:ext cx="2979313" cy="1972087"/>
          </a:xfrm>
          <a:prstGeom prst="rect">
            <a:avLst/>
          </a:prstGeom>
        </p:spPr>
      </p:pic>
      <p:pic>
        <p:nvPicPr>
          <p:cNvPr id="5" name="Picture 4" descr="CIG_logo_color_2_inch.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80975" y="22860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566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title"/>
          </p:nvPr>
        </p:nvSpPr>
        <p:spPr>
          <a:xfrm>
            <a:off x="240629" y="228600"/>
            <a:ext cx="5655204" cy="954087"/>
          </a:xfrm>
          <a:ln>
            <a:miter lim="800000"/>
            <a:headEnd/>
            <a:tailEnd/>
          </a:ln>
        </p:spPr>
        <p:txBody>
          <a:bodyPr wrap="square" rtlCol="0">
            <a:spAutoFit/>
          </a:bodyPr>
          <a:lstStyle/>
          <a:p>
            <a:pPr algn="l" eaLnBrk="1" fontAlgn="auto" hangingPunct="1">
              <a:spcAft>
                <a:spcPts val="0"/>
              </a:spcAft>
              <a:defRPr/>
            </a:pPr>
            <a:r>
              <a:rPr lang="en-US" sz="2800" b="1" kern="0" dirty="0">
                <a:latin typeface="Arial"/>
                <a:ea typeface="ＭＳ Ｐゴシック" charset="0"/>
              </a:rPr>
              <a:t>The UW Climate Impacts Group</a:t>
            </a:r>
            <a:r>
              <a:rPr lang="en-US" sz="2800" kern="0" dirty="0">
                <a:latin typeface="Arial"/>
                <a:ea typeface="ＭＳ Ｐゴシック" charset="0"/>
              </a:rPr>
              <a:t/>
            </a:r>
            <a:br>
              <a:rPr lang="en-US" sz="2800" kern="0" dirty="0">
                <a:latin typeface="Arial"/>
                <a:ea typeface="ＭＳ Ｐゴシック" charset="0"/>
              </a:rPr>
            </a:br>
            <a:r>
              <a:rPr lang="en-US" sz="2400" i="1" kern="0" dirty="0">
                <a:solidFill>
                  <a:schemeClr val="accent1">
                    <a:lumMod val="75000"/>
                  </a:schemeClr>
                </a:solidFill>
                <a:latin typeface="Arial"/>
                <a:ea typeface="ＭＳ Ｐゴシック" charset="0"/>
              </a:rPr>
              <a:t>Science for climate resilience</a:t>
            </a:r>
            <a:r>
              <a:rPr lang="en-US" sz="2800" i="1" kern="0" dirty="0">
                <a:solidFill>
                  <a:schemeClr val="accent1">
                    <a:lumMod val="75000"/>
                  </a:schemeClr>
                </a:solidFill>
                <a:latin typeface="Arial"/>
                <a:ea typeface="ＭＳ Ｐゴシック" charset="0"/>
              </a:rPr>
              <a:t> </a:t>
            </a:r>
          </a:p>
        </p:txBody>
      </p:sp>
      <p:sp>
        <p:nvSpPr>
          <p:cNvPr id="128003" name="Content Placeholder 5"/>
          <p:cNvSpPr>
            <a:spLocks noGrp="1"/>
          </p:cNvSpPr>
          <p:nvPr>
            <p:ph sz="half" idx="1"/>
          </p:nvPr>
        </p:nvSpPr>
        <p:spPr>
          <a:xfrm>
            <a:off x="286608" y="1657076"/>
            <a:ext cx="4397371" cy="4869920"/>
          </a:xfrm>
        </p:spPr>
        <p:txBody>
          <a:bodyPr>
            <a:noAutofit/>
          </a:bodyPr>
          <a:lstStyle/>
          <a:p>
            <a:pPr marL="0" indent="0" eaLnBrk="1" hangingPunct="1">
              <a:spcBef>
                <a:spcPts val="1800"/>
              </a:spcBef>
              <a:spcAft>
                <a:spcPts val="1200"/>
              </a:spcAft>
              <a:buNone/>
            </a:pPr>
            <a:r>
              <a:rPr lang="en-US" altLang="en-US" sz="2400" i="1" dirty="0">
                <a:cs typeface="Arial" pitchFamily="34" charset="0"/>
              </a:rPr>
              <a:t>Working since 1995 to….</a:t>
            </a:r>
          </a:p>
          <a:p>
            <a:pPr marL="349250" indent="-349250" eaLnBrk="1" hangingPunct="1">
              <a:spcBef>
                <a:spcPts val="1800"/>
              </a:spcBef>
              <a:spcAft>
                <a:spcPts val="1200"/>
              </a:spcAft>
            </a:pPr>
            <a:r>
              <a:rPr lang="en-US" altLang="en-US" sz="2400" dirty="0">
                <a:cs typeface="Arial" pitchFamily="34" charset="0"/>
              </a:rPr>
              <a:t>Produce scientific information that is both useful to and used by decision makers</a:t>
            </a:r>
          </a:p>
          <a:p>
            <a:pPr marL="349250" indent="-349250" eaLnBrk="1" hangingPunct="1">
              <a:spcBef>
                <a:spcPts val="1800"/>
              </a:spcBef>
              <a:spcAft>
                <a:spcPts val="1200"/>
              </a:spcAft>
            </a:pPr>
            <a:r>
              <a:rPr lang="en-US" altLang="en-US" sz="2400" dirty="0">
                <a:cs typeface="Arial" pitchFamily="34" charset="0"/>
              </a:rPr>
              <a:t>Conduct decision-relevant climate research</a:t>
            </a:r>
          </a:p>
          <a:p>
            <a:pPr marL="349250" indent="-349250" eaLnBrk="1" hangingPunct="1">
              <a:spcBef>
                <a:spcPts val="2400"/>
              </a:spcBef>
              <a:spcAft>
                <a:spcPts val="1200"/>
              </a:spcAft>
            </a:pPr>
            <a:r>
              <a:rPr lang="en-US" altLang="en-US" sz="2400" dirty="0">
                <a:cs typeface="Arial" pitchFamily="34" charset="0"/>
              </a:rPr>
              <a:t>Support the interpretation and application of climate science in decision making</a:t>
            </a:r>
          </a:p>
        </p:txBody>
      </p:sp>
      <p:sp>
        <p:nvSpPr>
          <p:cNvPr id="128004" name="Picture 4" descr="CIG_logo_color_2_inch.jpg"/>
          <p:cNvSpPr>
            <a:spLocks noChangeAspect="1"/>
          </p:cNvSpPr>
          <p:nvPr/>
        </p:nvSpPr>
        <p:spPr bwMode="auto">
          <a:xfrm>
            <a:off x="304800" y="228600"/>
            <a:ext cx="6715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200" b="0" i="0" u="none" strike="noStrike" kern="0" cap="none" spc="0" normalizeH="0" baseline="0" noProof="0">
              <a:ln>
                <a:noFill/>
              </a:ln>
              <a:solidFill>
                <a:schemeClr val="tx1"/>
              </a:solidFill>
              <a:effectLst/>
              <a:uLnTx/>
              <a:uFillTx/>
              <a:latin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53032" y="1368078"/>
            <a:ext cx="1769565" cy="3010532"/>
          </a:xfrm>
          <a:prstGeom prst="rect">
            <a:avLst/>
          </a:prstGeom>
        </p:spPr>
      </p:pic>
      <p:pic>
        <p:nvPicPr>
          <p:cNvPr id="20" name="Picture 19" descr="DOI Logo"/>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111200" y="5741703"/>
            <a:ext cx="796953" cy="796953"/>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p:cNvSpPr/>
          <p:nvPr/>
        </p:nvSpPr>
        <p:spPr>
          <a:xfrm>
            <a:off x="7019668" y="5806886"/>
            <a:ext cx="2028802"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Northwest Climate </a:t>
            </a:r>
            <a:br>
              <a:rPr kumimoji="0" lang="en-US" sz="1600" b="0" i="0" u="none" strike="noStrike" kern="0" cap="none" spc="0" normalizeH="0" baseline="0" noProof="0" dirty="0">
                <a:ln>
                  <a:noFill/>
                </a:ln>
                <a:solidFill>
                  <a:sysClr val="windowText" lastClr="000000"/>
                </a:solidFill>
                <a:effectLst/>
                <a:uLnTx/>
                <a:uFillTx/>
              </a:rPr>
            </a:br>
            <a:r>
              <a:rPr kumimoji="0" lang="en-US" sz="1600" b="0" i="0" u="none" strike="noStrike" kern="0" cap="none" spc="0" normalizeH="0" baseline="0" noProof="0" dirty="0">
                <a:ln>
                  <a:noFill/>
                </a:ln>
                <a:solidFill>
                  <a:sysClr val="windowText" lastClr="000000"/>
                </a:solidFill>
                <a:effectLst/>
                <a:uLnTx/>
                <a:uFillTx/>
              </a:rPr>
              <a:t>Science Center</a:t>
            </a:r>
          </a:p>
        </p:txBody>
      </p:sp>
      <p:pic>
        <p:nvPicPr>
          <p:cNvPr id="22" name="Picture 21"/>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841243" y="4944818"/>
            <a:ext cx="3067750" cy="350217"/>
          </a:xfrm>
          <a:prstGeom prst="rect">
            <a:avLst/>
          </a:prstGeom>
        </p:spPr>
      </p:pic>
      <p:cxnSp>
        <p:nvCxnSpPr>
          <p:cNvPr id="11" name="Straight Connector 10"/>
          <p:cNvCxnSpPr/>
          <p:nvPr/>
        </p:nvCxnSpPr>
        <p:spPr>
          <a:xfrm>
            <a:off x="369871" y="1330352"/>
            <a:ext cx="52911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2609145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xmlns="" val="0"/>
              </a:ext>
            </a:extLst>
          </a:blip>
          <a:srcRect l="66315" t="48182" r="990" b="1391"/>
          <a:stretch/>
        </p:blipFill>
        <p:spPr>
          <a:xfrm>
            <a:off x="561414" y="-98088"/>
            <a:ext cx="7448626" cy="5690916"/>
          </a:xfrm>
          <a:prstGeom prst="rect">
            <a:avLst/>
          </a:prstGeom>
        </p:spPr>
      </p:pic>
      <p:sp>
        <p:nvSpPr>
          <p:cNvPr id="7" name="TextBox 6"/>
          <p:cNvSpPr txBox="1"/>
          <p:nvPr/>
        </p:nvSpPr>
        <p:spPr>
          <a:xfrm>
            <a:off x="520503" y="5846430"/>
            <a:ext cx="535858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April 1 Snow Water Equivalent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33156" t="48182" r="33685" b="1391"/>
          <a:stretch/>
        </p:blipFill>
        <p:spPr>
          <a:xfrm>
            <a:off x="592586" y="-118805"/>
            <a:ext cx="7554543" cy="569091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583" t="48182" r="66844" b="1391"/>
          <a:stretch/>
        </p:blipFill>
        <p:spPr>
          <a:xfrm>
            <a:off x="726243" y="-118805"/>
            <a:ext cx="7420886" cy="569091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65039" t="2060" r="1359" b="53039"/>
          <a:stretch/>
        </p:blipFill>
        <p:spPr>
          <a:xfrm>
            <a:off x="6122483" y="4860387"/>
            <a:ext cx="2979313" cy="1972087"/>
          </a:xfrm>
          <a:prstGeom prst="rect">
            <a:avLst/>
          </a:prstGeom>
        </p:spPr>
      </p:pic>
      <p:sp>
        <p:nvSpPr>
          <p:cNvPr id="13" name="TextBox 14"/>
          <p:cNvSpPr txBox="1">
            <a:spLocks noChangeArrowheads="1"/>
          </p:cNvSpPr>
          <p:nvPr/>
        </p:nvSpPr>
        <p:spPr bwMode="auto">
          <a:xfrm>
            <a:off x="3771884" y="6508027"/>
            <a:ext cx="1875863" cy="270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50" b="0" i="1" u="none" strike="noStrike" kern="0" cap="none" spc="0" normalizeH="0" baseline="0" noProof="0" dirty="0">
                <a:ln>
                  <a:noFill/>
                </a:ln>
                <a:solidFill>
                  <a:srgbClr val="444A56"/>
                </a:solidFill>
                <a:effectLst/>
                <a:uLnTx/>
                <a:uFillTx/>
                <a:latin typeface="Arial" pitchFamily="34" charset="0"/>
              </a:rPr>
              <a:t>Elsner et al. 2010</a:t>
            </a:r>
          </a:p>
        </p:txBody>
      </p:sp>
      <p:pic>
        <p:nvPicPr>
          <p:cNvPr id="14" name="Picture 4" descr="CIG_logo_color_2_inch.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80976" y="228600"/>
            <a:ext cx="4483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0945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xmlns="" val="0"/>
              </a:ext>
            </a:extLst>
          </a:blip>
          <a:srcRect l="66315" t="48182" r="990" b="1391"/>
          <a:stretch/>
        </p:blipFill>
        <p:spPr>
          <a:xfrm>
            <a:off x="561414" y="-98088"/>
            <a:ext cx="7448626" cy="5690916"/>
          </a:xfrm>
          <a:prstGeom prst="rect">
            <a:avLst/>
          </a:prstGeom>
        </p:spPr>
      </p:pic>
      <p:sp>
        <p:nvSpPr>
          <p:cNvPr id="7" name="TextBox 6"/>
          <p:cNvSpPr txBox="1"/>
          <p:nvPr/>
        </p:nvSpPr>
        <p:spPr>
          <a:xfrm>
            <a:off x="520503" y="5846430"/>
            <a:ext cx="535858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April 1 Snow Water Equivalent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33156" t="48182" r="33685" b="1391"/>
          <a:stretch/>
        </p:blipFill>
        <p:spPr>
          <a:xfrm>
            <a:off x="606654" y="-118805"/>
            <a:ext cx="7554543" cy="569091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65039" t="2060" r="1359" b="53039"/>
          <a:stretch/>
        </p:blipFill>
        <p:spPr>
          <a:xfrm>
            <a:off x="6122483" y="4860387"/>
            <a:ext cx="2979313" cy="1972087"/>
          </a:xfrm>
          <a:prstGeom prst="rect">
            <a:avLst/>
          </a:prstGeom>
        </p:spPr>
      </p:pic>
      <p:sp>
        <p:nvSpPr>
          <p:cNvPr id="14" name="TextBox 14"/>
          <p:cNvSpPr txBox="1">
            <a:spLocks noChangeArrowheads="1"/>
          </p:cNvSpPr>
          <p:nvPr/>
        </p:nvSpPr>
        <p:spPr bwMode="auto">
          <a:xfrm>
            <a:off x="3771884" y="6508027"/>
            <a:ext cx="1875863" cy="270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50" b="0" i="1" u="none" strike="noStrike" kern="0" cap="none" spc="0" normalizeH="0" baseline="0" noProof="0" dirty="0">
                <a:ln>
                  <a:noFill/>
                </a:ln>
                <a:solidFill>
                  <a:srgbClr val="444A56"/>
                </a:solidFill>
                <a:effectLst/>
                <a:uLnTx/>
                <a:uFillTx/>
                <a:latin typeface="Arial" pitchFamily="34" charset="0"/>
              </a:rPr>
              <a:t>Elsner et al. 2010</a:t>
            </a:r>
          </a:p>
        </p:txBody>
      </p:sp>
      <p:pic>
        <p:nvPicPr>
          <p:cNvPr id="8" name="Picture 4" descr="CIG_logo_color_2_inch.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80976" y="228600"/>
            <a:ext cx="4483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06345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xmlns="" val="0"/>
              </a:ext>
            </a:extLst>
          </a:blip>
          <a:srcRect l="66315" t="48182" r="990" b="1391"/>
          <a:stretch/>
        </p:blipFill>
        <p:spPr>
          <a:xfrm>
            <a:off x="631754" y="-112156"/>
            <a:ext cx="7448626" cy="5690916"/>
          </a:xfrm>
          <a:prstGeom prst="rect">
            <a:avLst/>
          </a:prstGeom>
        </p:spPr>
      </p:pic>
      <p:sp>
        <p:nvSpPr>
          <p:cNvPr id="7" name="TextBox 6"/>
          <p:cNvSpPr txBox="1"/>
          <p:nvPr/>
        </p:nvSpPr>
        <p:spPr>
          <a:xfrm>
            <a:off x="520503" y="5846430"/>
            <a:ext cx="535858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April 1 Snow Water Equivalent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65039" t="2060" r="1359" b="53039"/>
          <a:stretch/>
        </p:blipFill>
        <p:spPr>
          <a:xfrm>
            <a:off x="6122483" y="4860387"/>
            <a:ext cx="2979313" cy="1972087"/>
          </a:xfrm>
          <a:prstGeom prst="rect">
            <a:avLst/>
          </a:prstGeom>
        </p:spPr>
      </p:pic>
      <p:sp>
        <p:nvSpPr>
          <p:cNvPr id="16" name="TextBox 14"/>
          <p:cNvSpPr txBox="1">
            <a:spLocks noChangeArrowheads="1"/>
          </p:cNvSpPr>
          <p:nvPr/>
        </p:nvSpPr>
        <p:spPr bwMode="auto">
          <a:xfrm>
            <a:off x="3771884" y="6508027"/>
            <a:ext cx="1875863" cy="270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50" b="0" i="1" u="none" strike="noStrike" kern="0" cap="none" spc="0" normalizeH="0" baseline="0" noProof="0" dirty="0">
                <a:ln>
                  <a:noFill/>
                </a:ln>
                <a:solidFill>
                  <a:srgbClr val="444A56"/>
                </a:solidFill>
                <a:effectLst/>
                <a:uLnTx/>
                <a:uFillTx/>
                <a:latin typeface="Arial" pitchFamily="34" charset="0"/>
              </a:rPr>
              <a:t>Elsner et al. 2010</a:t>
            </a:r>
          </a:p>
        </p:txBody>
      </p:sp>
      <p:pic>
        <p:nvPicPr>
          <p:cNvPr id="6" name="Picture 4" descr="CIG_logo_color_2_inch.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80976" y="228600"/>
            <a:ext cx="4483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2855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b/b0/MtRainierNisquallyGlaci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23886" y="114380"/>
            <a:ext cx="8741003" cy="671660"/>
          </a:xfrm>
        </p:spPr>
        <p:txBody>
          <a:bodyPr>
            <a:noAutofit/>
          </a:bodyPr>
          <a:lstStyle/>
          <a:p>
            <a:pPr algn="l"/>
            <a:r>
              <a:rPr lang="en-US" sz="2500" b="1" dirty="0">
                <a:solidFill>
                  <a:srgbClr val="FFFFB7"/>
                </a:solidFill>
                <a:effectLst>
                  <a:outerShdw blurRad="38100" dist="38100" dir="2700000" algn="tl">
                    <a:srgbClr val="000000">
                      <a:alpha val="43137"/>
                    </a:srgbClr>
                  </a:outerShdw>
                </a:effectLst>
                <a:latin typeface="Calibri" panose="020F0502020204030204" pitchFamily="34" charset="0"/>
              </a:rPr>
              <a:t>Glaciers will continue to recede, exacerbating hydrologic impacts</a:t>
            </a:r>
          </a:p>
        </p:txBody>
      </p:sp>
      <p:sp>
        <p:nvSpPr>
          <p:cNvPr id="4" name="Rectangle 3"/>
          <p:cNvSpPr/>
          <p:nvPr/>
        </p:nvSpPr>
        <p:spPr>
          <a:xfrm>
            <a:off x="223886" y="4477077"/>
            <a:ext cx="4191900" cy="2631490"/>
          </a:xfrm>
          <a:prstGeom prst="rect">
            <a:avLst/>
          </a:prstGeom>
        </p:spPr>
        <p:txBody>
          <a:bodyPr wrap="square">
            <a:spAutoFit/>
          </a:bodyPr>
          <a:lstStyle/>
          <a:p>
            <a:pPr defTabSz="457200" eaLnBrk="1" fontAlgn="auto" hangingPunct="1">
              <a:spcBef>
                <a:spcPts val="1200"/>
              </a:spcBef>
              <a:spcAft>
                <a:spcPts val="600"/>
              </a:spcAft>
              <a:defRPr/>
            </a:pPr>
            <a:r>
              <a:rPr lang="en-US" sz="1800" dirty="0">
                <a:solidFill>
                  <a:srgbClr val="FFFFCC"/>
                </a:solidFill>
                <a:latin typeface="Arial"/>
              </a:rPr>
              <a:t>Affects:</a:t>
            </a:r>
          </a:p>
          <a:p>
            <a:pPr marL="285750" indent="-285750" defTabSz="457200" eaLnBrk="1" fontAlgn="auto" hangingPunct="1">
              <a:spcBef>
                <a:spcPts val="1200"/>
              </a:spcBef>
              <a:spcAft>
                <a:spcPts val="1200"/>
              </a:spcAft>
              <a:buFont typeface="Arial" panose="020B0604020202020204" pitchFamily="34" charset="0"/>
              <a:buChar char="•"/>
              <a:defRPr/>
            </a:pPr>
            <a:r>
              <a:rPr lang="en-US" sz="1800" b="1" dirty="0">
                <a:solidFill>
                  <a:srgbClr val="FFFFCC"/>
                </a:solidFill>
                <a:latin typeface="Arial"/>
              </a:rPr>
              <a:t>Summer streamflow volume </a:t>
            </a:r>
          </a:p>
          <a:p>
            <a:pPr marL="285750" indent="-285750" defTabSz="457200" eaLnBrk="1" fontAlgn="auto" hangingPunct="1">
              <a:spcBef>
                <a:spcPts val="1200"/>
              </a:spcBef>
              <a:spcAft>
                <a:spcPts val="1200"/>
              </a:spcAft>
              <a:buFont typeface="Arial" panose="020B0604020202020204" pitchFamily="34" charset="0"/>
              <a:buChar char="•"/>
              <a:defRPr/>
            </a:pPr>
            <a:r>
              <a:rPr lang="en-US" sz="1800" b="1" dirty="0">
                <a:solidFill>
                  <a:srgbClr val="FFFFCC"/>
                </a:solidFill>
                <a:latin typeface="Arial"/>
              </a:rPr>
              <a:t>Stream temperature</a:t>
            </a:r>
          </a:p>
          <a:p>
            <a:pPr marL="285750" indent="-285750" defTabSz="457200" eaLnBrk="1" fontAlgn="auto" hangingPunct="1">
              <a:spcBef>
                <a:spcPts val="1200"/>
              </a:spcBef>
              <a:spcAft>
                <a:spcPts val="1200"/>
              </a:spcAft>
              <a:buFont typeface="Arial" panose="020B0604020202020204" pitchFamily="34" charset="0"/>
              <a:buChar char="•"/>
              <a:defRPr/>
            </a:pPr>
            <a:r>
              <a:rPr lang="en-US" sz="1800" b="1" dirty="0">
                <a:solidFill>
                  <a:srgbClr val="FFFFCC"/>
                </a:solidFill>
                <a:latin typeface="Arial"/>
              </a:rPr>
              <a:t>Sediment supply</a:t>
            </a:r>
            <a:endParaRPr lang="en-US" sz="1800" dirty="0">
              <a:solidFill>
                <a:srgbClr val="FFFFCC"/>
              </a:solidFill>
              <a:latin typeface="Arial"/>
            </a:endParaRPr>
          </a:p>
          <a:p>
            <a:pPr defTabSz="457200" eaLnBrk="1" fontAlgn="auto" hangingPunct="1">
              <a:spcBef>
                <a:spcPts val="1200"/>
              </a:spcBef>
              <a:spcAft>
                <a:spcPts val="600"/>
              </a:spcAft>
              <a:defRPr/>
            </a:pPr>
            <a:endParaRPr lang="en-US" sz="1800" dirty="0">
              <a:solidFill>
                <a:srgbClr val="FFFFCC"/>
              </a:solidFill>
              <a:latin typeface="Arial"/>
            </a:endParaRPr>
          </a:p>
        </p:txBody>
      </p:sp>
    </p:spTree>
    <p:extLst>
      <p:ext uri="{BB962C8B-B14F-4D97-AF65-F5344CB8AC3E}">
        <p14:creationId xmlns:p14="http://schemas.microsoft.com/office/powerpoint/2010/main" xmlns="" val="2418729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Text Box 2"/>
          <p:cNvSpPr txBox="1">
            <a:spLocks noChangeArrowheads="1"/>
          </p:cNvSpPr>
          <p:nvPr/>
        </p:nvSpPr>
        <p:spPr bwMode="auto">
          <a:xfrm>
            <a:off x="3886200" y="1524000"/>
            <a:ext cx="4876800" cy="350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30000"/>
              </a:spcBef>
              <a:spcAft>
                <a:spcPts val="0"/>
              </a:spcAft>
              <a:buClrTx/>
              <a:buSzTx/>
              <a:buFontTx/>
              <a:buNone/>
              <a:tabLst/>
              <a:defRPr/>
            </a:pPr>
            <a:r>
              <a:rPr kumimoji="0" lang="en-US" altLang="en-US" sz="3200" b="0" i="0" u="none" strike="noStrike" kern="0" cap="none" spc="0" normalizeH="0" baseline="0" noProof="0">
                <a:ln>
                  <a:noFill/>
                </a:ln>
                <a:solidFill>
                  <a:schemeClr val="tx1"/>
                </a:solidFill>
                <a:effectLst/>
                <a:uLnTx/>
                <a:uFillTx/>
                <a:latin typeface="Tahoma" panose="020B0604030504040204" pitchFamily="34" charset="0"/>
              </a:rPr>
              <a:t>Expected 21</a:t>
            </a:r>
            <a:r>
              <a:rPr kumimoji="0" lang="en-US" altLang="en-US" sz="3200" b="0" i="0" u="none" strike="noStrike" kern="0" cap="none" spc="0" normalizeH="0" baseline="30000" noProof="0">
                <a:ln>
                  <a:noFill/>
                </a:ln>
                <a:solidFill>
                  <a:schemeClr val="tx1"/>
                </a:solidFill>
                <a:effectLst/>
                <a:uLnTx/>
                <a:uFillTx/>
                <a:latin typeface="Tahoma" panose="020B0604030504040204" pitchFamily="34" charset="0"/>
              </a:rPr>
              <a:t>st</a:t>
            </a:r>
            <a:r>
              <a:rPr kumimoji="0" lang="en-US" altLang="en-US" sz="3200" b="0" i="0" u="none" strike="noStrike" kern="0" cap="none" spc="0" normalizeH="0" baseline="0" noProof="0">
                <a:ln>
                  <a:noFill/>
                </a:ln>
                <a:solidFill>
                  <a:schemeClr val="tx1"/>
                </a:solidFill>
                <a:effectLst/>
                <a:uLnTx/>
                <a:uFillTx/>
                <a:latin typeface="Tahoma" panose="020B0604030504040204" pitchFamily="34" charset="0"/>
              </a:rPr>
              <a:t> century changes in temperature and precipitation will </a:t>
            </a:r>
            <a:r>
              <a:rPr kumimoji="0" lang="en-US" altLang="en-US" sz="3200" b="0" i="1" u="none" strike="noStrike" kern="0" cap="none" spc="0" normalizeH="0" baseline="0" noProof="0">
                <a:ln>
                  <a:noFill/>
                </a:ln>
                <a:solidFill>
                  <a:schemeClr val="tx1"/>
                </a:solidFill>
                <a:effectLst/>
                <a:uLnTx/>
                <a:uFillTx/>
                <a:latin typeface="Tahoma" panose="020B0604030504040204" pitchFamily="34" charset="0"/>
              </a:rPr>
              <a:t>transform</a:t>
            </a:r>
            <a:r>
              <a:rPr kumimoji="0" lang="en-US" altLang="en-US" sz="3200" b="0" i="0" u="none" strike="noStrike" kern="0" cap="none" spc="0" normalizeH="0" baseline="0" noProof="0">
                <a:ln>
                  <a:noFill/>
                </a:ln>
                <a:solidFill>
                  <a:schemeClr val="tx1"/>
                </a:solidFill>
                <a:effectLst/>
                <a:uLnTx/>
                <a:uFillTx/>
                <a:latin typeface="Tahoma" panose="020B0604030504040204" pitchFamily="34" charset="0"/>
              </a:rPr>
              <a:t> the hydrologic behavior of many mountain watersheds in the West.</a:t>
            </a:r>
          </a:p>
        </p:txBody>
      </p:sp>
      <p:grpSp>
        <p:nvGrpSpPr>
          <p:cNvPr id="569347" name="Group 3"/>
          <p:cNvGrpSpPr>
            <a:grpSpLocks/>
          </p:cNvGrpSpPr>
          <p:nvPr/>
        </p:nvGrpSpPr>
        <p:grpSpPr bwMode="auto">
          <a:xfrm>
            <a:off x="150813" y="228600"/>
            <a:ext cx="3354387" cy="6330950"/>
            <a:chOff x="47" y="53"/>
            <a:chExt cx="2113" cy="3988"/>
          </a:xfrm>
        </p:grpSpPr>
        <p:pic>
          <p:nvPicPr>
            <p:cNvPr id="569349" name="Picture 4" descr="stre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 y="1290"/>
              <a:ext cx="2112" cy="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69350" name="Picture 5" descr="methow peak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 y="53"/>
              <a:ext cx="2112" cy="1177"/>
            </a:xfrm>
            <a:prstGeom prst="rect">
              <a:avLst/>
            </a:prstGeom>
            <a:noFill/>
            <a:ln w="6350" algn="in">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69351" name="Picture 6" descr="yakima_rive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 y="2708"/>
              <a:ext cx="2113"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69348" name="Picture 7" descr="CIG_logo_color_1_inch"/>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655050" y="6054725"/>
            <a:ext cx="417513"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46390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ChangeArrowheads="1"/>
          </p:cNvSpPr>
          <p:nvPr/>
        </p:nvSpPr>
        <p:spPr bwMode="auto">
          <a:xfrm>
            <a:off x="0" y="1752600"/>
            <a:ext cx="9144000" cy="46482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30000"/>
              </a:spcBef>
              <a:spcAft>
                <a:spcPts val="0"/>
              </a:spcAft>
              <a:buClrTx/>
              <a:buSzTx/>
              <a:buFontTx/>
              <a:buNone/>
              <a:tabLst/>
              <a:defRPr/>
            </a:pPr>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pic>
        <p:nvPicPr>
          <p:cNvPr id="592899" name="Picture 7" descr="2860SWE-PPT-HUC-Landscape"/>
          <p:cNvPicPr>
            <a:picLocks noChangeAspect="1" noChangeArrowheads="1"/>
          </p:cNvPicPr>
          <p:nvPr/>
        </p:nvPicPr>
        <p:blipFill>
          <a:blip r:embed="rId3" cstate="print">
            <a:extLst>
              <a:ext uri="{28A0092B-C50C-407E-A947-70E740481C1C}">
                <a14:useLocalDpi xmlns:a14="http://schemas.microsoft.com/office/drawing/2010/main" xmlns="" val="0"/>
              </a:ext>
            </a:extLst>
          </a:blip>
          <a:srcRect t="57750" r="72760" b="2"/>
          <a:stretch>
            <a:fillRect/>
          </a:stretch>
        </p:blipFill>
        <p:spPr bwMode="auto">
          <a:xfrm>
            <a:off x="2362200" y="990600"/>
            <a:ext cx="6477000" cy="579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290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t="6384" b="57193"/>
          <a:stretch>
            <a:fillRect/>
          </a:stretch>
        </p:blipFill>
        <p:spPr bwMode="auto">
          <a:xfrm>
            <a:off x="152400" y="2362200"/>
            <a:ext cx="2971800"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92901" name="TextBox 6"/>
          <p:cNvSpPr txBox="1">
            <a:spLocks noChangeArrowheads="1"/>
          </p:cNvSpPr>
          <p:nvPr/>
        </p:nvSpPr>
        <p:spPr bwMode="auto">
          <a:xfrm>
            <a:off x="838200" y="209550"/>
            <a:ext cx="7543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30000"/>
              </a:spcBef>
              <a:spcAft>
                <a:spcPts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Century Gothic" panose="020B0502020202020204" pitchFamily="34" charset="0"/>
              </a:rPr>
              <a:t>Watershed Classifications: Historical</a:t>
            </a:r>
          </a:p>
        </p:txBody>
      </p:sp>
      <p:cxnSp>
        <p:nvCxnSpPr>
          <p:cNvPr id="9" name="Straight Connector 8"/>
          <p:cNvCxnSpPr/>
          <p:nvPr/>
        </p:nvCxnSpPr>
        <p:spPr>
          <a:xfrm>
            <a:off x="1295400" y="838200"/>
            <a:ext cx="7010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92903"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629650" y="6038850"/>
            <a:ext cx="457200" cy="74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92904" name="TextBox 1"/>
          <p:cNvSpPr txBox="1">
            <a:spLocks noChangeArrowheads="1"/>
          </p:cNvSpPr>
          <p:nvPr/>
        </p:nvSpPr>
        <p:spPr bwMode="auto">
          <a:xfrm>
            <a:off x="76200" y="6319838"/>
            <a:ext cx="3276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30000"/>
              </a:spcBef>
              <a:spcAft>
                <a:spcPts val="0"/>
              </a:spcAft>
              <a:buClrTx/>
              <a:buSzTx/>
              <a:buFontTx/>
              <a:buNone/>
              <a:tabLst/>
              <a:defRPr/>
            </a:pPr>
            <a:r>
              <a:rPr kumimoji="0" lang="en-US" altLang="en-US" sz="1200" b="0" i="1" u="none" strike="noStrike" kern="0" cap="none" spc="0" normalizeH="0" baseline="0" noProof="0">
                <a:ln>
                  <a:noFill/>
                </a:ln>
                <a:solidFill>
                  <a:schemeClr val="tx1"/>
                </a:solidFill>
                <a:effectLst/>
                <a:uLnTx/>
                <a:uFillTx/>
                <a:latin typeface="Arial" panose="020B0604020202020204" pitchFamily="34" charset="0"/>
              </a:rPr>
              <a:t>Figure source: Alan Hamlet (Climate Impacts Group); map by Rob Norheim (CIG)</a:t>
            </a:r>
          </a:p>
        </p:txBody>
      </p:sp>
    </p:spTree>
    <p:extLst>
      <p:ext uri="{BB962C8B-B14F-4D97-AF65-F5344CB8AC3E}">
        <p14:creationId xmlns:p14="http://schemas.microsoft.com/office/powerpoint/2010/main" xmlns="" val="2699336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ChangeArrowheads="1"/>
          </p:cNvSpPr>
          <p:nvPr/>
        </p:nvSpPr>
        <p:spPr bwMode="auto">
          <a:xfrm>
            <a:off x="0" y="1752600"/>
            <a:ext cx="5334000" cy="46482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30000"/>
              </a:spcBef>
              <a:spcAft>
                <a:spcPts val="0"/>
              </a:spcAft>
              <a:buClrTx/>
              <a:buSzTx/>
              <a:buFontTx/>
              <a:buNone/>
              <a:tabLst/>
              <a:defRPr/>
            </a:pPr>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90851" name="Text Box 5"/>
          <p:cNvSpPr txBox="1">
            <a:spLocks noChangeArrowheads="1"/>
          </p:cNvSpPr>
          <p:nvPr/>
        </p:nvSpPr>
        <p:spPr bwMode="auto">
          <a:xfrm>
            <a:off x="1143000" y="304800"/>
            <a:ext cx="7772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1" u="none" strike="noStrike" kern="0" cap="none" spc="0" normalizeH="0" baseline="0" noProof="0">
                <a:ln>
                  <a:noFill/>
                </a:ln>
                <a:solidFill>
                  <a:srgbClr val="000000"/>
                </a:solidFill>
                <a:effectLst/>
                <a:uLnTx/>
                <a:uFillTx/>
                <a:latin typeface="Calibri" panose="020F0502020204030204" pitchFamily="34" charset="0"/>
              </a:rPr>
              <a:t>Basin Transformations: </a:t>
            </a:r>
            <a:r>
              <a:rPr kumimoji="0" lang="en-US" altLang="en-US" sz="2800" b="0" i="1" u="none" strike="noStrike" kern="0" cap="none" spc="0" normalizeH="0" baseline="0" noProof="0">
                <a:ln>
                  <a:noFill/>
                </a:ln>
                <a:solidFill>
                  <a:srgbClr val="000000"/>
                </a:solidFill>
                <a:effectLst/>
                <a:uLnTx/>
                <a:uFillTx/>
                <a:latin typeface="Calibri" panose="020F0502020204030204" pitchFamily="34" charset="0"/>
              </a:rPr>
              <a:t>Shifting from Snow to Rain</a:t>
            </a:r>
          </a:p>
        </p:txBody>
      </p:sp>
      <p:pic>
        <p:nvPicPr>
          <p:cNvPr id="590852" name="Picture 6" descr="CIG_logo_2_inch_BORDER.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52400"/>
            <a:ext cx="78898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4" name="Picture 7" descr="2860SWE-PPT-HUC-Landscape"/>
          <p:cNvPicPr>
            <a:picLocks noChangeAspect="1" noChangeArrowheads="1"/>
          </p:cNvPicPr>
          <p:nvPr/>
        </p:nvPicPr>
        <p:blipFill>
          <a:blip r:embed="rId4" cstate="print">
            <a:extLst>
              <a:ext uri="{28A0092B-C50C-407E-A947-70E740481C1C}">
                <a14:useLocalDpi xmlns:a14="http://schemas.microsoft.com/office/drawing/2010/main" xmlns="" val="0"/>
              </a:ext>
            </a:extLst>
          </a:blip>
          <a:srcRect l="3954" t="51454" r="73328"/>
          <a:stretch>
            <a:fillRect/>
          </a:stretch>
        </p:blipFill>
        <p:spPr bwMode="auto">
          <a:xfrm>
            <a:off x="228600" y="1709738"/>
            <a:ext cx="3732213" cy="453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5" name="Picture 8" descr="2860SWE-PPT-HUC-Landscape"/>
          <p:cNvPicPr>
            <a:picLocks noChangeAspect="1" noChangeArrowheads="1"/>
          </p:cNvPicPr>
          <p:nvPr/>
        </p:nvPicPr>
        <p:blipFill>
          <a:blip r:embed="rId4" cstate="print">
            <a:extLst>
              <a:ext uri="{28A0092B-C50C-407E-A947-70E740481C1C}">
                <a14:useLocalDpi xmlns:a14="http://schemas.microsoft.com/office/drawing/2010/main" xmlns="" val="0"/>
              </a:ext>
            </a:extLst>
          </a:blip>
          <a:srcRect t="12886" r="73328" b="51659"/>
          <a:stretch>
            <a:fillRect/>
          </a:stretch>
        </p:blipFill>
        <p:spPr bwMode="auto">
          <a:xfrm>
            <a:off x="4114800" y="5170488"/>
            <a:ext cx="1828800" cy="138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a:grpSpLocks/>
          </p:cNvGrpSpPr>
          <p:nvPr/>
        </p:nvGrpSpPr>
        <p:grpSpPr bwMode="auto">
          <a:xfrm>
            <a:off x="4191000" y="1219200"/>
            <a:ext cx="2651125" cy="2651125"/>
            <a:chOff x="6612147" y="224584"/>
            <a:chExt cx="2286000" cy="2307269"/>
          </a:xfrm>
        </p:grpSpPr>
        <p:sp>
          <p:nvSpPr>
            <p:cNvPr id="2" name="Rectangle 1"/>
            <p:cNvSpPr/>
            <p:nvPr/>
          </p:nvSpPr>
          <p:spPr>
            <a:xfrm>
              <a:off x="6612147" y="224584"/>
              <a:ext cx="2286000" cy="23072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90864" name="Picture 13" descr="chepo_hydrograph_hist.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84331" y="304800"/>
              <a:ext cx="2154869" cy="2154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3"/>
          <p:cNvGrpSpPr>
            <a:grpSpLocks/>
          </p:cNvGrpSpPr>
          <p:nvPr/>
        </p:nvGrpSpPr>
        <p:grpSpPr bwMode="auto">
          <a:xfrm>
            <a:off x="5181600" y="2438400"/>
            <a:ext cx="2651125" cy="2651125"/>
            <a:chOff x="6629400" y="2721931"/>
            <a:chExt cx="2286000" cy="2307269"/>
          </a:xfrm>
        </p:grpSpPr>
        <p:sp>
          <p:nvSpPr>
            <p:cNvPr id="15" name="Rectangle 14"/>
            <p:cNvSpPr/>
            <p:nvPr/>
          </p:nvSpPr>
          <p:spPr>
            <a:xfrm>
              <a:off x="6629400" y="2721931"/>
              <a:ext cx="2286000" cy="23072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90862" name="Picture 15" descr="skamo_hydrograph_hist.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98469" y="2819400"/>
              <a:ext cx="2157984" cy="2157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4"/>
          <p:cNvGrpSpPr>
            <a:grpSpLocks/>
          </p:cNvGrpSpPr>
          <p:nvPr/>
        </p:nvGrpSpPr>
        <p:grpSpPr bwMode="auto">
          <a:xfrm>
            <a:off x="6324600" y="3865563"/>
            <a:ext cx="2651125" cy="2651125"/>
            <a:chOff x="6629400" y="4626931"/>
            <a:chExt cx="2286000" cy="2307269"/>
          </a:xfrm>
        </p:grpSpPr>
        <p:sp>
          <p:nvSpPr>
            <p:cNvPr id="17" name="Rectangle 16"/>
            <p:cNvSpPr/>
            <p:nvPr/>
          </p:nvSpPr>
          <p:spPr>
            <a:xfrm>
              <a:off x="6629400" y="4626931"/>
              <a:ext cx="2286000" cy="2307269"/>
            </a:xfrm>
            <a:prstGeom prst="rect">
              <a:avLst/>
            </a:prstGeom>
            <a:solidFill>
              <a:srgbClr val="69D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90860" name="Picture 14" descr="dalle_hydrograph_hist.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88347" y="4700016"/>
              <a:ext cx="2157984" cy="2157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 name="TextBox 6"/>
          <p:cNvSpPr txBox="1">
            <a:spLocks noChangeArrowheads="1"/>
          </p:cNvSpPr>
          <p:nvPr/>
        </p:nvSpPr>
        <p:spPr bwMode="auto">
          <a:xfrm>
            <a:off x="630238" y="6553200"/>
            <a:ext cx="85137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30000"/>
              </a:spcBef>
              <a:spcAft>
                <a:spcPts val="0"/>
              </a:spcAft>
              <a:buClrTx/>
              <a:buSzTx/>
              <a:buFontTx/>
              <a:buNone/>
              <a:tabLst/>
              <a:defRPr/>
            </a:pPr>
            <a:r>
              <a:rPr kumimoji="0" lang="en-US" altLang="en-US" sz="1200" b="0" i="0" u="none" strike="noStrike" kern="0" cap="none" spc="0" normalizeH="0" baseline="0" noProof="0" dirty="0">
                <a:ln>
                  <a:noFill/>
                </a:ln>
                <a:solidFill>
                  <a:schemeClr val="tx1"/>
                </a:solidFill>
                <a:effectLst/>
                <a:uLnTx/>
                <a:uFillTx/>
                <a:latin typeface="Arial" panose="020B0604020202020204" pitchFamily="34" charset="0"/>
              </a:rPr>
              <a:t>Tohver et al. 2014; </a:t>
            </a: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rPr>
              <a:t>map by Rob Norheim (CIG)</a:t>
            </a:r>
          </a:p>
        </p:txBody>
      </p:sp>
    </p:spTree>
    <p:extLst>
      <p:ext uri="{BB962C8B-B14F-4D97-AF65-F5344CB8AC3E}">
        <p14:creationId xmlns:p14="http://schemas.microsoft.com/office/powerpoint/2010/main" xmlns="" val="861551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09600" y="6553200"/>
            <a:ext cx="85137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2600">
                <a:solidFill>
                  <a:schemeClr val="tx1"/>
                </a:solidFill>
                <a:latin typeface="Arial" pitchFamily="34" charset="0"/>
              </a:defRPr>
            </a:lvl1pPr>
            <a:lvl2pPr marL="742950" indent="-285750" eaLnBrk="0" hangingPunct="0">
              <a:spcBef>
                <a:spcPct val="20000"/>
              </a:spcBef>
              <a:buChar char="–"/>
              <a:defRPr sz="22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r" defTabSz="914400" eaLnBrk="1" fontAlgn="auto" latinLnBrk="0" hangingPunct="1">
              <a:lnSpc>
                <a:spcPct val="100000"/>
              </a:lnSpc>
              <a:spcBef>
                <a:spcPct val="3000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cs typeface="+mn-cs"/>
              </a:rPr>
              <a:t>Hamlet et al. 2013</a:t>
            </a:r>
            <a:endParaRPr kumimoji="0" lang="en-US" altLang="en-US" sz="1200" b="0" i="0" u="none" strike="noStrike" kern="0" cap="none" spc="0" normalizeH="0" baseline="0" noProof="0" dirty="0">
              <a:ln>
                <a:noFill/>
              </a:ln>
              <a:solidFill>
                <a:prstClr val="black"/>
              </a:solidFill>
              <a:effectLst/>
              <a:uLnTx/>
              <a:uFillTx/>
              <a:latin typeface="Arial" pitchFamily="34" charset="0"/>
            </a:endParaRPr>
          </a:p>
        </p:txBody>
      </p:sp>
      <p:grpSp>
        <p:nvGrpSpPr>
          <p:cNvPr id="10" name="Group 9"/>
          <p:cNvGrpSpPr/>
          <p:nvPr/>
        </p:nvGrpSpPr>
        <p:grpSpPr>
          <a:xfrm>
            <a:off x="76198" y="150961"/>
            <a:ext cx="3291840" cy="6492240"/>
            <a:chOff x="76199" y="150962"/>
            <a:chExt cx="3200401" cy="6326037"/>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a:stretch/>
          </p:blipFill>
          <p:spPr bwMode="auto">
            <a:xfrm>
              <a:off x="76199" y="690112"/>
              <a:ext cx="3122763" cy="57868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1068237" y="150962"/>
              <a:ext cx="2208363" cy="441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1" name="Group 10"/>
          <p:cNvGrpSpPr/>
          <p:nvPr/>
        </p:nvGrpSpPr>
        <p:grpSpPr>
          <a:xfrm>
            <a:off x="3352800" y="183932"/>
            <a:ext cx="2926080" cy="6492240"/>
            <a:chOff x="3352800" y="183932"/>
            <a:chExt cx="2819400" cy="6293068"/>
          </a:xfrm>
        </p:grpSpPr>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3352800" y="685800"/>
              <a:ext cx="2514600" cy="579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xmlns=""/>
                </a:ext>
              </a:extLst>
            </a:blip>
            <a:srcRect/>
            <a:stretch/>
          </p:blipFill>
          <p:spPr bwMode="auto">
            <a:xfrm>
              <a:off x="3762555" y="183932"/>
              <a:ext cx="2409645" cy="454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 name="Group 11"/>
          <p:cNvGrpSpPr/>
          <p:nvPr/>
        </p:nvGrpSpPr>
        <p:grpSpPr>
          <a:xfrm>
            <a:off x="5997576" y="78830"/>
            <a:ext cx="2560320" cy="6492240"/>
            <a:chOff x="5997577" y="78831"/>
            <a:chExt cx="2460623" cy="6321969"/>
          </a:xfrm>
        </p:grpSpPr>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xmlns=""/>
                </a:ext>
              </a:extLst>
            </a:blip>
            <a:srcRect/>
            <a:stretch/>
          </p:blipFill>
          <p:spPr bwMode="auto">
            <a:xfrm>
              <a:off x="5997577" y="1005839"/>
              <a:ext cx="2460623" cy="53949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xmlns=""/>
                </a:ext>
              </a:extLst>
            </a:blip>
            <a:srcRect/>
            <a:stretch/>
          </p:blipFill>
          <p:spPr bwMode="auto">
            <a:xfrm>
              <a:off x="6499782" y="78831"/>
              <a:ext cx="1958418" cy="4773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rotWithShape="1">
            <a:blip r:embed="rId8" cstate="print">
              <a:extLst>
                <a:ext uri="{28A0092B-C50C-407E-A947-70E740481C1C}">
                  <a14:useLocalDpi xmlns:a14="http://schemas.microsoft.com/office/drawing/2010/main" xmlns=""/>
                </a:ext>
              </a:extLst>
            </a:blip>
            <a:srcRect/>
            <a:stretch/>
          </p:blipFill>
          <p:spPr bwMode="auto">
            <a:xfrm>
              <a:off x="7086600" y="695368"/>
              <a:ext cx="756744" cy="371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 name="TextBox 1"/>
          <p:cNvSpPr txBox="1"/>
          <p:nvPr/>
        </p:nvSpPr>
        <p:spPr>
          <a:xfrm>
            <a:off x="2605342" y="468868"/>
            <a:ext cx="227145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mn-cs"/>
              </a:rPr>
              <a:t>at </a:t>
            </a:r>
            <a:r>
              <a:rPr kumimoji="0" lang="en-US" sz="1600" b="0" i="0" u="none" strike="noStrike" kern="0" cap="none" spc="0" normalizeH="0" baseline="0" noProof="0" dirty="0" err="1">
                <a:ln>
                  <a:noFill/>
                </a:ln>
                <a:solidFill>
                  <a:prstClr val="black"/>
                </a:solidFill>
                <a:effectLst/>
                <a:uLnTx/>
                <a:uFillTx/>
                <a:latin typeface="Calibri" panose="020F0502020204030204" pitchFamily="34" charset="0"/>
                <a:cs typeface="+mn-cs"/>
              </a:rPr>
              <a:t>Corra</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mn-cs"/>
              </a:rPr>
              <a:t> Linn</a:t>
            </a:r>
          </a:p>
        </p:txBody>
      </p:sp>
      <p:sp>
        <p:nvSpPr>
          <p:cNvPr id="14" name="TextBox 13"/>
          <p:cNvSpPr txBox="1"/>
          <p:nvPr/>
        </p:nvSpPr>
        <p:spPr>
          <a:xfrm>
            <a:off x="5211908" y="472966"/>
            <a:ext cx="227145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mn-cs"/>
              </a:rPr>
              <a:t>at The </a:t>
            </a:r>
            <a:r>
              <a:rPr kumimoji="0" lang="en-US" sz="1600" b="0" i="0" u="none" strike="noStrike" kern="0" cap="none" spc="0" normalizeH="0" baseline="0" noProof="0" dirty="0" err="1">
                <a:ln>
                  <a:noFill/>
                </a:ln>
                <a:solidFill>
                  <a:prstClr val="black"/>
                </a:solidFill>
                <a:effectLst/>
                <a:uLnTx/>
                <a:uFillTx/>
                <a:latin typeface="Calibri" panose="020F0502020204030204" pitchFamily="34" charset="0"/>
                <a:cs typeface="+mn-cs"/>
              </a:rPr>
              <a:t>Dalles</a:t>
            </a:r>
            <a:endPar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mn-cs"/>
            </a:endParaRPr>
          </a:p>
        </p:txBody>
      </p:sp>
      <p:sp>
        <p:nvSpPr>
          <p:cNvPr id="15" name="TextBox 14"/>
          <p:cNvSpPr txBox="1"/>
          <p:nvPr/>
        </p:nvSpPr>
        <p:spPr>
          <a:xfrm>
            <a:off x="7784312" y="472966"/>
            <a:ext cx="227145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mn-cs"/>
              </a:rPr>
              <a:t>at Parker Dam</a:t>
            </a:r>
          </a:p>
        </p:txBody>
      </p:sp>
      <p:sp>
        <p:nvSpPr>
          <p:cNvPr id="13" name="TextBox 12"/>
          <p:cNvSpPr txBox="1"/>
          <p:nvPr/>
        </p:nvSpPr>
        <p:spPr>
          <a:xfrm>
            <a:off x="76198" y="6553200"/>
            <a:ext cx="770811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mn-cs"/>
              </a:rPr>
              <a:t>Naturalized flows; blue line = historical (1916-2006)</a:t>
            </a:r>
          </a:p>
        </p:txBody>
      </p:sp>
    </p:spTree>
    <p:extLst>
      <p:ext uri="{BB962C8B-B14F-4D97-AF65-F5344CB8AC3E}">
        <p14:creationId xmlns:p14="http://schemas.microsoft.com/office/powerpoint/2010/main" xmlns="" val="332109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ChangeArrowheads="1"/>
          </p:cNvSpPr>
          <p:nvPr/>
        </p:nvSpPr>
        <p:spPr bwMode="auto">
          <a:xfrm>
            <a:off x="0" y="1752600"/>
            <a:ext cx="9144000" cy="46482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30000"/>
              </a:spcBef>
              <a:spcAft>
                <a:spcPts val="0"/>
              </a:spcAft>
              <a:buClrTx/>
              <a:buSzTx/>
              <a:buFontTx/>
              <a:buNone/>
              <a:tabLst/>
              <a:defRPr/>
            </a:pPr>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588803" name="Picture 7" descr="2860SWE-PPT-HUC-Landscape"/>
          <p:cNvPicPr>
            <a:picLocks noChangeAspect="1" noChangeArrowheads="1"/>
          </p:cNvPicPr>
          <p:nvPr/>
        </p:nvPicPr>
        <p:blipFill>
          <a:blip r:embed="rId3" cstate="print">
            <a:extLst>
              <a:ext uri="{28A0092B-C50C-407E-A947-70E740481C1C}">
                <a14:useLocalDpi xmlns:a14="http://schemas.microsoft.com/office/drawing/2010/main" xmlns="" val="0"/>
              </a:ext>
            </a:extLst>
          </a:blip>
          <a:srcRect l="26424" t="8163" b="42258"/>
          <a:stretch>
            <a:fillRect/>
          </a:stretch>
        </p:blipFill>
        <p:spPr bwMode="auto">
          <a:xfrm>
            <a:off x="512763" y="3429000"/>
            <a:ext cx="8174037" cy="313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8804" name="Picture 6" descr="CIG_logo_2_inch_BORDE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152400"/>
            <a:ext cx="78898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8805" name="TextBox 6"/>
          <p:cNvSpPr txBox="1">
            <a:spLocks noChangeArrowheads="1"/>
          </p:cNvSpPr>
          <p:nvPr/>
        </p:nvSpPr>
        <p:spPr bwMode="auto">
          <a:xfrm>
            <a:off x="630238" y="6553200"/>
            <a:ext cx="85137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30000"/>
              </a:spcBef>
              <a:spcAft>
                <a:spcPts val="0"/>
              </a:spcAft>
              <a:buClrTx/>
              <a:buSzTx/>
              <a:buFontTx/>
              <a:buNone/>
              <a:tabLst/>
              <a:defRPr/>
            </a:pPr>
            <a:r>
              <a:rPr kumimoji="0" lang="en-US" altLang="en-US" sz="1200" b="0" i="0" u="none" strike="noStrike" kern="0" cap="none" spc="0" normalizeH="0" baseline="0" noProof="0" dirty="0">
                <a:ln>
                  <a:noFill/>
                </a:ln>
                <a:solidFill>
                  <a:schemeClr val="tx1"/>
                </a:solidFill>
                <a:effectLst/>
                <a:uLnTx/>
                <a:uFillTx/>
                <a:latin typeface="Arial" panose="020B0604020202020204" pitchFamily="34" charset="0"/>
              </a:rPr>
              <a:t>Tohver et al. 2014; </a:t>
            </a: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rPr>
              <a:t>map by Rob Norheim (CIG)</a:t>
            </a:r>
          </a:p>
        </p:txBody>
      </p:sp>
      <p:pic>
        <p:nvPicPr>
          <p:cNvPr id="588806" name="Picture 7" descr="2860SWE-PPT-HUC-Landscape"/>
          <p:cNvPicPr>
            <a:picLocks noChangeAspect="1" noChangeArrowheads="1"/>
          </p:cNvPicPr>
          <p:nvPr/>
        </p:nvPicPr>
        <p:blipFill>
          <a:blip r:embed="rId3" cstate="print">
            <a:extLst>
              <a:ext uri="{28A0092B-C50C-407E-A947-70E740481C1C}">
                <a14:useLocalDpi xmlns:a14="http://schemas.microsoft.com/office/drawing/2010/main" xmlns="" val="0"/>
              </a:ext>
            </a:extLst>
          </a:blip>
          <a:srcRect t="51454" r="73328"/>
          <a:stretch>
            <a:fillRect/>
          </a:stretch>
        </p:blipFill>
        <p:spPr bwMode="auto">
          <a:xfrm>
            <a:off x="2590800" y="1001713"/>
            <a:ext cx="2195513"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8807" name="Picture 8" descr="2860SWE-PPT-HUC-Landscape"/>
          <p:cNvPicPr>
            <a:picLocks noChangeAspect="1" noChangeArrowheads="1"/>
          </p:cNvPicPr>
          <p:nvPr/>
        </p:nvPicPr>
        <p:blipFill>
          <a:blip r:embed="rId3" cstate="print">
            <a:extLst>
              <a:ext uri="{28A0092B-C50C-407E-A947-70E740481C1C}">
                <a14:useLocalDpi xmlns:a14="http://schemas.microsoft.com/office/drawing/2010/main" xmlns="" val="0"/>
              </a:ext>
            </a:extLst>
          </a:blip>
          <a:srcRect t="12886" r="73328" b="51659"/>
          <a:stretch>
            <a:fillRect/>
          </a:stretch>
        </p:blipFill>
        <p:spPr bwMode="auto">
          <a:xfrm>
            <a:off x="5014913" y="1281113"/>
            <a:ext cx="2411412" cy="182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8808" name="Text Box 9"/>
          <p:cNvSpPr txBox="1">
            <a:spLocks noChangeArrowheads="1"/>
          </p:cNvSpPr>
          <p:nvPr/>
        </p:nvSpPr>
        <p:spPr bwMode="auto">
          <a:xfrm rot="-5400000">
            <a:off x="-1302543" y="5022056"/>
            <a:ext cx="3200400" cy="31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80000"/>
              </a:lnSpc>
              <a:spcBef>
                <a:spcPct val="0"/>
              </a:spcBef>
              <a:spcAft>
                <a:spcPts val="0"/>
              </a:spcAft>
              <a:buClrTx/>
              <a:buSzTx/>
              <a:buFontTx/>
              <a:buNone/>
              <a:tabLst/>
              <a:defRPr/>
            </a:pPr>
            <a:r>
              <a:rPr kumimoji="0" lang="en-US" altLang="en-US" sz="1800" b="0" i="1" u="none" strike="noStrike" kern="0" cap="none" spc="0" normalizeH="0" baseline="0" noProof="0">
                <a:ln>
                  <a:noFill/>
                </a:ln>
                <a:solidFill>
                  <a:srgbClr val="3A4C66"/>
                </a:solidFill>
                <a:effectLst/>
                <a:uLnTx/>
                <a:uFillTx/>
                <a:latin typeface="Calibri" panose="020F0502020204030204" pitchFamily="34" charset="0"/>
                <a:ea typeface="ＭＳ Ｐゴシック" panose="020B0600070205080204" pitchFamily="34" charset="-128"/>
              </a:rPr>
              <a:t>Medium Emissions Scenario</a:t>
            </a:r>
          </a:p>
        </p:txBody>
      </p:sp>
      <p:sp>
        <p:nvSpPr>
          <p:cNvPr id="588809" name="Text Box 5"/>
          <p:cNvSpPr txBox="1">
            <a:spLocks noChangeArrowheads="1"/>
          </p:cNvSpPr>
          <p:nvPr/>
        </p:nvSpPr>
        <p:spPr bwMode="auto">
          <a:xfrm>
            <a:off x="1143000" y="304800"/>
            <a:ext cx="7772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1" u="none" strike="noStrike" kern="0" cap="none" spc="0" normalizeH="0" baseline="0" noProof="0" dirty="0">
                <a:ln>
                  <a:noFill/>
                </a:ln>
                <a:solidFill>
                  <a:srgbClr val="000000"/>
                </a:solidFill>
                <a:effectLst/>
                <a:uLnTx/>
                <a:uFillTx/>
                <a:latin typeface="Calibri" panose="020F0502020204030204" pitchFamily="34" charset="0"/>
              </a:rPr>
              <a:t>Basin Transformations: </a:t>
            </a:r>
            <a:r>
              <a:rPr kumimoji="0" lang="en-US" altLang="en-US" sz="2800" b="0" i="1" u="none" strike="noStrike" kern="0" cap="none" spc="0" normalizeH="0" baseline="0" noProof="0" dirty="0">
                <a:ln>
                  <a:noFill/>
                </a:ln>
                <a:solidFill>
                  <a:srgbClr val="000000"/>
                </a:solidFill>
                <a:effectLst/>
                <a:uLnTx/>
                <a:uFillTx/>
                <a:latin typeface="Calibri" panose="020F0502020204030204" pitchFamily="34" charset="0"/>
              </a:rPr>
              <a:t>Shifting from Snow to Rain</a:t>
            </a:r>
          </a:p>
        </p:txBody>
      </p:sp>
    </p:spTree>
    <p:extLst>
      <p:ext uri="{BB962C8B-B14F-4D97-AF65-F5344CB8AC3E}">
        <p14:creationId xmlns:p14="http://schemas.microsoft.com/office/powerpoint/2010/main" xmlns="" val="3860497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t>Implications: Upper Watersheds</a:t>
            </a:r>
          </a:p>
        </p:txBody>
      </p:sp>
      <p:sp>
        <p:nvSpPr>
          <p:cNvPr id="8" name="AutoShape 8" descr="Image result for no skiing now sn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6" descr="CIG_logo_color_2_inch.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975" y="22860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4crop_McNary_BPA.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8708" y="1442484"/>
            <a:ext cx="3549814" cy="2303764"/>
          </a:xfrm>
          <a:prstGeom prst="rect">
            <a:avLst/>
          </a:prstGeom>
          <a:noFill/>
          <a:ln w="9525">
            <a:solidFill>
              <a:schemeClr val="tx1"/>
            </a:solidFill>
            <a:miter lim="800000"/>
            <a:headEnd/>
            <a:tailEnd/>
          </a:ln>
        </p:spPr>
      </p:pic>
      <p:pic>
        <p:nvPicPr>
          <p:cNvPr id="7172" name="Picture 4" descr="http://bloximages.newyork1.vip.townnews.com/yakimaherald.com/content/tncms/assets/v3/editorial/3/c5/3c574c46-9e9a-11e5-a5c9-635e9ee7771b/5668651702895.imag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56072" y="1442484"/>
            <a:ext cx="3690169" cy="230376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7174" name="Picture 6" descr="Image result for agriculture oregon irrigati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3899" y="5107489"/>
            <a:ext cx="813366" cy="121179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xmlns="" val="0"/>
              </a:ext>
            </a:extLst>
          </a:blip>
          <a:srcRect l="572" t="572" r="572" b="572"/>
          <a:stretch/>
        </p:blipFill>
        <p:spPr>
          <a:xfrm>
            <a:off x="1610833" y="5460717"/>
            <a:ext cx="1165130" cy="858567"/>
          </a:xfrm>
          <a:prstGeom prst="rect">
            <a:avLst/>
          </a:prstGeom>
          <a:ln>
            <a:solidFill>
              <a:schemeClr val="tx1"/>
            </a:solidFill>
          </a:ln>
        </p:spPr>
      </p:pic>
      <p:sp>
        <p:nvSpPr>
          <p:cNvPr id="9" name="AutoShape 10" descr="Image result for Canada lyn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4656072" y="3977738"/>
            <a:ext cx="3691941" cy="2341546"/>
            <a:chOff x="4656072" y="3977738"/>
            <a:chExt cx="3691941" cy="2341546"/>
          </a:xfrm>
        </p:grpSpPr>
        <p:pic>
          <p:nvPicPr>
            <p:cNvPr id="7184" name="Picture 16" descr="Image result for Canada lynx"/>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r="22440"/>
            <a:stretch/>
          </p:blipFill>
          <p:spPr bwMode="auto">
            <a:xfrm>
              <a:off x="5574430" y="3977738"/>
              <a:ext cx="2773583" cy="234154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3" name="Picture 4" descr="Image result for wolverine animal"/>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56072" y="3977738"/>
              <a:ext cx="1602679" cy="234154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pic>
        <p:nvPicPr>
          <p:cNvPr id="7186" name="Picture 18" descr="Image result for Bull run watershed"/>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93899" y="3977738"/>
            <a:ext cx="3574623" cy="234154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50" name="Picture 2" descr="Image result for montane wetlands"/>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728" t="3429" r="728" b="42072"/>
          <a:stretch/>
        </p:blipFill>
        <p:spPr bwMode="auto">
          <a:xfrm>
            <a:off x="5457411" y="5621453"/>
            <a:ext cx="1707264" cy="69783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808039" y="3456801"/>
            <a:ext cx="2849561"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Impacts on hydropower production</a:t>
            </a:r>
          </a:p>
        </p:txBody>
      </p:sp>
      <p:sp>
        <p:nvSpPr>
          <p:cNvPr id="16" name="TextBox 15"/>
          <p:cNvSpPr txBox="1"/>
          <p:nvPr/>
        </p:nvSpPr>
        <p:spPr>
          <a:xfrm>
            <a:off x="808039" y="3948528"/>
            <a:ext cx="2849561" cy="461665"/>
          </a:xfrm>
          <a:prstGeom prst="rect">
            <a:avLst/>
          </a:prstGeom>
          <a:noFill/>
        </p:spPr>
        <p:txBody>
          <a:bodyPr wrap="square" rtlCol="0">
            <a:spAutoFit/>
          </a:bodyPr>
          <a:lstStyle/>
          <a:p>
            <a:r>
              <a:rPr lang="en-US" sz="1200" dirty="0"/>
              <a:t>Impacts on water supply reservoir management</a:t>
            </a:r>
          </a:p>
        </p:txBody>
      </p:sp>
      <p:sp>
        <p:nvSpPr>
          <p:cNvPr id="17" name="TextBox 16"/>
          <p:cNvSpPr txBox="1"/>
          <p:nvPr/>
        </p:nvSpPr>
        <p:spPr>
          <a:xfrm>
            <a:off x="4625688" y="3962400"/>
            <a:ext cx="3756312"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Impacts on snow-dependent species, alpine wetlands</a:t>
            </a:r>
          </a:p>
        </p:txBody>
      </p:sp>
      <p:sp>
        <p:nvSpPr>
          <p:cNvPr id="18" name="TextBox 17"/>
          <p:cNvSpPr txBox="1"/>
          <p:nvPr/>
        </p:nvSpPr>
        <p:spPr>
          <a:xfrm>
            <a:off x="4648200" y="3456801"/>
            <a:ext cx="3756312"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Impacts on mountain infrastructure </a:t>
            </a:r>
          </a:p>
        </p:txBody>
      </p:sp>
    </p:spTree>
    <p:extLst>
      <p:ext uri="{BB962C8B-B14F-4D97-AF65-F5344CB8AC3E}">
        <p14:creationId xmlns:p14="http://schemas.microsoft.com/office/powerpoint/2010/main" xmlns="" val="173754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397" y="-6394"/>
            <a:ext cx="9144793" cy="6870787"/>
          </a:xfrm>
          <a:prstGeom prst="rect">
            <a:avLst/>
          </a:prstGeom>
        </p:spPr>
      </p:pic>
      <p:sp>
        <p:nvSpPr>
          <p:cNvPr id="2" name="Rectangle 1"/>
          <p:cNvSpPr/>
          <p:nvPr/>
        </p:nvSpPr>
        <p:spPr>
          <a:xfrm>
            <a:off x="-397" y="0"/>
            <a:ext cx="9144000" cy="68580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4"/>
          <p:cNvGraphicFramePr>
            <a:graphicFrameLocks noGrp="1"/>
          </p:cNvGraphicFramePr>
          <p:nvPr>
            <p:ph sz="half" idx="1"/>
          </p:nvPr>
        </p:nvGraphicFramePr>
        <p:xfrm>
          <a:off x="1524000" y="206276"/>
          <a:ext cx="5867400" cy="6346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Straight Arrow Connector 3"/>
          <p:cNvCxnSpPr/>
          <p:nvPr/>
        </p:nvCxnSpPr>
        <p:spPr>
          <a:xfrm flipV="1">
            <a:off x="1219200" y="2209800"/>
            <a:ext cx="0" cy="3962400"/>
          </a:xfrm>
          <a:prstGeom prst="straightConnector1">
            <a:avLst/>
          </a:prstGeom>
          <a:ln w="4762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459" y="533400"/>
            <a:ext cx="3333541" cy="1200329"/>
          </a:xfrm>
          <a:prstGeom prst="rect">
            <a:avLst/>
          </a:prstGeom>
          <a:noFill/>
        </p:spPr>
        <p:txBody>
          <a:bodyPr wrap="square" rtlCol="0">
            <a:spAutoFit/>
          </a:bodyPr>
          <a:lstStyle/>
          <a:p>
            <a:r>
              <a:rPr lang="en-US" sz="3600" dirty="0">
                <a:solidFill>
                  <a:schemeClr val="accent5">
                    <a:lumMod val="50000"/>
                  </a:schemeClr>
                </a:solidFill>
                <a:latin typeface="Calibri Light" panose="020F0302020204030204" pitchFamily="34" charset="0"/>
              </a:rPr>
              <a:t>Interconnected impacts</a:t>
            </a:r>
          </a:p>
        </p:txBody>
      </p:sp>
    </p:spTree>
    <p:extLst>
      <p:ext uri="{BB962C8B-B14F-4D97-AF65-F5344CB8AC3E}">
        <p14:creationId xmlns:p14="http://schemas.microsoft.com/office/powerpoint/2010/main" xmlns="" val="194389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1111918" y="-4011"/>
            <a:ext cx="10344150" cy="6858000"/>
          </a:xfrm>
          <a:prstGeom prst="rect">
            <a:avLst/>
          </a:prstGeom>
        </p:spPr>
      </p:pic>
      <p:pic>
        <p:nvPicPr>
          <p:cNvPr id="6" name="Picture 2" descr="Image result for walking pers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43400" y="2110094"/>
            <a:ext cx="533400" cy="78550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Oval 13"/>
          <p:cNvSpPr/>
          <p:nvPr/>
        </p:nvSpPr>
        <p:spPr>
          <a:xfrm>
            <a:off x="1904999" y="1752600"/>
            <a:ext cx="5486401" cy="1630362"/>
          </a:xfrm>
          <a:prstGeom prst="ellipse">
            <a:avLst/>
          </a:prstGeom>
          <a:noFill/>
          <a:ln w="57150">
            <a:solidFill>
              <a:srgbClr val="FF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3498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6" name="Picture 2" descr="C:\Users\lwb123\AppData\Local\Temp\3773164066_a09310e0bf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5400" y="0"/>
            <a:ext cx="4235450" cy="6858000"/>
          </a:xfrm>
          <a:prstGeom prst="rect">
            <a:avLst/>
          </a:prstGeom>
          <a:solidFill>
            <a:srgbClr val="4A452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endParaRPr>
          </a:p>
        </p:txBody>
      </p:sp>
      <p:sp>
        <p:nvSpPr>
          <p:cNvPr id="2" name="Rectangle 1"/>
          <p:cNvSpPr/>
          <p:nvPr/>
        </p:nvSpPr>
        <p:spPr>
          <a:xfrm>
            <a:off x="301625" y="676275"/>
            <a:ext cx="3390900" cy="4681538"/>
          </a:xfrm>
          <a:prstGeom prst="rect">
            <a:avLst/>
          </a:prstGeom>
        </p:spPr>
        <p:txBody>
          <a:bodyPr>
            <a:spAutoFit/>
          </a:bodyPr>
          <a:lstStyle/>
          <a:p>
            <a:pPr marL="0" marR="0" lvl="0" indent="0" defTabSz="914400" eaLnBrk="1" fontAlgn="auto" latinLnBrk="0" hangingPunct="1">
              <a:lnSpc>
                <a:spcPct val="90000"/>
              </a:lnSpc>
              <a:spcBef>
                <a:spcPts val="0"/>
              </a:spcBef>
              <a:spcAft>
                <a:spcPts val="300"/>
              </a:spcAft>
              <a:buClrTx/>
              <a:buSzTx/>
              <a:buFontTx/>
              <a:buNone/>
              <a:tabLst/>
              <a:defRPr/>
            </a:pPr>
            <a:r>
              <a:rPr kumimoji="0" lang="en-US" sz="3200" b="1"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rPr>
              <a:t>Increased wildfire risk</a:t>
            </a:r>
          </a:p>
          <a:p>
            <a:pPr marL="0" marR="0" lvl="0" indent="0" defTabSz="914400" eaLnBrk="1" fontAlgn="auto" latinLnBrk="0" hangingPunct="1">
              <a:lnSpc>
                <a:spcPct val="90000"/>
              </a:lnSpc>
              <a:spcBef>
                <a:spcPts val="0"/>
              </a:spcBef>
              <a:spcAft>
                <a:spcPts val="300"/>
              </a:spcAft>
              <a:buClrTx/>
              <a:buSzTx/>
              <a:buFontTx/>
              <a:buNone/>
              <a:tabLst/>
              <a:defRPr/>
            </a:pPr>
            <a:endPar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10000"/>
              </a:lnSpc>
              <a:spcBef>
                <a:spcPts val="0"/>
              </a:spcBef>
              <a:spcAft>
                <a:spcPts val="300"/>
              </a:spcAft>
              <a:buClrTx/>
              <a:buSzTx/>
              <a:buFontTx/>
              <a:buNone/>
              <a:tabLst/>
              <a:defRPr/>
            </a:pPr>
            <a:r>
              <a:rPr kumimoji="0" lang="en-US" altLang="en-US" sz="2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Area burned by fire in the Columbia River Basin is projected to double by 2020s, triple by 2040s, x5 by 2080s (relative to median for 1916-2006). </a:t>
            </a:r>
            <a:r>
              <a:rPr kumimoji="0" lang="en-US" sz="2000" b="0"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a:rPr>
              <a:t>(Littell et al. 2010, 2012)</a:t>
            </a:r>
            <a:endParaRPr kumimoji="0" lang="en-US" altLang="en-US" sz="2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707589" name="Rectangle 3"/>
          <p:cNvSpPr>
            <a:spLocks noChangeArrowheads="1"/>
          </p:cNvSpPr>
          <p:nvPr/>
        </p:nvSpPr>
        <p:spPr bwMode="auto">
          <a:xfrm>
            <a:off x="4568825" y="6208713"/>
            <a:ext cx="40719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FFFFFF"/>
                </a:solidFill>
                <a:effectLst/>
                <a:uLnTx/>
                <a:uFillTx/>
                <a:latin typeface="Calibri" panose="020F0502020204030204" pitchFamily="34" charset="0"/>
              </a:rPr>
              <a:t>Discovery Fire burns near volatile stands of </a:t>
            </a:r>
            <a:br>
              <a:rPr kumimoji="0" lang="en-US" altLang="en-US" sz="1600" b="0" i="0" u="none" strike="noStrike" kern="0" cap="none" spc="0" normalizeH="0" baseline="0" noProof="0">
                <a:ln>
                  <a:noFill/>
                </a:ln>
                <a:solidFill>
                  <a:srgbClr val="FFFFFF"/>
                </a:solidFill>
                <a:effectLst/>
                <a:uLnTx/>
                <a:uFillTx/>
                <a:latin typeface="Calibri" panose="020F0502020204030204" pitchFamily="34" charset="0"/>
              </a:rPr>
            </a:br>
            <a:r>
              <a:rPr kumimoji="0" lang="en-US" altLang="en-US" sz="1600" b="0" i="0" u="none" strike="noStrike" kern="0" cap="none" spc="0" normalizeH="0" baseline="0" noProof="0">
                <a:ln>
                  <a:noFill/>
                </a:ln>
                <a:solidFill>
                  <a:srgbClr val="FFFFFF"/>
                </a:solidFill>
                <a:effectLst/>
                <a:uLnTx/>
                <a:uFillTx/>
                <a:latin typeface="Calibri" panose="020F0502020204030204" pitchFamily="34" charset="0"/>
              </a:rPr>
              <a:t>insect-damaged trees, 2009, DNR</a:t>
            </a:r>
          </a:p>
        </p:txBody>
      </p:sp>
      <p:pic>
        <p:nvPicPr>
          <p:cNvPr id="707590" name="Picture 6" descr="CIG_logo_2_inch_BORDE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678863" y="6176963"/>
            <a:ext cx="3714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98266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00" y="0"/>
            <a:ext cx="423545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endParaRPr>
          </a:p>
        </p:txBody>
      </p:sp>
      <p:sp>
        <p:nvSpPr>
          <p:cNvPr id="8" name="Rectangle 7"/>
          <p:cNvSpPr/>
          <p:nvPr/>
        </p:nvSpPr>
        <p:spPr>
          <a:xfrm>
            <a:off x="-17463" y="-17463"/>
            <a:ext cx="4210051" cy="6883401"/>
          </a:xfrm>
          <a:prstGeom prst="rect">
            <a:avLst/>
          </a:prstGeom>
          <a:solidFill>
            <a:srgbClr val="F2DCDB">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endParaRPr>
          </a:p>
        </p:txBody>
      </p:sp>
      <p:sp>
        <p:nvSpPr>
          <p:cNvPr id="720900" name="Rectangle 1"/>
          <p:cNvSpPr>
            <a:spLocks noChangeArrowheads="1"/>
          </p:cNvSpPr>
          <p:nvPr/>
        </p:nvSpPr>
        <p:spPr bwMode="auto">
          <a:xfrm>
            <a:off x="301625" y="866775"/>
            <a:ext cx="3390900" cy="437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90000"/>
              </a:lnSpc>
              <a:spcBef>
                <a:spcPct val="0"/>
              </a:spcBef>
              <a:spcAft>
                <a:spcPts val="300"/>
              </a:spcAft>
              <a:buClrTx/>
              <a:buSzTx/>
              <a:buFontTx/>
              <a:buNone/>
              <a:tabLst/>
              <a:defRPr/>
            </a:pPr>
            <a:r>
              <a:rPr kumimoji="0" lang="en-US" altLang="en-US" sz="3200" b="1" i="0" u="none" strike="noStrike" kern="0" cap="none" spc="0" normalizeH="0" baseline="0" noProof="0">
                <a:ln>
                  <a:noFill/>
                </a:ln>
                <a:solidFill>
                  <a:srgbClr val="984807"/>
                </a:solidFill>
                <a:effectLst/>
                <a:uLnTx/>
                <a:uFillTx/>
                <a:latin typeface="Arial" panose="020B0604020202020204" pitchFamily="34" charset="0"/>
              </a:rPr>
              <a:t>Increased risk of insect outbreaks</a:t>
            </a:r>
          </a:p>
          <a:p>
            <a:pPr marL="0" marR="0" lvl="0" indent="0" defTabSz="914400" eaLnBrk="1" fontAlgn="auto" latinLnBrk="0" hangingPunct="1">
              <a:lnSpc>
                <a:spcPct val="90000"/>
              </a:lnSpc>
              <a:spcBef>
                <a:spcPct val="0"/>
              </a:spcBef>
              <a:spcAft>
                <a:spcPts val="300"/>
              </a:spcAft>
              <a:buClrTx/>
              <a:buSzTx/>
              <a:buFontTx/>
              <a:buNone/>
              <a:tabLst/>
              <a:defRPr/>
            </a:pPr>
            <a:endParaRPr kumimoji="0" lang="en-US" altLang="en-US" sz="3200" b="1" i="0" u="none" strike="noStrike" kern="0" cap="none" spc="0" normalizeH="0" baseline="0" noProof="0">
              <a:ln>
                <a:noFill/>
              </a:ln>
              <a:solidFill>
                <a:srgbClr val="000000"/>
              </a:solidFill>
              <a:effectLst/>
              <a:uLnTx/>
              <a:uFillTx/>
              <a:latin typeface="Arial" panose="020B0604020202020204" pitchFamily="34" charset="0"/>
            </a:endParaRPr>
          </a:p>
          <a:p>
            <a:pPr marL="0" marR="0" lvl="0" indent="0" defTabSz="914400" eaLnBrk="1" fontAlgn="auto" latinLnBrk="0" hangingPunct="1">
              <a:lnSpc>
                <a:spcPct val="110000"/>
              </a:lnSpc>
              <a:spcBef>
                <a:spcPct val="0"/>
              </a:spcBef>
              <a:spcAft>
                <a:spcPts val="30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Arial" panose="020B0604020202020204" pitchFamily="34" charset="0"/>
              </a:rPr>
              <a:t>Near-term increased risk of mountain pine beetle outbreaks in drier forests will exacerbate fire risk. </a:t>
            </a:r>
            <a:r>
              <a:rPr kumimoji="0" lang="en-US" altLang="en-US" sz="1800" b="0" i="1" u="none" strike="noStrike" kern="0" cap="none" spc="0" normalizeH="0" baseline="0" noProof="0">
                <a:ln>
                  <a:noFill/>
                </a:ln>
                <a:solidFill>
                  <a:srgbClr val="000000"/>
                </a:solidFill>
                <a:effectLst/>
                <a:uLnTx/>
                <a:uFillTx/>
                <a:latin typeface="Arial" panose="020B0604020202020204" pitchFamily="34" charset="0"/>
              </a:rPr>
              <a:t>(Littell et al. 2010, 2012)</a:t>
            </a:r>
          </a:p>
        </p:txBody>
      </p:sp>
      <p:sp>
        <p:nvSpPr>
          <p:cNvPr id="720901" name="Rectangle 3"/>
          <p:cNvSpPr>
            <a:spLocks noChangeArrowheads="1"/>
          </p:cNvSpPr>
          <p:nvPr/>
        </p:nvSpPr>
        <p:spPr bwMode="auto">
          <a:xfrm>
            <a:off x="4606925" y="6246813"/>
            <a:ext cx="4572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FFFFFF"/>
                </a:solidFill>
                <a:effectLst/>
                <a:uLnTx/>
                <a:uFillTx/>
                <a:latin typeface="Calibri" panose="020F0502020204030204" pitchFamily="34" charset="0"/>
              </a:rPr>
              <a:t>Discovery Fire burns near volatile stands of </a:t>
            </a:r>
            <a:br>
              <a:rPr kumimoji="0" lang="en-US" altLang="en-US" sz="1600" b="0" i="0" u="none" strike="noStrike" kern="0" cap="none" spc="0" normalizeH="0" baseline="0" noProof="0">
                <a:ln>
                  <a:noFill/>
                </a:ln>
                <a:solidFill>
                  <a:srgbClr val="FFFFFF"/>
                </a:solidFill>
                <a:effectLst/>
                <a:uLnTx/>
                <a:uFillTx/>
                <a:latin typeface="Calibri" panose="020F0502020204030204" pitchFamily="34" charset="0"/>
              </a:rPr>
            </a:br>
            <a:r>
              <a:rPr kumimoji="0" lang="en-US" altLang="en-US" sz="1600" b="0" i="0" u="none" strike="noStrike" kern="0" cap="none" spc="0" normalizeH="0" baseline="0" noProof="0">
                <a:ln>
                  <a:noFill/>
                </a:ln>
                <a:solidFill>
                  <a:srgbClr val="FFFFFF"/>
                </a:solidFill>
                <a:effectLst/>
                <a:uLnTx/>
                <a:uFillTx/>
                <a:latin typeface="Calibri" panose="020F0502020204030204" pitchFamily="34" charset="0"/>
              </a:rPr>
              <a:t>insect-damaged trees, DNR</a:t>
            </a:r>
          </a:p>
        </p:txBody>
      </p:sp>
      <p:pic>
        <p:nvPicPr>
          <p:cNvPr id="720902" name="Picture 6" descr="https://washingtondnr.files.wordpress.com/2012/08/rp_fh_mtn_pinebeetle_mortalit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68750" y="-30163"/>
            <a:ext cx="517525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0903" name="Picture 6" descr="CIG_logo_2_inch_BORDE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670925" y="6096000"/>
            <a:ext cx="396875"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0904" name="TextBox 8"/>
          <p:cNvSpPr txBox="1">
            <a:spLocks noChangeArrowheads="1"/>
          </p:cNvSpPr>
          <p:nvPr/>
        </p:nvSpPr>
        <p:spPr bwMode="auto">
          <a:xfrm>
            <a:off x="3968750" y="6565900"/>
            <a:ext cx="21701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200" b="0" i="0" u="none" strike="noStrike" kern="0" cap="none" spc="0" normalizeH="0" baseline="0" noProof="0">
                <a:ln>
                  <a:noFill/>
                </a:ln>
                <a:solidFill>
                  <a:srgbClr val="0D0D0D"/>
                </a:solidFill>
                <a:effectLst/>
                <a:uLnTx/>
                <a:uFillTx/>
                <a:latin typeface="Calibri" panose="020F0502020204030204" pitchFamily="34" charset="0"/>
              </a:rPr>
              <a:t>Photo: DNR</a:t>
            </a:r>
          </a:p>
        </p:txBody>
      </p:sp>
    </p:spTree>
    <p:extLst>
      <p:ext uri="{BB962C8B-B14F-4D97-AF65-F5344CB8AC3E}">
        <p14:creationId xmlns:p14="http://schemas.microsoft.com/office/powerpoint/2010/main" xmlns="" val="3964002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http://www.dnr.wa.gov/SiteCollectionImages/Plants/rp_fh_thinned_ponderosa_pinebeet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8575" y="0"/>
            <a:ext cx="4217988" cy="6878638"/>
          </a:xfrm>
          <a:prstGeom prst="rect">
            <a:avLst/>
          </a:prstGeom>
          <a:solidFill>
            <a:srgbClr val="4F6228">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endParaRPr>
          </a:p>
        </p:txBody>
      </p:sp>
      <p:sp>
        <p:nvSpPr>
          <p:cNvPr id="2" name="Rectangle 1"/>
          <p:cNvSpPr/>
          <p:nvPr/>
        </p:nvSpPr>
        <p:spPr>
          <a:xfrm>
            <a:off x="301625" y="676275"/>
            <a:ext cx="3700463" cy="5573713"/>
          </a:xfrm>
          <a:prstGeom prst="rect">
            <a:avLst/>
          </a:prstGeom>
        </p:spPr>
        <p:txBody>
          <a:bodyPr>
            <a:spAutoFit/>
          </a:bodyPr>
          <a:lstStyle/>
          <a:p>
            <a:pPr marL="0" marR="0" lvl="0" indent="0" defTabSz="914400" eaLnBrk="1" fontAlgn="auto" latinLnBrk="0" hangingPunct="1">
              <a:lnSpc>
                <a:spcPct val="90000"/>
              </a:lnSpc>
              <a:spcBef>
                <a:spcPts val="0"/>
              </a:spcBef>
              <a:spcAft>
                <a:spcPts val="300"/>
              </a:spcAft>
              <a:buClrTx/>
              <a:buSzTx/>
              <a:buFontTx/>
              <a:buNone/>
              <a:tabLst/>
              <a:defRPr/>
            </a:pPr>
            <a:r>
              <a:rPr kumimoji="0" lang="en-US" sz="3200" b="1"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rPr>
              <a:t>Reduced suitability for key pine species</a:t>
            </a:r>
          </a:p>
          <a:p>
            <a:pPr marL="0" marR="0" lvl="0" indent="0" defTabSz="914400" eaLnBrk="1" fontAlgn="auto" latinLnBrk="0" hangingPunct="1">
              <a:lnSpc>
                <a:spcPct val="90000"/>
              </a:lnSpc>
              <a:spcBef>
                <a:spcPts val="0"/>
              </a:spcBef>
              <a:spcAft>
                <a:spcPts val="300"/>
              </a:spcAft>
              <a:buClrTx/>
              <a:buSzTx/>
              <a:buFontTx/>
              <a:buNone/>
              <a:tabLst/>
              <a:defRPr/>
            </a:pPr>
            <a:endPar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a:rPr>
              <a:t>Only 15% of the area currently suitable for three pine species in Washington – ponderosa pine, </a:t>
            </a:r>
            <a:r>
              <a:rPr kumimoji="0" lang="en-US" sz="24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cs typeface="Arial"/>
              </a:rPr>
              <a:t>lodgepole</a:t>
            </a:r>
            <a:r>
              <a:rPr kumimoji="0" lang="en-US" sz="2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a:rPr>
              <a:t> pine, and </a:t>
            </a:r>
            <a:r>
              <a:rPr kumimoji="0" lang="en-US" sz="24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cs typeface="Arial"/>
              </a:rPr>
              <a:t>whitebark</a:t>
            </a:r>
            <a:r>
              <a:rPr kumimoji="0" lang="en-US" sz="2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a:rPr>
              <a:t> pine - is projected to remain suitable for all three by the 2060s. </a:t>
            </a:r>
            <a:r>
              <a:rPr kumimoji="0" lang="en-US" sz="1800" b="0"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a:rPr>
              <a:t>(Littell et al. 2010, 2012)</a:t>
            </a:r>
            <a:endPar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a:endParaRPr>
          </a:p>
        </p:txBody>
      </p:sp>
      <p:pic>
        <p:nvPicPr>
          <p:cNvPr id="731141" name="Picture 6" descr="CIG_logo_2_inch_BORDE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670925" y="6096000"/>
            <a:ext cx="396875"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1142" name="TextBox 5"/>
          <p:cNvSpPr txBox="1">
            <a:spLocks noChangeArrowheads="1"/>
          </p:cNvSpPr>
          <p:nvPr/>
        </p:nvSpPr>
        <p:spPr bwMode="auto">
          <a:xfrm>
            <a:off x="4189413" y="6567488"/>
            <a:ext cx="21701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200" b="0" i="0" u="none" strike="noStrike" kern="0" cap="none" spc="0" normalizeH="0" baseline="0" noProof="0">
                <a:ln>
                  <a:noFill/>
                </a:ln>
                <a:solidFill>
                  <a:srgbClr val="4F6228"/>
                </a:solidFill>
                <a:effectLst/>
                <a:uLnTx/>
                <a:uFillTx/>
                <a:latin typeface="Calibri" panose="020F0502020204030204" pitchFamily="34" charset="0"/>
              </a:rPr>
              <a:t>Photo: DNR</a:t>
            </a:r>
          </a:p>
        </p:txBody>
      </p:sp>
    </p:spTree>
    <p:extLst>
      <p:ext uri="{BB962C8B-B14F-4D97-AF65-F5344CB8AC3E}">
        <p14:creationId xmlns:p14="http://schemas.microsoft.com/office/powerpoint/2010/main" xmlns="" val="2897053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152400"/>
            <a:ext cx="8229600" cy="1143000"/>
          </a:xfrm>
        </p:spPr>
        <p:txBody>
          <a:bodyPr>
            <a:normAutofit fontScale="90000"/>
          </a:bodyPr>
          <a:lstStyle/>
          <a:p>
            <a:r>
              <a:rPr lang="en-US" sz="4000" dirty="0"/>
              <a:t>Implications: Forests and the Urban/Wildland Interface</a:t>
            </a:r>
          </a:p>
        </p:txBody>
      </p:sp>
      <p:pic>
        <p:nvPicPr>
          <p:cNvPr id="12" name="Picture 6" descr="CIG_logo_color_2_inch.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975" y="22860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228598" y="1616562"/>
            <a:ext cx="8578954" cy="4445637"/>
            <a:chOff x="228598" y="1616562"/>
            <a:chExt cx="8578954" cy="4445637"/>
          </a:xfrm>
        </p:grpSpPr>
        <p:grpSp>
          <p:nvGrpSpPr>
            <p:cNvPr id="13" name="Group 12"/>
            <p:cNvGrpSpPr/>
            <p:nvPr/>
          </p:nvGrpSpPr>
          <p:grpSpPr>
            <a:xfrm>
              <a:off x="3078162" y="1616563"/>
              <a:ext cx="5729390" cy="4445636"/>
              <a:chOff x="3078162" y="1616563"/>
              <a:chExt cx="5729390" cy="4445636"/>
            </a:xfrm>
          </p:grpSpPr>
          <p:pic>
            <p:nvPicPr>
              <p:cNvPr id="11" name="Picture 2" descr="http://media.columbian.com/img/photos/2014/08/22/Okanogan_Rain_Slides.JPE14_t770.jpg?14d6aa988ff86e4c07f5eb5afbea0f8176fedeb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15946" y="3886199"/>
                <a:ext cx="2791606" cy="217599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9224" name="Picture 8" descr="http://cdn.sandiegouniontrib.com/img/photos/2014/07/15/a44741b10acd471c5a0f6a70670045bc_r900x493.JPEG?122770e84b36f1c039d5c4c2ca15c2d8bc4ecd5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2437" r="8709"/>
              <a:stretch/>
            </p:blipFill>
            <p:spPr bwMode="auto">
              <a:xfrm>
                <a:off x="3078162" y="3886200"/>
                <a:ext cx="2813458" cy="217599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034" name="Picture 10" descr="http://d1jrw5jterzxwu.cloudfront.net/sites/default/files/styles/article_header_image/public/article_media/usda_karuk-yurok-habitat.jpg?itok=kdZbpfsp"/>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01556" y="1616563"/>
                <a:ext cx="2791606" cy="213428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pic>
          <p:nvPicPr>
            <p:cNvPr id="3" name="Picture 2"/>
            <p:cNvPicPr>
              <a:picLocks noChangeAspect="1"/>
            </p:cNvPicPr>
            <p:nvPr/>
          </p:nvPicPr>
          <p:blipFill rotWithShape="1">
            <a:blip r:embed="rId7" cstate="print"/>
            <a:srcRect l="20556" r="2689"/>
            <a:stretch/>
          </p:blipFill>
          <p:spPr>
            <a:xfrm>
              <a:off x="228599" y="3890211"/>
              <a:ext cx="2693153" cy="2162463"/>
            </a:xfrm>
            <a:prstGeom prst="rect">
              <a:avLst/>
            </a:prstGeom>
            <a:ln>
              <a:solidFill>
                <a:schemeClr val="tx1"/>
              </a:solidFill>
            </a:ln>
          </p:spPr>
        </p:pic>
        <p:pic>
          <p:nvPicPr>
            <p:cNvPr id="4" name="Picture 3"/>
            <p:cNvPicPr>
              <a:picLocks noChangeAspect="1"/>
            </p:cNvPicPr>
            <p:nvPr/>
          </p:nvPicPr>
          <p:blipFill>
            <a:blip r:embed="rId8" cstate="print"/>
            <a:stretch>
              <a:fillRect/>
            </a:stretch>
          </p:blipFill>
          <p:spPr>
            <a:xfrm>
              <a:off x="228598" y="1616562"/>
              <a:ext cx="2693153" cy="2134281"/>
            </a:xfrm>
            <a:prstGeom prst="rect">
              <a:avLst/>
            </a:prstGeom>
            <a:ln>
              <a:solidFill>
                <a:schemeClr val="tx1"/>
              </a:solidFill>
            </a:ln>
          </p:spPr>
        </p:pic>
      </p:grpSp>
      <p:pic>
        <p:nvPicPr>
          <p:cNvPr id="5" name="Picture 4"/>
          <p:cNvPicPr>
            <a:picLocks noChangeAspect="1"/>
          </p:cNvPicPr>
          <p:nvPr/>
        </p:nvPicPr>
        <p:blipFill>
          <a:blip r:embed="rId9" cstate="print"/>
          <a:stretch>
            <a:fillRect/>
          </a:stretch>
        </p:blipFill>
        <p:spPr>
          <a:xfrm>
            <a:off x="3023779" y="1616562"/>
            <a:ext cx="2867841" cy="2134281"/>
          </a:xfrm>
          <a:prstGeom prst="rect">
            <a:avLst/>
          </a:prstGeom>
          <a:ln>
            <a:solidFill>
              <a:schemeClr val="tx1"/>
            </a:solidFill>
          </a:ln>
        </p:spPr>
      </p:pic>
      <p:sp>
        <p:nvSpPr>
          <p:cNvPr id="7" name="TextBox 6"/>
          <p:cNvSpPr txBox="1"/>
          <p:nvPr/>
        </p:nvSpPr>
        <p:spPr>
          <a:xfrm>
            <a:off x="2971800" y="3505200"/>
            <a:ext cx="2819400"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Tree encroachment on sensitive habitat </a:t>
            </a:r>
          </a:p>
        </p:txBody>
      </p:sp>
      <p:sp>
        <p:nvSpPr>
          <p:cNvPr id="17" name="TextBox 16"/>
          <p:cNvSpPr txBox="1"/>
          <p:nvPr/>
        </p:nvSpPr>
        <p:spPr>
          <a:xfrm>
            <a:off x="215153" y="5765213"/>
            <a:ext cx="2362200" cy="276999"/>
          </a:xfrm>
          <a:prstGeom prst="rect">
            <a:avLst/>
          </a:prstGeom>
          <a:noFill/>
        </p:spPr>
        <p:txBody>
          <a:bodyPr wrap="square" rtlCol="0">
            <a:spAutoFit/>
          </a:bodyPr>
          <a:lstStyle/>
          <a:p>
            <a:r>
              <a:rPr lang="en-US" sz="1200" dirty="0"/>
              <a:t>Impacts on forage lands, species</a:t>
            </a:r>
          </a:p>
        </p:txBody>
      </p:sp>
      <p:sp>
        <p:nvSpPr>
          <p:cNvPr id="18" name="TextBox 17"/>
          <p:cNvSpPr txBox="1"/>
          <p:nvPr/>
        </p:nvSpPr>
        <p:spPr>
          <a:xfrm>
            <a:off x="165847" y="3456801"/>
            <a:ext cx="2849561"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Impacts on timber production, habitat</a:t>
            </a:r>
          </a:p>
        </p:txBody>
      </p:sp>
      <p:sp>
        <p:nvSpPr>
          <p:cNvPr id="19" name="TextBox 18"/>
          <p:cNvSpPr txBox="1"/>
          <p:nvPr/>
        </p:nvSpPr>
        <p:spPr>
          <a:xfrm>
            <a:off x="3078162" y="5638800"/>
            <a:ext cx="2813458" cy="461665"/>
          </a:xfrm>
          <a:prstGeom prst="rect">
            <a:avLst/>
          </a:prstGeom>
          <a:noFill/>
        </p:spPr>
        <p:txBody>
          <a:bodyPr wrap="square" rtlCol="0">
            <a:spAutoFit/>
          </a:bodyPr>
          <a:lstStyle/>
          <a:p>
            <a:r>
              <a:rPr lang="en-US" sz="1200" dirty="0"/>
              <a:t>Loss of personal property, community infrastructure</a:t>
            </a:r>
          </a:p>
        </p:txBody>
      </p:sp>
      <p:sp>
        <p:nvSpPr>
          <p:cNvPr id="20" name="TextBox 19"/>
          <p:cNvSpPr txBox="1"/>
          <p:nvPr/>
        </p:nvSpPr>
        <p:spPr>
          <a:xfrm>
            <a:off x="6019800" y="5791200"/>
            <a:ext cx="2362200" cy="276999"/>
          </a:xfrm>
          <a:prstGeom prst="rect">
            <a:avLst/>
          </a:prstGeom>
          <a:noFill/>
        </p:spPr>
        <p:txBody>
          <a:bodyPr wrap="square" rtlCol="0">
            <a:spAutoFit/>
          </a:bodyPr>
          <a:lstStyle/>
          <a:p>
            <a:r>
              <a:rPr lang="en-US" sz="1200" dirty="0">
                <a:solidFill>
                  <a:schemeClr val="bg1"/>
                </a:solidFill>
              </a:rPr>
              <a:t>Post-fire vulnerability</a:t>
            </a:r>
          </a:p>
        </p:txBody>
      </p:sp>
      <p:sp>
        <p:nvSpPr>
          <p:cNvPr id="21" name="TextBox 20"/>
          <p:cNvSpPr txBox="1"/>
          <p:nvPr/>
        </p:nvSpPr>
        <p:spPr>
          <a:xfrm>
            <a:off x="5984682" y="3473844"/>
            <a:ext cx="3159317" cy="276999"/>
          </a:xfrm>
          <a:prstGeom prst="rect">
            <a:avLst/>
          </a:prstGeom>
          <a:noFill/>
        </p:spPr>
        <p:txBody>
          <a:bodyPr wrap="square" rtlCol="0">
            <a:spAutoFit/>
          </a:bodyPr>
          <a:lstStyle/>
          <a:p>
            <a:r>
              <a:rPr lang="en-US" sz="1200" dirty="0">
                <a:solidFill>
                  <a:schemeClr val="bg1"/>
                </a:solidFill>
              </a:rPr>
              <a:t>Opportunity to restore forest health</a:t>
            </a:r>
          </a:p>
        </p:txBody>
      </p:sp>
    </p:spTree>
    <p:extLst>
      <p:ext uri="{BB962C8B-B14F-4D97-AF65-F5344CB8AC3E}">
        <p14:creationId xmlns:p14="http://schemas.microsoft.com/office/powerpoint/2010/main" xmlns="" val="1483662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print"/>
          <a:srcRect l="10749"/>
          <a:stretch/>
        </p:blipFill>
        <p:spPr>
          <a:xfrm>
            <a:off x="0" y="-4011"/>
            <a:ext cx="9232232" cy="6858000"/>
          </a:xfrm>
          <a:prstGeom prst="rect">
            <a:avLst/>
          </a:prstGeom>
        </p:spPr>
      </p:pic>
      <p:sp>
        <p:nvSpPr>
          <p:cNvPr id="5" name="Oval 4"/>
          <p:cNvSpPr/>
          <p:nvPr/>
        </p:nvSpPr>
        <p:spPr>
          <a:xfrm>
            <a:off x="457199" y="3581400"/>
            <a:ext cx="7391401" cy="2544762"/>
          </a:xfrm>
          <a:prstGeom prst="ellipse">
            <a:avLst/>
          </a:prstGeom>
          <a:noFill/>
          <a:ln w="57150">
            <a:solidFill>
              <a:srgbClr val="FF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Image result for walking pers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05201" y="4072286"/>
            <a:ext cx="533400" cy="7855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00793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bwMode="auto">
          <a:xfrm>
            <a:off x="956929" y="461722"/>
            <a:ext cx="7984501" cy="523220"/>
          </a:xfrm>
          <a:prstGeom prst="rect">
            <a:avLst/>
          </a:prstGeom>
          <a:noFill/>
          <a:ln w="9525">
            <a:noFill/>
            <a:miter lim="800000"/>
            <a:headEnd/>
            <a:tailEnd/>
          </a:ln>
          <a:effectLst/>
        </p:spPr>
        <p:txBody>
          <a:bodyPr wrap="square"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4F81BD">
                    <a:lumMod val="50000"/>
                  </a:srgbClr>
                </a:solidFill>
                <a:effectLst/>
                <a:uLnTx/>
                <a:uFillTx/>
                <a:latin typeface="Arial"/>
                <a:ea typeface="ＭＳ Ｐゴシック" charset="0"/>
                <a:cs typeface="+mj-cs"/>
              </a:rPr>
              <a:t>Changes in Streamflow </a:t>
            </a:r>
            <a:endParaRPr kumimoji="0" lang="en-US" sz="2800" b="0" i="0" u="none" strike="noStrike" kern="0" cap="none" spc="0" normalizeH="0" baseline="0" noProof="0" dirty="0">
              <a:ln>
                <a:noFill/>
              </a:ln>
              <a:solidFill>
                <a:srgbClr val="4F81BD">
                  <a:lumMod val="50000"/>
                </a:srgbClr>
              </a:solidFill>
              <a:effectLst/>
              <a:uLnTx/>
              <a:uFillTx/>
              <a:latin typeface="Arial"/>
              <a:ea typeface="ＭＳ Ｐゴシック" charset="0"/>
              <a:cs typeface="+mj-cs"/>
            </a:endParaRPr>
          </a:p>
        </p:txBody>
      </p:sp>
      <p:pic>
        <p:nvPicPr>
          <p:cNvPr id="4" name="Picture 6" descr="CIG_logo_color_2_inch.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975" y="228600"/>
            <a:ext cx="549275"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6324600" y="6505628"/>
            <a:ext cx="2819400"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lumMod val="65000"/>
                  </a:prstClr>
                </a:solidFill>
                <a:effectLst/>
                <a:uLnTx/>
                <a:uFillTx/>
              </a:rPr>
              <a:t>Mauger et al. 2015</a:t>
            </a:r>
          </a:p>
        </p:txBody>
      </p:sp>
      <p:pic>
        <p:nvPicPr>
          <p:cNvPr id="13" name="Content Placeholder 5" descr="YAPAR_hydrograph_compiled_w-legend.png"/>
          <p:cNvPicPr>
            <a:picLocks noChangeAspect="1"/>
          </p:cNvPicPr>
          <p:nvPr/>
        </p:nvPicPr>
        <p:blipFill>
          <a:blip r:embed="rId4" cstate="print">
            <a:extLst>
              <a:ext uri="{28A0092B-C50C-407E-A947-70E740481C1C}">
                <a14:useLocalDpi xmlns:a14="http://schemas.microsoft.com/office/drawing/2010/main" xmlns=""/>
              </a:ext>
            </a:extLst>
          </a:blip>
          <a:srcRect l="-41525" r="-41525"/>
          <a:stretch>
            <a:fillRect/>
          </a:stretch>
        </p:blipFill>
        <p:spPr>
          <a:xfrm>
            <a:off x="-357793" y="1371600"/>
            <a:ext cx="9859585" cy="5422392"/>
          </a:xfrm>
          <a:prstGeom prst="rect">
            <a:avLst/>
          </a:prstGeom>
        </p:spPr>
      </p:pic>
      <p:sp>
        <p:nvSpPr>
          <p:cNvPr id="5" name="Rectangle 4"/>
          <p:cNvSpPr/>
          <p:nvPr/>
        </p:nvSpPr>
        <p:spPr>
          <a:xfrm>
            <a:off x="1219200" y="1447800"/>
            <a:ext cx="6324600" cy="52578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1000" y="2057400"/>
            <a:ext cx="8077200" cy="3539430"/>
          </a:xfrm>
          <a:prstGeom prst="rect">
            <a:avLst/>
          </a:prstGeom>
          <a:noFill/>
        </p:spPr>
        <p:txBody>
          <a:bodyPr wrap="square" rtlCol="0">
            <a:spAutoFit/>
          </a:bodyPr>
          <a:lstStyle/>
          <a:p>
            <a:pPr algn="ctr"/>
            <a:r>
              <a:rPr lang="en-US" sz="3200" b="1" dirty="0"/>
              <a:t>Increasing winter streamflows</a:t>
            </a:r>
          </a:p>
          <a:p>
            <a:pPr algn="ctr"/>
            <a:endParaRPr lang="en-US" sz="3200" b="1" dirty="0"/>
          </a:p>
          <a:p>
            <a:pPr algn="ctr"/>
            <a:r>
              <a:rPr lang="en-US" sz="3200" b="1" dirty="0"/>
              <a:t>Earlier peak runoff</a:t>
            </a:r>
          </a:p>
          <a:p>
            <a:pPr algn="ctr"/>
            <a:endParaRPr lang="en-US" sz="3200" b="1" dirty="0"/>
          </a:p>
          <a:p>
            <a:pPr algn="ctr"/>
            <a:r>
              <a:rPr lang="en-US" sz="3200" b="1" dirty="0"/>
              <a:t>Lower, warmer summer streamflows</a:t>
            </a:r>
          </a:p>
          <a:p>
            <a:pPr algn="ctr"/>
            <a:endParaRPr lang="en-US" sz="3200" b="1" dirty="0"/>
          </a:p>
          <a:p>
            <a:pPr algn="ctr"/>
            <a:r>
              <a:rPr lang="en-US" sz="3200" b="1" dirty="0"/>
              <a:t>Longer low-flow period</a:t>
            </a:r>
          </a:p>
        </p:txBody>
      </p:sp>
    </p:spTree>
    <p:extLst>
      <p:ext uri="{BB962C8B-B14F-4D97-AF65-F5344CB8AC3E}">
        <p14:creationId xmlns:p14="http://schemas.microsoft.com/office/powerpoint/2010/main" xmlns="" val="320744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685800" y="865188"/>
            <a:ext cx="7422222" cy="4929684"/>
          </a:xfrm>
          <a:prstGeom prst="rect">
            <a:avLst/>
          </a:prstGeom>
        </p:spPr>
      </p:pic>
      <p:sp>
        <p:nvSpPr>
          <p:cNvPr id="6" name="Rectangle 5"/>
          <p:cNvSpPr/>
          <p:nvPr/>
        </p:nvSpPr>
        <p:spPr>
          <a:xfrm>
            <a:off x="457199" y="6488668"/>
            <a:ext cx="7391400" cy="369332"/>
          </a:xfrm>
          <a:prstGeom prst="rect">
            <a:avLst/>
          </a:prstGeom>
        </p:spPr>
        <p:txBody>
          <a:bodyPr wrap="square">
            <a:spAutoFit/>
          </a:bodyPr>
          <a:lstStyle/>
          <a:p>
            <a:r>
              <a:rPr lang="en-US" dirty="0"/>
              <a:t>http://media.spokesman.com/photos/2012/04/27/floodwater.jpg</a:t>
            </a:r>
          </a:p>
        </p:txBody>
      </p:sp>
      <p:sp>
        <p:nvSpPr>
          <p:cNvPr id="7" name="Rectangle 6"/>
          <p:cNvSpPr/>
          <p:nvPr/>
        </p:nvSpPr>
        <p:spPr>
          <a:xfrm>
            <a:off x="457199" y="6096000"/>
            <a:ext cx="8260424" cy="369332"/>
          </a:xfrm>
          <a:prstGeom prst="rect">
            <a:avLst/>
          </a:prstGeom>
        </p:spPr>
        <p:txBody>
          <a:bodyPr wrap="square">
            <a:spAutoFit/>
          </a:bodyPr>
          <a:lstStyle/>
          <a:p>
            <a:r>
              <a:rPr lang="en-US" dirty="0"/>
              <a:t>FRIDAY, APRIL 27, 2012, 8:41 A.M. </a:t>
            </a:r>
            <a:r>
              <a:rPr lang="en-US" b="1" dirty="0"/>
              <a:t>Spokane River reaches flood stage in Spokane</a:t>
            </a:r>
          </a:p>
        </p:txBody>
      </p:sp>
      <p:sp>
        <p:nvSpPr>
          <p:cNvPr id="8" name="Rectangle 22"/>
          <p:cNvSpPr>
            <a:spLocks noChangeArrowheads="1"/>
          </p:cNvSpPr>
          <p:nvPr/>
        </p:nvSpPr>
        <p:spPr bwMode="auto">
          <a:xfrm>
            <a:off x="0" y="26988"/>
            <a:ext cx="8534400" cy="838200"/>
          </a:xfrm>
          <a:prstGeom prst="rect">
            <a:avLst/>
          </a:prstGeom>
          <a:noFill/>
          <a:ln w="38100">
            <a:noFill/>
            <a:miter lim="800000"/>
            <a:headEnd/>
            <a:tailEnd/>
          </a:ln>
          <a:effectLst/>
        </p:spPr>
        <p:txBody>
          <a:bodyPr anchor="ctr"/>
          <a:lstStyle/>
          <a:p>
            <a:pPr algn="ctr" eaLnBrk="1" hangingPunct="1">
              <a:defRPr/>
            </a:pPr>
            <a:r>
              <a:rPr lang="en-US" sz="3200" b="1" dirty="0">
                <a:solidFill>
                  <a:prstClr val="black"/>
                </a:solidFill>
                <a:latin typeface="Arial"/>
              </a:rPr>
              <a:t>Flood Risk Increases</a:t>
            </a:r>
          </a:p>
        </p:txBody>
      </p:sp>
    </p:spTree>
    <p:extLst>
      <p:ext uri="{BB962C8B-B14F-4D97-AF65-F5344CB8AC3E}">
        <p14:creationId xmlns:p14="http://schemas.microsoft.com/office/powerpoint/2010/main" xmlns="" val="91173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14300" y="1828800"/>
            <a:ext cx="9029700" cy="4572000"/>
          </a:xfrm>
          <a:prstGeom prst="rect">
            <a:avLst/>
          </a:prstGeom>
        </p:spPr>
      </p:pic>
      <p:pic>
        <p:nvPicPr>
          <p:cNvPr id="7" name="Picture 6"/>
          <p:cNvPicPr>
            <a:picLocks noChangeAspect="1"/>
          </p:cNvPicPr>
          <p:nvPr/>
        </p:nvPicPr>
        <p:blipFill rotWithShape="1">
          <a:blip r:embed="rId3" cstate="print"/>
          <a:srcRect l="5416" r="50441" b="6250"/>
          <a:stretch/>
        </p:blipFill>
        <p:spPr>
          <a:xfrm>
            <a:off x="381000" y="601338"/>
            <a:ext cx="4178338" cy="1143000"/>
          </a:xfrm>
          <a:prstGeom prst="rect">
            <a:avLst/>
          </a:prstGeom>
        </p:spPr>
      </p:pic>
      <p:pic>
        <p:nvPicPr>
          <p:cNvPr id="8" name="Picture 7"/>
          <p:cNvPicPr>
            <a:picLocks noChangeAspect="1"/>
          </p:cNvPicPr>
          <p:nvPr/>
        </p:nvPicPr>
        <p:blipFill rotWithShape="1">
          <a:blip r:embed="rId3" cstate="print"/>
          <a:srcRect l="52912" t="13364" r="3750"/>
          <a:stretch/>
        </p:blipFill>
        <p:spPr>
          <a:xfrm>
            <a:off x="4647347" y="685799"/>
            <a:ext cx="4102138" cy="1056263"/>
          </a:xfrm>
          <a:prstGeom prst="rect">
            <a:avLst/>
          </a:prstGeom>
        </p:spPr>
      </p:pic>
      <p:sp>
        <p:nvSpPr>
          <p:cNvPr id="11" name="TextBox 10"/>
          <p:cNvSpPr txBox="1"/>
          <p:nvPr/>
        </p:nvSpPr>
        <p:spPr>
          <a:xfrm>
            <a:off x="1752600" y="6477000"/>
            <a:ext cx="6019800" cy="276999"/>
          </a:xfrm>
          <a:prstGeom prst="rect">
            <a:avLst/>
          </a:prstGeom>
          <a:noFill/>
        </p:spPr>
        <p:txBody>
          <a:bodyPr wrap="square" rtlCol="0">
            <a:spAutoFit/>
          </a:bodyPr>
          <a:lstStyle/>
          <a:p>
            <a:pPr algn="ctr"/>
            <a:r>
              <a:rPr lang="en-US" sz="1200" b="1" dirty="0"/>
              <a:t>B1 = Low emissions/warming;   A1B = Moderate emissions/warming</a:t>
            </a:r>
          </a:p>
        </p:txBody>
      </p:sp>
    </p:spTree>
    <p:extLst>
      <p:ext uri="{BB962C8B-B14F-4D97-AF65-F5344CB8AC3E}">
        <p14:creationId xmlns:p14="http://schemas.microsoft.com/office/powerpoint/2010/main" xmlns="" val="3650107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30" name="Picture 2" descr="lifecyc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1447800"/>
            <a:ext cx="66294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4743450" y="3319463"/>
            <a:ext cx="4019550" cy="2776537"/>
            <a:chOff x="2988" y="2091"/>
            <a:chExt cx="2532" cy="1749"/>
          </a:xfrm>
        </p:grpSpPr>
        <p:sp>
          <p:nvSpPr>
            <p:cNvPr id="688148" name="Oval 5"/>
            <p:cNvSpPr>
              <a:spLocks noChangeArrowheads="1"/>
            </p:cNvSpPr>
            <p:nvPr/>
          </p:nvSpPr>
          <p:spPr bwMode="auto">
            <a:xfrm rot="7307433">
              <a:off x="2636" y="2443"/>
              <a:ext cx="1519" cy="816"/>
            </a:xfrm>
            <a:prstGeom prst="ellipse">
              <a:avLst/>
            </a:prstGeom>
            <a:solidFill>
              <a:srgbClr val="CCFFCC">
                <a:alpha val="45882"/>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solidFill>
                  <a:prstClr val="black"/>
                </a:solidFill>
                <a:latin typeface="Times" panose="02020603050405020304" pitchFamily="18" charset="0"/>
              </a:endParaRPr>
            </a:p>
          </p:txBody>
        </p:sp>
        <p:sp>
          <p:nvSpPr>
            <p:cNvPr id="688149" name="AutoShape 6"/>
            <p:cNvSpPr>
              <a:spLocks noChangeArrowheads="1"/>
            </p:cNvSpPr>
            <p:nvPr/>
          </p:nvSpPr>
          <p:spPr bwMode="auto">
            <a:xfrm rot="6493065">
              <a:off x="4608" y="2928"/>
              <a:ext cx="1104" cy="720"/>
            </a:xfrm>
            <a:prstGeom prst="wedgeEllipseCallout">
              <a:avLst>
                <a:gd name="adj1" fmla="val 33319"/>
                <a:gd name="adj2" fmla="val 217130"/>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400">
                <a:solidFill>
                  <a:prstClr val="black"/>
                </a:solidFill>
                <a:latin typeface="Tahoma" panose="020B0604030504040204" pitchFamily="34" charset="0"/>
              </a:endParaRPr>
            </a:p>
          </p:txBody>
        </p:sp>
        <p:sp>
          <p:nvSpPr>
            <p:cNvPr id="688150" name="Text Box 7"/>
            <p:cNvSpPr txBox="1">
              <a:spLocks noChangeArrowheads="1"/>
            </p:cNvSpPr>
            <p:nvPr/>
          </p:nvSpPr>
          <p:spPr bwMode="auto">
            <a:xfrm>
              <a:off x="4752" y="2900"/>
              <a:ext cx="76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a:solidFill>
                    <a:prstClr val="black"/>
                  </a:solidFill>
                  <a:latin typeface="Tahoma" panose="020B0604030504040204" pitchFamily="34" charset="0"/>
                </a:rPr>
                <a:t>Early peak flows</a:t>
              </a:r>
            </a:p>
          </p:txBody>
        </p:sp>
      </p:grpSp>
      <p:grpSp>
        <p:nvGrpSpPr>
          <p:cNvPr id="3" name="Group 8"/>
          <p:cNvGrpSpPr>
            <a:grpSpLocks/>
          </p:cNvGrpSpPr>
          <p:nvPr/>
        </p:nvGrpSpPr>
        <p:grpSpPr bwMode="auto">
          <a:xfrm>
            <a:off x="1143000" y="1143000"/>
            <a:ext cx="7162800" cy="5486400"/>
            <a:chOff x="720" y="864"/>
            <a:chExt cx="4272" cy="3456"/>
          </a:xfrm>
        </p:grpSpPr>
        <p:grpSp>
          <p:nvGrpSpPr>
            <p:cNvPr id="688144" name="Group 9"/>
            <p:cNvGrpSpPr>
              <a:grpSpLocks/>
            </p:cNvGrpSpPr>
            <p:nvPr/>
          </p:nvGrpSpPr>
          <p:grpSpPr bwMode="auto">
            <a:xfrm>
              <a:off x="1968" y="864"/>
              <a:ext cx="3024" cy="1152"/>
              <a:chOff x="1968" y="864"/>
              <a:chExt cx="3024" cy="1152"/>
            </a:xfrm>
          </p:grpSpPr>
          <p:sp>
            <p:nvSpPr>
              <p:cNvPr id="688146" name="Oval 10"/>
              <p:cNvSpPr>
                <a:spLocks noChangeArrowheads="1"/>
              </p:cNvSpPr>
              <p:nvPr/>
            </p:nvSpPr>
            <p:spPr bwMode="auto">
              <a:xfrm rot="1170958">
                <a:off x="1968" y="1008"/>
                <a:ext cx="2496" cy="1008"/>
              </a:xfrm>
              <a:prstGeom prst="ellipse">
                <a:avLst/>
              </a:prstGeom>
              <a:solidFill>
                <a:srgbClr val="CCECFF">
                  <a:alpha val="45882"/>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solidFill>
                    <a:prstClr val="black"/>
                  </a:solidFill>
                  <a:latin typeface="Times" panose="02020603050405020304" pitchFamily="18" charset="0"/>
                </a:endParaRPr>
              </a:p>
            </p:txBody>
          </p:sp>
          <p:sp>
            <p:nvSpPr>
              <p:cNvPr id="688147" name="AutoShape 11"/>
              <p:cNvSpPr>
                <a:spLocks noChangeArrowheads="1"/>
              </p:cNvSpPr>
              <p:nvPr/>
            </p:nvSpPr>
            <p:spPr bwMode="auto">
              <a:xfrm>
                <a:off x="4080" y="864"/>
                <a:ext cx="912" cy="384"/>
              </a:xfrm>
              <a:prstGeom prst="wedgeEllipseCallout">
                <a:avLst>
                  <a:gd name="adj1" fmla="val -170722"/>
                  <a:gd name="adj2" fmla="val 136199"/>
                </a:avLst>
              </a:prstGeom>
              <a:solidFill>
                <a:srgbClr val="CCE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prstClr val="black"/>
                    </a:solidFill>
                    <a:latin typeface="Tahoma" panose="020B0604030504040204" pitchFamily="34" charset="0"/>
                  </a:rPr>
                  <a:t>Floods</a:t>
                </a:r>
              </a:p>
            </p:txBody>
          </p:sp>
        </p:grpSp>
        <p:sp>
          <p:nvSpPr>
            <p:cNvPr id="688145" name="Rectangle 12"/>
            <p:cNvSpPr>
              <a:spLocks noChangeArrowheads="1"/>
            </p:cNvSpPr>
            <p:nvPr/>
          </p:nvSpPr>
          <p:spPr bwMode="auto">
            <a:xfrm>
              <a:off x="720" y="3840"/>
              <a:ext cx="1584" cy="48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endParaRPr lang="en-US" altLang="en-US" sz="1200">
                <a:solidFill>
                  <a:prstClr val="black"/>
                </a:solidFill>
              </a:endParaRPr>
            </a:p>
          </p:txBody>
        </p:sp>
      </p:grpSp>
      <p:grpSp>
        <p:nvGrpSpPr>
          <p:cNvPr id="5" name="Group 13"/>
          <p:cNvGrpSpPr>
            <a:grpSpLocks/>
          </p:cNvGrpSpPr>
          <p:nvPr/>
        </p:nvGrpSpPr>
        <p:grpSpPr bwMode="auto">
          <a:xfrm>
            <a:off x="2205230" y="4951415"/>
            <a:ext cx="4686535" cy="1906588"/>
            <a:chOff x="1398" y="3119"/>
            <a:chExt cx="2437" cy="1201"/>
          </a:xfrm>
        </p:grpSpPr>
        <p:sp>
          <p:nvSpPr>
            <p:cNvPr id="688141" name="Oval 14"/>
            <p:cNvSpPr>
              <a:spLocks noChangeArrowheads="1"/>
            </p:cNvSpPr>
            <p:nvPr/>
          </p:nvSpPr>
          <p:spPr bwMode="auto">
            <a:xfrm>
              <a:off x="1398" y="3119"/>
              <a:ext cx="1200" cy="768"/>
            </a:xfrm>
            <a:prstGeom prst="ellipse">
              <a:avLst/>
            </a:prstGeom>
            <a:solidFill>
              <a:srgbClr val="FFFF00">
                <a:alpha val="43137"/>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endParaRPr lang="en-US" altLang="en-US" sz="1200">
                <a:solidFill>
                  <a:prstClr val="black"/>
                </a:solidFill>
              </a:endParaRPr>
            </a:p>
          </p:txBody>
        </p:sp>
        <p:sp>
          <p:nvSpPr>
            <p:cNvPr id="688142" name="AutoShape 15"/>
            <p:cNvSpPr>
              <a:spLocks noChangeArrowheads="1"/>
            </p:cNvSpPr>
            <p:nvPr/>
          </p:nvSpPr>
          <p:spPr bwMode="auto">
            <a:xfrm flipV="1">
              <a:off x="2702" y="3696"/>
              <a:ext cx="1084" cy="624"/>
            </a:xfrm>
            <a:prstGeom prst="wedgeEllipseCallout">
              <a:avLst>
                <a:gd name="adj1" fmla="val -84611"/>
                <a:gd name="adj2" fmla="val 39691"/>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solidFill>
                  <a:prstClr val="black"/>
                </a:solidFill>
                <a:latin typeface="Tahoma" panose="020B0604030504040204" pitchFamily="34" charset="0"/>
              </a:endParaRPr>
            </a:p>
          </p:txBody>
        </p:sp>
        <p:sp>
          <p:nvSpPr>
            <p:cNvPr id="688143" name="Text Box 16"/>
            <p:cNvSpPr txBox="1">
              <a:spLocks noChangeArrowheads="1"/>
            </p:cNvSpPr>
            <p:nvPr/>
          </p:nvSpPr>
          <p:spPr bwMode="auto">
            <a:xfrm>
              <a:off x="2663" y="3782"/>
              <a:ext cx="1172"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FontTx/>
                <a:buNone/>
              </a:pPr>
              <a:r>
                <a:rPr lang="en-US" altLang="en-US" sz="1600" dirty="0">
                  <a:solidFill>
                    <a:prstClr val="black"/>
                  </a:solidFill>
                  <a:latin typeface="Tahoma" panose="020B0604030504040204" pitchFamily="34" charset="0"/>
                </a:rPr>
                <a:t>Ocean Acidification?</a:t>
              </a:r>
            </a:p>
            <a:p>
              <a:pPr algn="ctr">
                <a:spcBef>
                  <a:spcPts val="0"/>
                </a:spcBef>
                <a:buFontTx/>
                <a:buNone/>
              </a:pPr>
              <a:r>
                <a:rPr lang="en-US" altLang="en-US" sz="1600" dirty="0">
                  <a:solidFill>
                    <a:prstClr val="black"/>
                  </a:solidFill>
                  <a:latin typeface="Tahoma" panose="020B0604030504040204" pitchFamily="34" charset="0"/>
                </a:rPr>
                <a:t>Warmer sea surface temps? </a:t>
              </a:r>
            </a:p>
          </p:txBody>
        </p:sp>
      </p:grpSp>
      <p:grpSp>
        <p:nvGrpSpPr>
          <p:cNvPr id="6" name="Group 17"/>
          <p:cNvGrpSpPr>
            <a:grpSpLocks/>
          </p:cNvGrpSpPr>
          <p:nvPr/>
        </p:nvGrpSpPr>
        <p:grpSpPr bwMode="auto">
          <a:xfrm>
            <a:off x="228600" y="2286000"/>
            <a:ext cx="4343400" cy="4013200"/>
            <a:chOff x="144" y="1584"/>
            <a:chExt cx="2736" cy="2528"/>
          </a:xfrm>
        </p:grpSpPr>
        <p:sp>
          <p:nvSpPr>
            <p:cNvPr id="688137" name="Oval 18"/>
            <p:cNvSpPr>
              <a:spLocks noChangeArrowheads="1"/>
            </p:cNvSpPr>
            <p:nvPr/>
          </p:nvSpPr>
          <p:spPr bwMode="auto">
            <a:xfrm rot="7394576">
              <a:off x="1392" y="1824"/>
              <a:ext cx="1728" cy="1248"/>
            </a:xfrm>
            <a:prstGeom prst="ellipse">
              <a:avLst/>
            </a:prstGeom>
            <a:solidFill>
              <a:srgbClr val="FFCCCC">
                <a:alpha val="45882"/>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solidFill>
                  <a:prstClr val="black"/>
                </a:solidFill>
                <a:latin typeface="Times" panose="02020603050405020304" pitchFamily="18" charset="0"/>
              </a:endParaRPr>
            </a:p>
          </p:txBody>
        </p:sp>
        <p:grpSp>
          <p:nvGrpSpPr>
            <p:cNvPr id="688138" name="Group 19"/>
            <p:cNvGrpSpPr>
              <a:grpSpLocks/>
            </p:cNvGrpSpPr>
            <p:nvPr/>
          </p:nvGrpSpPr>
          <p:grpSpPr bwMode="auto">
            <a:xfrm>
              <a:off x="144" y="3360"/>
              <a:ext cx="1248" cy="752"/>
              <a:chOff x="144" y="3360"/>
              <a:chExt cx="1248" cy="752"/>
            </a:xfrm>
          </p:grpSpPr>
          <p:sp>
            <p:nvSpPr>
              <p:cNvPr id="688139" name="AutoShape 20"/>
              <p:cNvSpPr>
                <a:spLocks noChangeArrowheads="1"/>
              </p:cNvSpPr>
              <p:nvPr/>
            </p:nvSpPr>
            <p:spPr bwMode="auto">
              <a:xfrm rot="-5679595">
                <a:off x="392" y="3112"/>
                <a:ext cx="752" cy="1248"/>
              </a:xfrm>
              <a:prstGeom prst="wedgeEllipseCallout">
                <a:avLst>
                  <a:gd name="adj1" fmla="val 100468"/>
                  <a:gd name="adj2" fmla="val 107958"/>
                </a:avLst>
              </a:prstGeom>
              <a:solidFill>
                <a:srgbClr val="FF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solidFill>
                    <a:prstClr val="black"/>
                  </a:solidFill>
                  <a:latin typeface="Times" panose="02020603050405020304" pitchFamily="18" charset="0"/>
                </a:endParaRPr>
              </a:p>
            </p:txBody>
          </p:sp>
          <p:sp>
            <p:nvSpPr>
              <p:cNvPr id="688140" name="Text Box 21"/>
              <p:cNvSpPr txBox="1">
                <a:spLocks noChangeArrowheads="1"/>
              </p:cNvSpPr>
              <p:nvPr/>
            </p:nvSpPr>
            <p:spPr bwMode="auto">
              <a:xfrm>
                <a:off x="240" y="3504"/>
                <a:ext cx="111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prstClr val="black"/>
                    </a:solidFill>
                    <a:latin typeface="Tahoma" panose="020B0604030504040204" pitchFamily="34" charset="0"/>
                  </a:rPr>
                  <a:t>Warm, low</a:t>
                </a:r>
              </a:p>
              <a:p>
                <a:pPr algn="ctr">
                  <a:spcBef>
                    <a:spcPct val="0"/>
                  </a:spcBef>
                  <a:buFontTx/>
                  <a:buNone/>
                </a:pPr>
                <a:r>
                  <a:rPr lang="en-US" altLang="en-US" sz="2400">
                    <a:solidFill>
                      <a:prstClr val="black"/>
                    </a:solidFill>
                    <a:latin typeface="Tahoma" panose="020B0604030504040204" pitchFamily="34" charset="0"/>
                  </a:rPr>
                  <a:t>streamflow </a:t>
                </a:r>
              </a:p>
            </p:txBody>
          </p:sp>
        </p:grpSp>
      </p:grpSp>
      <p:sp>
        <p:nvSpPr>
          <p:cNvPr id="618518" name="Rectangle 22"/>
          <p:cNvSpPr>
            <a:spLocks noChangeArrowheads="1"/>
          </p:cNvSpPr>
          <p:nvPr/>
        </p:nvSpPr>
        <p:spPr bwMode="auto">
          <a:xfrm>
            <a:off x="381000" y="152400"/>
            <a:ext cx="8534400" cy="838200"/>
          </a:xfrm>
          <a:prstGeom prst="rect">
            <a:avLst/>
          </a:prstGeom>
          <a:noFill/>
          <a:ln w="38100">
            <a:noFill/>
            <a:miter lim="800000"/>
            <a:headEnd/>
            <a:tailEnd/>
          </a:ln>
          <a:effectLst/>
        </p:spPr>
        <p:txBody>
          <a:bodyPr anchor="ctr"/>
          <a:lstStyle/>
          <a:p>
            <a:pPr algn="ctr" eaLnBrk="1" hangingPunct="1">
              <a:defRPr/>
            </a:pPr>
            <a:r>
              <a:rPr lang="en-US" sz="3200" b="1" dirty="0">
                <a:solidFill>
                  <a:prstClr val="black"/>
                </a:solidFill>
                <a:latin typeface="Arial"/>
              </a:rPr>
              <a:t>Salmon Impacted Across Full Life-Cycle</a:t>
            </a:r>
          </a:p>
        </p:txBody>
      </p:sp>
      <p:pic>
        <p:nvPicPr>
          <p:cNvPr id="688136" name="Picture 23" descr="CIG_logo_color_1_inc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9432" y="215900"/>
            <a:ext cx="417512"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912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397" y="-6394"/>
            <a:ext cx="9144793" cy="6870787"/>
          </a:xfrm>
          <a:prstGeom prst="rect">
            <a:avLst/>
          </a:prstGeom>
        </p:spPr>
      </p:pic>
      <p:sp>
        <p:nvSpPr>
          <p:cNvPr id="2" name="Rectangle 1"/>
          <p:cNvSpPr/>
          <p:nvPr/>
        </p:nvSpPr>
        <p:spPr>
          <a:xfrm>
            <a:off x="-397" y="0"/>
            <a:ext cx="9144000" cy="68580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p:cNvSpPr>
            <a:spLocks noGrp="1"/>
          </p:cNvSpPr>
          <p:nvPr>
            <p:ph idx="1"/>
          </p:nvPr>
        </p:nvSpPr>
        <p:spPr>
          <a:xfrm>
            <a:off x="609600" y="838201"/>
            <a:ext cx="8229600" cy="4343399"/>
          </a:xfrm>
        </p:spPr>
        <p:txBody>
          <a:bodyPr>
            <a:noAutofit/>
          </a:bodyPr>
          <a:lstStyle/>
          <a:p>
            <a:pPr marL="0" indent="0">
              <a:buNone/>
            </a:pPr>
            <a:r>
              <a:rPr lang="en-US" sz="4000" b="1" dirty="0"/>
              <a:t>My goal today…</a:t>
            </a:r>
          </a:p>
          <a:p>
            <a:pPr marL="0" indent="0">
              <a:buNone/>
            </a:pPr>
            <a:endParaRPr lang="en-US" dirty="0"/>
          </a:p>
          <a:p>
            <a:pPr marL="0" indent="0">
              <a:buNone/>
            </a:pPr>
            <a:r>
              <a:rPr lang="en-US" dirty="0"/>
              <a:t>Provide the “big picture” overview to anchor the more detailed presentations that follow. </a:t>
            </a:r>
          </a:p>
          <a:p>
            <a:pPr marL="0" indent="0">
              <a:buNone/>
            </a:pPr>
            <a:endParaRPr lang="en-US" dirty="0"/>
          </a:p>
          <a:p>
            <a:r>
              <a:rPr lang="en-US" sz="2800" dirty="0">
                <a:latin typeface="Calibri Light" panose="020F0302020204030204" pitchFamily="34" charset="0"/>
                <a:cs typeface="Calibri Light" panose="020F0302020204030204" pitchFamily="34" charset="0"/>
              </a:rPr>
              <a:t>How is climate changing -- and expected to change further?</a:t>
            </a:r>
          </a:p>
          <a:p>
            <a:r>
              <a:rPr lang="en-US" sz="2800" dirty="0">
                <a:latin typeface="Calibri Light" panose="020F0302020204030204" pitchFamily="34" charset="0"/>
                <a:cs typeface="Calibri Light" panose="020F0302020204030204" pitchFamily="34" charset="0"/>
              </a:rPr>
              <a:t>How does it affect issues important to tribes?</a:t>
            </a:r>
          </a:p>
          <a:p>
            <a:r>
              <a:rPr lang="en-US" sz="2800" dirty="0">
                <a:latin typeface="Calibri Light" panose="020F0302020204030204" pitchFamily="34" charset="0"/>
                <a:cs typeface="Calibri Light" panose="020F0302020204030204" pitchFamily="34" charset="0"/>
              </a:rPr>
              <a:t>What can we do about it?</a:t>
            </a:r>
          </a:p>
          <a:p>
            <a:r>
              <a:rPr lang="en-US" sz="2800" dirty="0">
                <a:latin typeface="Calibri Light" panose="020F0302020204030204" pitchFamily="34" charset="0"/>
                <a:cs typeface="Calibri Light" panose="020F0302020204030204" pitchFamily="34" charset="0"/>
              </a:rPr>
              <a:t>Where can I go for more information?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2854534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561" t="919" r="673" b="697"/>
          <a:stretch/>
        </p:blipFill>
        <p:spPr>
          <a:xfrm>
            <a:off x="341361" y="295790"/>
            <a:ext cx="8477750" cy="5818802"/>
          </a:xfrm>
          <a:prstGeom prst="rect">
            <a:avLst/>
          </a:prstGeom>
        </p:spPr>
      </p:pic>
      <p:sp>
        <p:nvSpPr>
          <p:cNvPr id="4" name="TextBox 3"/>
          <p:cNvSpPr txBox="1"/>
          <p:nvPr/>
        </p:nvSpPr>
        <p:spPr>
          <a:xfrm>
            <a:off x="4009292" y="6559062"/>
            <a:ext cx="5073162"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Data source: Norwest; figure source: Climate Impacts Group (Rob Norheim)</a:t>
            </a:r>
          </a:p>
        </p:txBody>
      </p:sp>
      <p:pic>
        <p:nvPicPr>
          <p:cNvPr id="5" name="Picture 6" descr="CIG_logo_color_2_inch.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80975" y="197068"/>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41361" y="6220508"/>
            <a:ext cx="663499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Aug mean air temp – moderate (A1B) warming scenario</a:t>
            </a:r>
          </a:p>
        </p:txBody>
      </p:sp>
    </p:spTree>
    <p:extLst>
      <p:ext uri="{BB962C8B-B14F-4D97-AF65-F5344CB8AC3E}">
        <p14:creationId xmlns:p14="http://schemas.microsoft.com/office/powerpoint/2010/main" xmlns="" val="3702500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ct val="3000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99395" name="Picture 5" descr="1303PPT-SalmonNWeeksv2"/>
          <p:cNvPicPr>
            <a:picLocks noChangeAspect="1" noChangeArrowheads="1"/>
          </p:cNvPicPr>
          <p:nvPr/>
        </p:nvPicPr>
        <p:blipFill>
          <a:blip r:embed="rId3" cstate="print">
            <a:extLst>
              <a:ext uri="{28A0092B-C50C-407E-A947-70E740481C1C}">
                <a14:useLocalDpi xmlns:a14="http://schemas.microsoft.com/office/drawing/2010/main" xmlns="" val="0"/>
              </a:ext>
            </a:extLst>
          </a:blip>
          <a:srcRect b="29840"/>
          <a:stretch>
            <a:fillRect/>
          </a:stretch>
        </p:blipFill>
        <p:spPr bwMode="auto">
          <a:xfrm>
            <a:off x="77118" y="644489"/>
            <a:ext cx="883987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9396" name="TextBox 4"/>
          <p:cNvSpPr txBox="1">
            <a:spLocks noChangeArrowheads="1"/>
          </p:cNvSpPr>
          <p:nvPr/>
        </p:nvSpPr>
        <p:spPr bwMode="auto">
          <a:xfrm>
            <a:off x="5638800" y="6400800"/>
            <a:ext cx="3505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ct val="30000"/>
              </a:spcBef>
              <a:spcAft>
                <a:spcPts val="0"/>
              </a:spcAft>
              <a:buClrTx/>
              <a:buSzTx/>
              <a:buFontTx/>
              <a:buNone/>
              <a:tabLst/>
              <a:defRPr/>
            </a:pPr>
            <a:r>
              <a:rPr kumimoji="0" lang="en-US" altLang="en-US" sz="1600" b="0" i="1" u="none" strike="noStrike" kern="0" cap="none" spc="0" normalizeH="0" baseline="0" noProof="0">
                <a:ln>
                  <a:noFill/>
                </a:ln>
                <a:solidFill>
                  <a:schemeClr val="tx1"/>
                </a:solidFill>
                <a:effectLst/>
                <a:uLnTx/>
                <a:uFillTx/>
                <a:latin typeface="Arial" panose="020B0604020202020204" pitchFamily="34" charset="0"/>
              </a:rPr>
              <a:t>Source: Mantua et al. 2009</a:t>
            </a:r>
          </a:p>
        </p:txBody>
      </p:sp>
    </p:spTree>
    <p:extLst>
      <p:ext uri="{BB962C8B-B14F-4D97-AF65-F5344CB8AC3E}">
        <p14:creationId xmlns:p14="http://schemas.microsoft.com/office/powerpoint/2010/main" xmlns="" val="554843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CIG_logo_2_inch_BORDER.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753" y="196204"/>
            <a:ext cx="468410" cy="768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AutoShape 2" descr="data:image/jpeg;base64,/9j/4AAQSkZJRgABAQAAAQABAAD/2wCEAAkGBxQTEhUUExMWFBUXGBwbGRgXGRwaHhofHx8eGBkdGR0bHCggHh0lGxwYITIhJSksLi4uGCAzODMsNygtLisBCgoKDg0OGxAQGiwkICQsLCwsLCwsLCwsLCwsLCwsLCwsLCwsLCwsLCwsLCwsLCwsLCwsLCwsLCwsLCwsLCwsLP/AABEIALcBEwMBIgACEQEDEQH/xAAbAAABBQEBAAAAAAAAAAAAAAAEAAECAwUGB//EAEUQAAIBAgQEAwUGAwUGBgMAAAECEQMhAAQSMQUiQVETYXEGMoGRoUJSscHR8BQj4QdiktLxFjNTcpOiFRc0Q4LTc8LD/8QAGQEBAQEBAQEAAAAAAAAAAAAAAAECAwQF/8QALhEAAgIBAwMDAgQHAAAAAAAAAAECESEDMUESE1EEYaEigXHR4fAFFDJCUrHB/9oADAMBAAIRAxEAPwDy1Kgep70hidUyCeYEmf8Alv5mesYCWnoI9JJuRB/Tr6YuquQ4fWCSdVgIieoJAvH1GHDRBQzIkiZHaO/fpjjsYIZZoJNjKwREbyLR5fvtqcRyyJSUDTJ0wdoHczY2i4ncX2AByddZ90AiZEwCBLdNtht288W5zMKx1c1rgM3XYG/YdcYafUCL5eNRYsQR7wY7naFBM7ix733xTVkjmXSdgNth5/PtfpOCXqq6yCI+4RKqbDlk7W0wd5vtgWnUCsdIgxzFjOo7kW77dN79TjSAGz6dwQfjiti07mfX8/gMGZ2mWl2iTH+v7/LEaVIhIUteJjaRBj1Fu+/njaYBqGXZjC7x+/354rAKnbY9YP0NjjWr5Z5JXQbgC8liZkgnpI32+uMrVNzJPzxU7KmW0isNvMW6diZM9gfn8MSzFGbqjR3mfiY2/ocXZThz1SPDVnkW0qbnYi3b8PWMdTw32BzL3dxRB6XY/EbecTjSTexLo4ki0TeT6Y2+BstM8+lpgqFJLzuABtsDvEWJO2NfPex2WoEeNn4PVUpEt5xz2+IxmtlMmhlK+ZYg2mghEdiDWBNrYs9KUlQ6kEVeN6S4ZQCSE7lVhSLmZMWvjIqZ91Y6j390mx7i+3lsQca3EGoVRBeovMCP5CAQBpAIFa/rfGbV4dTJ5cyh7a1qLHlZSI+OMR0GlsOpEKmcYjTqMmZP5TubX7beeLaYZ6Q3cq22/wCdzPX1GIjh1RIZQlQ76gwPfoSJxpMSVJRPJiykMfjGwPY4zOLjwMcGfxOjBXWSOUQotvPUkn99MNlsgjKGLSCdtrTcCDIvNuowTxHLMWDS7bA2MsdoUxbli364lwemBzHnkMQhkQdlJEbmSJHexxjq+jAZW+TCkimkxOrmgX6AsbjcWF8EUgzlECqigFmYjUCQp6nuoHKIF/jhZqk51FWkE2pgdDYkx5yfgYwZlzFJEYsNQMgkyTJFr2G+0/EjHJvBKGymS5mHvDREFQsKDuwAuJ0wTaG88FcHppSAlPDEmSQCSYjVDSZB9ImYMkYzWz2pjoJ1kANuNuplpsAIgD3zewjUcHlP29BBYhWBBU6vKbxNpv2xznezKW1aNOmNTkh4UaQYgWFjIW5kX84N5xbluIIHS/IaiapMRcajMCxIF4+zjMzVN9RUcw97UHBN7dbkD4e9PnihgwoppEaQZFgGvJLGbRF/P4jEjBOrYRT7RZt1ZCp+wAYsBpJAIANrQbbHGenEDW1CpHKhMtAnytv0AA2mdpxPjDzVexCmo4A2gBiYjYQIMfhiGUyalmeRpWDbpPmdzYGPP1x7GopGp1YLksq1SoQoZQASxE2AiZ2kT8fXEMw2liCO1vTa+4xrlVpUyQQXJPMXiWNoAJuAC4JPfrY4xK2YkgkT8d7QTv6YRbk/YzuR1jeB9f3P64gat9gP32OGG3bCYERfpbbHSi0F0KCvEsE5gCZJMGBZY33sDeekY6HJDLq3hqFTSSxevAqHYKqjw2EfaI3gm8DHJ06hExF+vUXBsem2CqPEXUGNJk3JAJaxENO4vt6dhjnODlyShZjNtqPuG8SVVrCwuVk274WBA488PjfT7A2a9KNLBFKtAkmxIlSBYAzpnAtPlZlItPTfc7CYiT/2+sqpnrSBeN4ABM389iPP54kdAS4ZjFiCOom/X3iBHYH0xngrKqLnXcapB7mLT37HE3UNsO8AfEgb7dPQYbKhqrrTQnU7qonuSFH4/XGj7UcM/hswyqpRZYKDfZiPw/PB3ZtablBztYrHLvx/0zasDYQDe8/Df5zhmpkWOrmE7TI7gfDviunVebTtHwPb5n54ZsyTGrpaRvG2LTOYQauqBABAgDYHoZv5T3wdl8rVK6kpuxFgNJJi42jpP54n7K8YGWZn0JUJiNYmN9reePXPZL2srVRLUEVelv6DBKLfSd16Wbh3FVfieV0eF5lhp/hK5kzdGgbAXCbxIk7A42+A/wBn1SvV5g1NJvKsI9JFzj22hn5EsAPhiFTNjouPRHQSPKwDhPsrQyqaaahe7dT6nHG+2/HVT+VSqaSd2gz8MdxWrzuk+uMLiGQyjmamXQnvzfljsoMy2eM1yGm5PmcVpkGIm6qRIJ69LDHq7+z/AA87UY9Hf82xTX9lMm3/ABl9H/UHF7cuDDfuea1qqLY0wfOSMZ+bqKSNKBfiTj0yt7CZRv8A3aw/wn/9Rgf/AMvqIuuaby1UgfqHGJ0SRerB5uupSCLY2MrxKoohth2/THVv7DH/AI9No2lSI6dzOBT7CVpkVKHzYfiuMuEnholvgxhVXdT0MdgT1/p54BRQ1SWhYImLA9PXa2NrMex+Zp3Uo3kGH5xiGX4FXaxpgerL+Rxyfpeq3FUzan5BXzIhpYXFlAB2MdfSLdI9MUHNm9yx7vFupgARG5t8Z6aJ9jMyplFVh0/mCQf0wLmvZ2usaqbSfei67AzaTuPLHlfp5R3Ru0wanUPiGGM9Jj8No7megHSMXZjMOtPcaSoO8yIuT12m++3bFS0G1CQwMwQAZiTe8Dtby88W5ykahAQxIIudrR+Y6TYY5UryaQFwvMI80yukkmCgBEAEgTvA3MmbnvIapxNQ25dYAGqdpDQFJ6bAelpw1LhyLrBkQdIIB7gHmJiIJvH5Yrz2VVFMIRJ5dXUW7C8EDcxfbt0qLYdF2cZara0YJNQmTPLyjeLkzAnfbeJwFk8q5Vj9gGLD3pO3adz+tsSq0V0IyswVrNtI8/naLbdjg2vOk8whoksAZMRMXvINzaD0BxpujTMuvEGGB0yNpgySInpFp/pgau+3T4AG8b97bCfzxZWy2kagRpkWJuJkiR6A7fO4lM4IVUtPveZkkCTtAA642gX5lKY06SsHpMkW3afXy9LYBaCZ8+2GamQCSOsX77/h+OIg4qVEoTm/f6YbViRaRhwJO3yxSlWnCxYSO2FgLJU6c2mLdcXLW1Ai3nvewEz0NvrilbYJpXjqN/reO04yyGt7GZeeIZQCXAr02ICySFYMQADflU42f7RsyKr+JoqKRUcHWumzEn8h88R/s8qrS4jSrAF/CSo0ExfQy3MHbUPph/ajjf8AEJUUppliZDTEGeo8sSOrFNxcvtR7NL0mpqaL1FC0ubSrHjk41qkGx2Jgjr64gqSYHWAJ88G5PLq27eltvMn9/pbT4eTUCKdVxFog9PwOLaPHR7H/AGc/2fplv5tSslRnUWAUhetiXv8AIY77MCnRWYB8goP4HHjXDfaN6Q0sdMWvPSAQLd/w88H5r2mFQDnEjoCfzGNKaNUdjmM+FJZtXoUIxz/GP7Q/BB0AE9tOOZz/ABSRZsYvhtUbuPU47KfVhGHGgjM/2o59mnlC9gnT1xtcJ9smqxrj8MZL8OhfeP4fjjOpJobHVOUM2YaUj0ZM8GEzh/G88c/wzMgjB/jDD+YRnssPascVtVPWfmR+GBfGHfDjMDvi99DtMLWtHf4sf1xP+LwH43mMN4vph3l5Hb9g7+KxE1RgPxB+ziurXABP5jGlre5O0GVuJpTHMfljFzft5lkMEVCfIA/icYHGs3qkXxk0eB6hOmfOSMR6s3/SVacVud5lOOZfMC3X7wGK8/wGm4JU6Z+60Y4zh1A0ngGJ7Gcd1wtnZf8Aet/gB/LGrjJfWiODWzOSz+T8IgAkgR1B+JFh5Yrp5eiVOuqztDWiDIkmJOoqJFvKcdTxbKIQdTTb7sY4zMVCquKJZUldTAhSW5gCQpkwCwvPvDvjwep0oxf0M3FvZl3E6ymgvhiNLtHQrJB3m4kbRubYhR4SaqgltJ06oF5iIsBuZmPP5rL8Nd1RoJVz1ESZgADcyOado+WJZd3pZch1KsXZCSegIVlFjG0b9DG9vM3ikzq9jHz9UqzKNjYz1tvYD1HrijSCZUkt1Bk9NhFzaflizPwSCszYEHyAv6G5wKHiPLtjutjKLatGAZW8mbwflPQg9OuB2jbBC1NTA9YvaR1vH774sqZNyPcYtEXB2+zp+FsLrctgYXrviIOCQVFMDdiTPkLR/rgU40UtJ88LFRwsUHWr7FZvrRP+Jf8ANi+h7HZpR/uT66lm/T3v3OPXvE8sLX5C1xbGHFsKCPN/ZrgNeia1WpTNMCkyrcG5i9j2H1xzlcXM7Xx6/XyIYli9YTuFq1EXtZVaB6YEPs7RO/ik+dRyfqceaXp5OblZ9z0v8R0dH0/Zab3zjn7nnv8AsjWgFaTHfsZ7R64N4f7OVwWPhHe1wJiCDv3/ABx3uR4SlKQmsTcy7N5bMTgxKUHdj8cdnp2ss+I0rweft7O1A+o02JPYTb1/c4gPZ1wDFBviPn9Tvj0U04vf4k9+v0xIU1mSCfSevXtb0/DGex7suDzHLey7EjxEqJLCSZUAExucCcTo+DXdF1CmpMEyQR0vGPXfApGdVMkE97Ypq8Oy5gGghJ7rqsIBi89RfGoQlGVqX2OsdSC03BxtvnweTNxNYjxFDdoYz81wKnDqlYwNV/uoY/DHqa+zdCNBpUyzC7+EG6zY79W2i0bxjYzeSo6Qq0zUFHUECgwBtpIU82wI9emPRKTapYPOonjtH2JrkwKri3VGj8cTq+x1dR/6l/glT/Nj1/M512DaVhlMMpAYATZtKN7tomQd7Yz3zUqoKIGiASHJ6wSAwv5kztfHDo1P8vhG8Hlb+y+ZG2Yc+XOPzwPU4BnAbViY7u46xHrj1GpwxWIBL0xqJYrVrk9oANU9R37/AAIHD8vtOYEdTWq7/CobRfDp1F/d8EPJ6PBc+TAqRt9tut+2INks8P8A3f8AuP8Alx7AvCaMwKlX/rVPxJxI8Jo9Hrf9Vp+Rwqfn4/Up4jWr5xN3b59t9xgKpxuvsajfT9Me8Nwel/xK/wDjB/FcA5z2Sy1UQ7VTP/4//rxtXyQ8Sy+fYmWOrtOOkyefBHWe36Y7b/y3yXQ1fnTP/wDPFT/2a5QkEVK48gacfIU4xtTojicDm800ytNj8L/QXwbwziebkAUqig9Shjp5eePRMt7KUkiHcxtqWmY/7MHPws/8X0mkh/CMc5ym9gkedcSymYc6TJ17QPn9SMVZr2fqkKFDG0ktIWO0Xud/j6Y9JHCj99PjR/SpiScOI+3T9fBb/wC7HDp1vK+S0c1WyipSMFSESYsCIBki9gSSY9LdMcn7SrqGkzfaO7DVf+8SB+mPU24dMyaRmx/lEW7f7zFVTgFFypdEJXaAwj/u/HGNPRnF23/svB49VyDtzMGLlb95EyR5QIj1wLWyYX/eKwtNhfa8yesj5n4e6twukev477dMV1+A0XXSwUg7gzf1x0Xc8L5/IlHjXBnoIrAiHIA1vMaWI2AvEQZ6+mNJPDddDl3Qf8OoGBMapJ0g7KbSYiN9vRM/7G5Sr76L/wDEsvft64tyPsnl6QAQKAP7zGI9Rvv8ziT0m8rcz0Hnyey9OqupUq05mACoHXyPl9d4xm5/2fYJCU1N7Ru0nSLnp1jsJ9PYl4OsWces3+oxWvs4kg6gY2GoR+GOcY+oT4LR51lPYHkGosD15VP64WPTf/B/Mf4/64fHNw9Z5X7+xqkWfwbd1/6if5sO2VY9U/6i/wCb9zgEPJ0jdTt62vJ8+vwncyqNA5r7HYnr+WPpEDf4Y7a0/wCov64X8G336f8AjX9cB+LMXF7jcWt3AuAPrhywMiYteek269IP44ALGUP30/xj9cSbK/30merfPAgfuVvcQfP9I+JwmcKTstgb9yT5XvgAs5Ydaibfe/p8cLwBeHSx7ntPa/QYpYxM7b9bj0+mHRp0xJEeRmf307YAvFIQOdOv3v8AL+7YWaTltVRSCLkOQJIAkW6x1xChk6uvm3aSqsuiPIHr133J3xLOJoBDkIFXU0i0TcagdPlA/wBFAky3iHYkkwBsZPcgj3oAmBEWGCMukE2qIVhWPhgarG/LNhe5gX6xjPytJWnnZhYiAx7MpDGxhR32JGLKNUsCKbsNE6tOu8kk2EgxtCkiS2x2oLM+XpM1SiutjUSmdWpiZaSxjspaDsJAxm082W8Uto8OmJaoJmQQull2EgkyBFj2gdBSz1NgxZlohNGo1SQLyxUgsCGCxY7agY6Y5fibZGpK1Kzks3OaDFFgTp0qWZbEiBFjPxlAt4hXqIKbCg9RKi6l8MrEX0mWZZmVMdAesYnTUaVYgqTcLuR1MxNxIxdl+LZfL5VoqDStX+WQWq8tkWzGxiQQNr9ds7/bGlUBo+HFV1GmoqhRqBmozAmAoW5vsG8hi1iyWHmRYzvaRvFv1wwH92wO8fjijj+ZTL0H8R1R/dld9RUntYHYdBI7Y5zIe3VFXCVKRqNAEKSWZvuqo3kWnv0vhWLF8HWpfD6L9MZ2SbM1aknLeBSgAa6ktIFzETc9DG3wwfWTSV1DT0HNv9rvdoWfIdd8Roo4B7fvzw0mT6xvt0/EH5+WFmMkwRarFgqsBOvQJMEAXhu3XrhJpvHKCb7CJvYfvfEAxU9vx9bYQJ7fXD1K6loXWYuSQAPhcmOt46drTasADtYm9xsdhPl18sAQB/c4Un9nE9YmP2MMagm1+369sQpCT+zhCoZxMPeL3HbvhjVG5Ij9/XFINJ7H9/DDBjiXiDpee31w6tPWP3bADajtBw8nsR+/TEdV/wAPx3xIN9PL8MARDHe/0/TD6j2+mH1bfph9d/h/X9du2AHFTywsLWPP6frhsAUNJiwJIgHfvf8Afnh1YagCNwe4BuAdx6d8VMZBEavL5b2jrNsMaRuw96+kEz0kCZtIHnGNAcC4vaPdv1vG9ht9cSZV0QSZuAwJtqlTJibC4PQjFZSWItAOw0kHeYHx8tvji9o2nt8dvn8sQEl0kkQwjY7T0HSZ3+mLJUCBqtYbyCPP4xfA9d5AEkk7RImT3HYdzipKgAB7m3mY6AXjywAeijvve52nfe3+mJVUUaYBkdzefW4nAisY6TbYz5ntYQb9jh6Tx7tusb7Wmdu3+H0wAS2Tok6yilwJ1kAsBtvvt+WM32i4Ac5UWo1UpCge4pkDaZYdyYjrgsMJkiI/ZsR+4nrgjK11DQyTB+/3/A7mNt8WwUUOEVKdLSKgqxAGtVVdAsqQrAAX6CYAExgni3iPSK0dQqI3mu9ngwAwvvfYfE9M4kEBRBO1rdL2nCbMU5i3YQ3S9/WMLABWzmWpo6Zqn4g5FQMviEh7QwEkkEGWAn0xyPDeHrnKjUxQWgyuDzUyoAE6biAQY6A7DvjsPEeZB0kGF0qZiwWWIIgHUTAEzBtOKONKrGiwq15oJphSxQn3AzsUJaxkHrpEkiZIhm8Y4Qcvlv4WnSoUKYVfFrOJFQHmhTpJADDbew2xh8K9m8vmkdMu3iLS0io7VHXlb3gsAydINtMbA+ev7TVa2YpBqba6bkU2UBD4je7yo8mCSbmIX4nGv7HZ2pQoMawOuq4SiihQNKDSGKiAFJ1X2IVfTFt0KON9ocrCGnma5qMULCpUUUvdZUVVUiWbS2osd4bbBHsv/ZtmIWtVY0XBRkCgF1HvByx5ViDbmN9htj1TPZBK9NWKgVJBRyuoq2wt1sYtvjnsp7QtRf8Agn0CqihKMHl1RAU78oXSRItsehNTxgj3yGrVrq6p4aVaYYksjhO2gNqkmLzESemHqcLpGinjo9MqQzmVZQQD9ph7oneBsMc/ksnmPBC1is06ocUsuzaWBqgu9So0NKy4CjT7s3mwHFaFWkamtGzNDSC5rBjogsQYLe8DJkbg9sZwUhX8OuyqNGZpFx4dSmjAFo1ajLQugqy6gdzGNY5MU8uKyMvhxy83QwAb3G4MXtHwBylPVSR8xRXxqoK0UpaV8NFSxBflRTDVJMgbX0kYy63G6dSrUpNSpZirUrAKRqamgFoUsNKpJILjsT93FqxsdFxDiKUcrr8PVU1kS5IIAUMJiO42sTYScZXDuPLWDERTbVGkvMwBtN4AgD441qWVpugRkQlYlAVqKAbgqQTAiL29L4Eqey2TJJ/hkJnoPnOkxviKuQ74LkJF05rHt8BIkdzidSoQZiPIQY23nfEqGURVCoi6QIUA8sX6dvxxIpOwk/QRAFxf54hQfTJmZv6X/TEmDbne4Hc9O3n9MT0z2tvIgj0mfI+mGRJmeu21vxvcYgIjzHxv8fT+gOIVB1ECLdz6TiyJ9J2n5YS0pmTE/H1jbp++mKCEbWMfGI7b/ucM0kdo6b/gdoxMjrETaJmT8P3fDRJjaN97W69xGAHYmOlhsNyYtG0DEKbk+9t+B+XbE4sJ3YdTAja30w5pGw7fsmxvgBjUPf6nCwx8hO1y39cLEKVlh9ZkiLd/9cWQAfsx0A7x1Fo6fPA1CkGFrE3O/NMXg3EW/eycSBcACAWkbbzvaehxSEnWm7AAsesBjN7i2w/ri9IEKpB1X+1E9jMXFtsUVAYHLJ2Em23xB6nrucJZECLkmx5fM7bXg+h74Anrg9p2IFosRHzOGasVUwZPMAIm8EEAGxO8A272xd4MCYEjUVAG5uQLGd7dL9RhiwAEk6tjNhN+2/bf5YAqAtDExsbRO28Hbpt188EUWbb7MCBEAd/htiDMvWPO9l7bTcwR072xOjTkGBYd9j3jqREC8dRgCbn8/PsIIAnEFq7EAEHaBa/Uk9jHz+TO4BvJgkSSYn/lBvYTfbtbDCmdc7iZsCOo7gSNvl6DAD9bdAAIANjPl1Mn44uFbtIMXgH9/d+WG0mRAkQfxMbmNha2GFcaCzOECbaiYNrxpknyt1GAHqZhaah2aFkajueot52JjyPbF1Ku+oU8uhquZOttKqizdhNyp2nYyI3xyb8UevVegpHhOAkldV5sQPvk2G0TuADjoKGTWlQdC2p9JSmrNoJKrCgMolgoaAB1J3ggbcenczd7G5lcy+ppFMRYRJmAFkEC4F9h2HfFfh0ao0KsNOwWAhIEssgBoJAIEn5YDp5jxKmguaVRKXNUFEqXBEQruB7pkwOoHY4bw61HQKNTxOQaNVIIDzAe8SCXO5mcZSLZlcI4vXpnMqr1EqU+Q020VBTIKqaoUleUiprkW5COaRivP+yvDqjOalfMtm6BZmYnmqxzMaa7NYfZv36YKbP1P4t6mghalAirHuqq6QHYBub3oIEnl6gCN7OcE/isxSqiswp0qI06NmOvUhsATZSSLbrEXxXhhGLnstTpZh/4rMVarPSBFFkADWJAcDlLAwAvc9cLMcazh0NQo0TRZAQjk6mAsA8Dlbuu4gz2x1+X4ilSm3h1dToIMjYj3iQAL/qNpxmUuBv4jVgap1qoqU9egOQdIaTcGBe8kAT2xAcXkq+acsK2TAKjUT/LFMKbXDNceQJPlBxtcM4MiVddPKUQeYFksqtpZCFg6SJkWG4O0Y261DLOHOXMurxUdeZpgjmLSSpjp2tjCo8YV6jU9RWoDYMSL9r9bAkfoYb7AMyOY1q9Twh4knUHZTpKNoZiNxGhuWAeX44Lz1R1JBSLiOSD5THr3wJSlEhTp1Eswjdju19mm8nDHxVDFGZC0ammSYHnM2t8MQpec2p2sxkt5yTHXyP+JfQUsoO8T+/yxSjB9JG8QDteZIK2O4+u+C0QxOkgyQdVzaBYsbzvb7p2wAKVuDY+frImcO20WNtsMK2o8oGm99/2PPa2GVoG0zHXr8rdMAPOwiOv57Xv/XDmPIECLHf93wqdSV1fQC4HwPx674ioBNiT5Gw262t8b2xAOG+6f6YjTbfz64ZjMkE7WPT5RvA64ZQTGwJ2H9SOonp0wA8973t26f0w5qdInpP7/wBMIAEdTMn07/LvOEF1AbdRvv8AWem2KBeIvXD4orVnk3QeUf1wsAQbLaQ06jJJWBdRERe5kzcd8SFRZl20JEMRG8EAAkWgwf67D/wxIJXlYzoLCTEf3rqP7osPji+rSBJLMZHU3ixUkQQoJDNN/tGcACcNzDHmMo0RoaHggEzA73uSD+OLRmVapCupCmCNLSCTMbdOkdrbYsaWWp4RIDaSHRVLNFyNiNoveb7YEOeZAJW5FpgkmLsQggnyB69MUFuXqkuyimUTWVXUQS0H3uUk6i0TsB6jF9OkQV0kb9TqAMGb2M/1gYbJ1RqIJUVG+ypbVvcgXgXHp3GIUqKjUopKsMCdYHLBkExymOU79pxAGaT7oC23vB8tQJ33n427JiReSBcQhuAQQfKf0wOawIAZrdWBI1QTsoMzc4MyYVUGpNYO2kkEQDBHeST87YhSUCLajpAO9yIue8kjbuO+BAukkFjpBJ6kmRdRaR0Ntp3vjS8QM4ULAgyAwG/UhuknpbbGZxrOmirtTQEg3vexA6EiL7z274qIW5uvEFRIPdSzddhqsO5iBImxxHMU1qkIH0Aj7syTKqIIhXtbV3wRRy9Gqni+I0czLTUupJAAIYBhNztBX16aVDI0xTJSDqElz5WsDt8LEzONbE3BuE8JpIBFNqckNBJBmP7kgwJ6xfBFThxRndAhLAMZ1KS51XgHeYO0795wRUzZSCHLU43MEsQSCIiek8vY+WI5isxIeDq0sFAGrQQdMjlETK97bWBlbAFmcvmKumm9QU6ZZUhZUhV6qZOnV0E2gb9LHRUZ0L1tK31FnMSCZDEsSCx7dOsYfxayIpaiGqDmksFEQJEwWLKSPdW5YC2HGVWqPEUJrZIktcE/3gpNx1vvbEXuDO9pa+uKavNTMhkT3iulNLsIsA0TItN+0Y5nJe0dbILVDBqlb3FqEhglNbSBqPumOUec7Y6rI5JjUFOo3iNSPM2nwySR9l9yqgtG31xle1fs3Wrkrl1AqsSVLMYANmJMHcdN5PWIxuPh7EZfxz2ky+WWhmy01GkMaYKB9QBktsSAAI69rW1MnxfO5nLh0otQWpJWrVIKhNFnOk61ncHSRt0M44/I+yyitRy7ZipmKKTVqrRUFFMRqZ9Z0je0aiNhfHoOdyZrUGotV8RY2pkoCoEKrFbkcpG4BxmSRUcJlMtWymTbN1axSjUqIR4VzpBOiowZZ0kkEAEWIJ8o5vI+K1HNVNKCnUovUYaz4oBDDxEgyTZDG5PacaXF8wa1IUM14iUmUBSmiwA+xykGDG5iCManB+B5Va+WPj1arKp00TV1brOqqgtAVlIEbt1xpTwTpNihk6WaUvQcAH3lO6kjUAw3XcGO2MvM5/w7OF5bHmsd5A87beWAPa3i2eGYNThieMpWGLFAgK3MBmBNhBPe046HM8JFRqhpuS12gzB1XsZ+nTHN4NAlSpTgLqEwObT1iLdLfHcdMP8AxiIrXZ1CsdAsZ2ET1MwJiL3xi1n5niTAjREQRvG1zafT4YtygaoQ50ukGFRRI6yTrIJmJMGYG18AE5DMF0YzSoksdNNqlMRNgwCxsQLGNjc9Y16bUyRVhADMyoW28ibTO09euMjMezuWLPqpu+/I9SoApkc43vHLABsYkYJyyVUolmpiQoWm2rxOUExfUCRfc3jYdgD6wWbLsCRBggW3Ji0RvM+eKYCxJvMiJAadrRC33IGK8lVrBKc6KjLTU1GEEhgAGiYGkEAyR3OJ+GdAOwuEMgHcgmSTebYAka4Wn4p0oqtpbW2gmTG19UCT6dbHFVAAmI5Js4bWI7+XYxhswFIUAAo1913Ez72426dSIwRQok20imAYUki/msE2iOnwwBTUeKlyeaBMgRteC0kTaY6TixlaSxEAdjvNoJt18oxGkiq93lo2taJtuQLz17HEQecllkLNySG33VTYbjY4AnrIsQnxLz5TCkbeeHxF6tzZx/8ADCwopQc6GUl7kdvs7wOXaRvfENBYrpGoOQroeY7TcxIg/etvivNZylRSH1LqNwVPNuYAjy9b4Ez2VqGpOpctTHug7k9yZk2tFo7bYpAim/vFZpIDZ9Uk3hiFE8s2nucPWzSKtrhLcxiTfckkqR5xeBJwz52naatEba95YeXnvaTte+BctxjL6mJM0x1YAljuNIAtpkiSZt6HEFGpVzAKqV0AvABHOWsSQSCOx6jYxh6Iaq+hKTFFBOoKY1WgTFhE3E/LEeFZlq9WppSkijrqIc9Ae0b2+HTGxm849BNJaw941IveZM2HTApn0cislayNqIF2hy3/ACg2gASTFt8MhgglyQDEGCABaCBsfnhf7UU69QU0YXQGQRDXIKyDvA2Av8sE5fLKmpaaLy8tMEAR/wAtgdO+1rQO2L0tEspq0GqcqloqLeSNovBF46b7xvcimhwOjSYnwmqEgAaXYAGL723AsREjr008pSYsaYsdJ1EkmLwY6Ab3N/xwNxPNNTrStJFpqFZndrEQZO4LDYWG4W4nBWhgL4ZxWmCUpqVC8slCIaCLzuLel8aFTilOYciZ0yR7x85tBna34YankzUcFVUUt7DUTMEb2AgzYEnyxzXHPaXLoVSA7a+dV59Bm5BiGYbADt8cVRbeCNpG9VzKAtrUEgckgEkCN47noO4wGeOZpnCUqWXpSdIeo7N01e6Qpkjpf6YtqDUyqVOkv9tp0wNSBo66pEA9AD50U8iF8TSz1GNYuICgJE+7YWmYnVYTBvgkuQzXFUBAa4Rqq3lQVAEzIkk/L5b4DyPExUqFqaa6SCNSsWI0qSdRiWYwFAEm/ocWrT1hhWRUV95a8Ec0kmep2iBpwGucylIMgrJSAGmNaiVMaGlbgg2XqJ22OGAGVq70graVcEEswYqQJBUaWA5j1mL4Gr1gFLtWLHUAUUEaCbEDQpLbXB69cZGY9u8sxh6gDFhpgmBbmZtrmWHecVfw+XrEuHFPQbsz2qGASSHEAgtYgEmN5xVXJHZmcJmg9WhRLas04YCqPCBKqZDFge0xuZa3LjUTi6Zd6qU60tSIVlVpJsIJUkmLm5EesYxOO5n+Jrl8vUE0zNAdTUSXZmBJi4II6gWBBOOg4dQSvSUkCuYFR6tUciPIJC2nUraBMsbXJg4SXIT4KPaLi8ZYVqy8ymFpglUMkw1TTABkidheCDbB3szlTScZxKDk1qKQmqNIJnaOYtKmTsADa+MfieUfiNapTK0D4YGtg7qzGWAIlYbSFAPoPKTeCZx0oJRNao7Uwy7X0gkqpbeQpVQIuIPXGbxgvIfT4sqZhaqBaVNyyVizgLcHSSbAlWG+/MR6Ce21DNqqZjLZiaakMYI0lhCzC3IPNKkmxMGcYacGFWqauaY5amh8RV1aHKUyDaSTGoAlmC7iNxHXe0+foU6OmoFXL1U8QVNRaIYcwvJN1IIMCJ7DFvKHAZmuHNVheSnmAqtVCHUCdpXUJ3VolZOMdsz/AC2UQu6aioUk2g9lM9St/LBWR4YwqpXyVYVBXRfEepqcVFFgFJuLG3WwnbFmeyD0EaaZ5iBIhrwdh0nyjpjJQNsu9jJKXDMWEmNyCDaf+YRPlhAKwD6QGACgldTRsb7XAB364v8AFQ6mZjFW5LMABNoEbbj49b4DzPEVQNAOs6iuo3Yfb0G8WkCIgx2wKEZLKOEqVNaU9EXqE6WUmYIk7kDGScrGZoNK06bOy1aCMKms3AanqXZGAJUSRJEjFhpCqjM6qVgMadSDG8aYH5/K4xjcQ4hSyxppl8orOral0xKM0LddMgmQNJ7xiojOszXD6tMPu9MArrRn69wh5d4JG1/TAKKpMHeQxIllW0ydUA7LtO/rjQ4DxnOGrTFcJlyQxOXFOx2ClqgOlGn7PXV8cbGd4ZqllEtcBdIVYPw38z9MAcpTqKhKrLWAurDVe4LSYsDcDE6jgOo+0QWjmt1hWIiSbAA/AYyK/FaNJGWKlJwRCON5a5DElQACT6DBtDjlHw51LY7psLwBfcW9N8WhZq0lkAkgHswkj1thsYq5ZWGpKjBWusUiRBuIJW/rhYle4PJc6GaogqZxtQIgsDyWXTfVYm/ppHw0s3mc49NSCahNydZaTAGoyet/K9rRi2hlcyKv/p1EDdgNQB21HcSeguJNgJxsNwnMKqAhDN2IY2sNMLGoyQTyiPQk44OU1sjVHGquYVprU2fUdChgxE/3VBGre30wSMzXR/DNCCqyyDl6BS0zAtb4Hzx1eW4FXUlv5tM0wzU+gLONJNzJGlmBY3gbYanwWsKxLPScBFUoUljp57agJ+9YmS17C3S30+5KOYTiuZpSUy7UxUVRs8EqSZW0fa6dYOBagzeYPiulSqCRMk3vAG+q5BE47alwQ1ao8GvTVoBhqRLaZItLQBuLAQCcdDkOAfy6qCqjMygBtKhkgqxNMG9+vnG0Yzc+EDz/AILka9KDUKUlPNBJYgDl2AOmYsGIm0SCJ9IyHtmRGlEYhVUDU3SwsQNoLGRN/hjOPBjTo1qZbxa9RWBAZWaBBAUCym6qWIspPcxi5PhudqMiNlzlxAhmYFolJKoTJsJj64t6tZYSjZ2vCfaarWzLU1p6tSHmZ9CqFkl3ULJF9PLvC36jL9u/aISmXy9ZGrBuZwqtG8KmvVpGsjqegwPT9maxE+JSOoEMPCI1DlDKxcnl5QYkyZ6HCHszTWnPvaVkvZRA5gSUAuCCbxeI2GNKToUY2b4jmQAEzNZxUVZEMqqAPdgLfeRETB7xiSoaVWnpCrVeWQioCdICnUei1BzNFiL9TA16fszyrDsskE6NMnuSSsi3Y+XeWpeylJeVWqzMksXk6jJ6iASNtiemIpSLSJJxOpK+JmNQZpsymTpkASLaNQaY3UdowuHe1OYLoWqpIGjTzCZvqKpZjpEgdCxjFtbgjAJCXWNtI3NiATFiQLdusXLyns7TALN6neN9xzEC/bqMLFGdnMvTctVOqqzLYKUJRmaLkiCmm/KxuDi/LZ9KxqAKVCgLHhiQiiBqXQCJYtZZElbk41qfCUdT4ammpIghhB2ErPLcQLi3yxFuEuFlajoJkIAAVOrXIVb2IESD274ZALVydNXVwKaSwZyUBJg6yFJFiW0jrscZ2bTN1cwzmigFSqWWQCYB0gkMRzBVm0EDaJwVmPZsKdT1SFBgajbebggyCZ9dQ9RbwziTVGqVZY6xq1cyITAVYBptqCwAdoMWBAnSZlouy/srRV9WgMwIJIJSCSSGBDMdXxPQTjWyPDalKnopOFGqQCXYRsFIJ93SBI2N7d68mW0/yoibbGbBRYAbkzE2kDBuW1CFIAP3QIjr27jEbZoy/wDwCpT5cs6UEIltOolm3J5thp5YJ8rYNr8J1ipoNNGdldjplQRAIKzclJE2MROwkw5lWjSyywlTupveDIBJ33vc4tqVRDEEySZAEEWjcXjzvBOFsmDFPBXrBDUqgcpRmRApZN4GvURfqbx0Fo2sof5rVKy+IdICaypCwB7oifs6o74y0fMPysQmkyAlvEIAhTqUtEgTpvzGdowX4DsEAqNIJazC4tI2AI9B1O2KAp8xVqOwDGmtmDqQSItpAamQAR59Ths0Naw51EEkGTcH5d9h9RYi1s7IcLoqMCJQk+ktYwCYvHX0xChmlLqklYnUZm9hAncb3sLYgBV4Zl2KkIvLCkCYMGTrUe9zXhhE3xo5qkr6dS6ighNuUTLADtyrYdBG24z10kuq6GblYkHUYmL+UnA+Xzl28Vkg7NGk7zzTadtoxQa2XoUQXXwY1mZCqSzQBcbDaIHbzxm5ikp0gUwtVjOjeYMkgrvpIB2ny6Y0uHcQpIIDLOq7IbKkfeI06ixIiftTtjl/bnilKg6V08RC8laswINmhj1mLE9o8ySZG6NWikVUKsKZIYOCGbU14sF94S6yRPMRbEKzK9PlVWdQdFWTy9w5EWKiL2G998ct7JcfydemadWtUp1EOotUJIqxYlXBhZ+5aLx3FvDOP5Zavg/xFV2BgMzswY6uVW3Exaw6C841TuiGq+WFRC1SlTIddOjTq6xAYwIO5MCwIm8Gw8P1oqMmkLdTrkLHu8sggCwA9MaNPMKyldJBUQAbGBeea/xvN8Pk4GY0swAqTJJ90wYJBtc2j/TEstCXMuoC6nECIg2iwi22HxfX4a7MSMzI6cy7bDc9sLFsUcVwniYqyGpMtOmVirUcFeirYnc9GO8jGxk+JNR1FUV1aACUJYGTLMxlbyIW23WcVZSqhAU8hEBTpKjss8oCifxHe06mWNOZEkiIFp3kH+6bTvt54lFOTz3DM8+ZeqfCqAuYNVy0w0jlS1u1xja4dweugLVsy9RnYtVOkQGYXCxfSAIEQBFgIjGnSAqMpXWQuoGBIYxciexNiNtPwMny2sFGLQwJIkqRMKebpJBMA9TYCAK5WSgbLcOoUnLqGSpWUg1HZwQjCCFMygJI+HwwQjGnV0nUzQDpLAb7EndTH2pjBNWkRNgVEaZkmV2PkO5O/wBcCHLLXZEEyCdJA1FpUI2q3NpVYBY20ntiAhT4dSYu9NNJqHUxlrkEkFutpNvObYdKbISAW1yf5qkH+6m+qABAE/WcV8Ao+H4nMrOBJVdL1H6ISWKgA3IFgB630C0slTwiNCajLBhMERAJMgwxJF7j0jKC1tS1NQYmpog2nUoOoEKIgEmSbG8bWwbk8m4WarA6QRUAjUx90gggmdUbwJkmIwF/GKi63M1yeQVEIAJg3ADaVIJ3JMx0nDUs7qqKsN/MJnRSZQJsRUve4kAATb4qBu5WihU2qWMg6RJgBiBBMkrpBIBkkR3wFVqnVDAjUokFWgkQRpMQYsNhDD0wPl+LM4U6K9FA/ulAJPQKWBLA2JIjr5DBVZdKTOlibltpmN3Am3WOnaBgBvB16QGMNIERt8jywCux/PE6tNwYEc2nUWjVO3ugNYjqehuZJOMynWzFMiqoWqoM6fvWmF3ItIkDcRBvjW4Q7VaQZqVWmdR/3umYtEaYW5JE3wohKKgAMqygdDIi0kA/ZtuPPF65hTyg63ABKiJAYTzRYCCI/cE8NrNcEQRt2by2idr/AJ4alnEdimpJT3lDAz5kgbX6+fpgCl01TGloUj3b3HRp6wIkdr459c/SpvUcK45SCYchATrgFYApTpM6ut4Cwd3iFcUWkhVUkkjSZYR3mOo33+uOdp5qiXqFqhIrPDIxCWJGkEhZIDWDCYDRiXwWjc4fwpk1B6oqTF2UL/dCiDIsD6lj6YNOW1sqH3YuRMNba/c9JOAxxFzW8J0FMAQmw1xvCdCtrXs3zvSlUZwZ0+9GqYPUQLEDeSRHlbBOyF2Zob6LgbybTEbTJ6dpxWlGvrsFAjvta+wEdd5+WJZLLVQZZlM30oYEH3SIAIE3Ldexxfl6rqgDINVp0DcwJAUE3Gx9MV4G5bVybBVUBSdVySRpVrMFsSTIXltMb45qkirW/h6GVdVVSNYDpSJY80m1vdIi9h0xs56u5SFY0SwJTVohgAoLKVcwJYb9zbFdTMeGqqG1EgRqXXfVBMyJEmN+3fFQBE4eOaKmkARCvBIbdTNiN7WiN8W5PIUwJGkq8kENIMm+liCNMgWHYHBi8Neq6swKnfz2PVb2J2JMR6YsoZHVqSQDcCDqtabA2G/XYYzbotIBzUIJ8NnAGyQAOoiTN+/ngGlxJXbT4ZDbGRYCD9oiTYbesed/GKZUVV8VWNIhSREqCJ0mTsdY+PmLC5JwzanNJigkaQQ4tdStr7cwFxPqKtiBedTxFAR9C+8Cyq1xNxIiP3Ixm8Xz2ZTJ00ooldqbkiyountpMKQGMW2EQJE4Kp8XU0vHUkKzSJWCDGkqQqsdwPpsYxRnHU0g4BrF78lTTpMnTHWQVYRY2JPTFWGAbheo5escytCjmWkUUVwoYxJY6mg3I2nriQ4lSpulOq1MVwo2IkyLBSbERaJnBg4U7Ih8UMrXNOoiVGtLNq0HYXJv+MYjkOEZLXL0RRqaiqvE6hcEoqHSt1I1EfHpiquQx6lAVCpIqKBM9Im5Ii28YlXFIwCdRII/mS2/rIPrv6Y1M7kmpKVXmOkqheTLG4MgzYAwIHrbHM5TMlgW/mKV1O8wylSJXw+QmesT874lWLHTLZKOcIW6k06ZP1M4WNPJUUemrBNQImSoE/A3HphYlIuQFQGbQCWu86bRpvctfcj3e0WGI1s4pIQg6idPNeTMxY2mYnyGFhY1Rmy2ozU2VY1Mx5gTGlQmonbT1GwJuOxxcKRqozLYLdpPQkeW0EjYna17NhYllooz6lmB0pKjZiwsOaG0C8AH4j5mZerppz4aU1FiqbcwI7DcAbC3fphYWK9iD8HpMAa3KFX+WNKIq25SFUAEXkyZuNtsUa0cwDpj3goIkQWmWmb36EwbiYwsLGXuUN1IFXSTY+8dyd5e0sYB6xt6YBrZtmVRRALlzzPCm45yCEa8GJtucLCxeBeTXFfSFSrzArBMbyTsNhbz/DBlAU3ENTUiJCkSIJtIJjaRt+mFhYxGVtmmqox8/SWq4QA05JCgEkEgAxGwF5iLi02BwTlLAKU1aRylyJlethC8wXYbgGLYbCxqzJfxOgtZGBWw8xyHcwSJ7bR07YByOROXptLlyzMxJJgCOkDYWMR1O5wsLEKUcQzZJE6WgLvJ7EkjbadgPeH3b53i0WFQFFWxGrSNiYOwB+d7DDYWJZUg/geXCqmdJDu0qGAnRqIVyJ0zc/cFiY6zRX4NmjX8Vc01NQRTVtKs99JcvqGkCNdlB6XN5WFjUXWxlo0M/Sp5dDXZmqV6Sqi1KkO7AvECAo1EEC5jzEk4t4Xl6LD+ZSSkGZdIVRdmuJjqW6ntJicPhYu9fiNgr/wfLVOZ0pkUV8MK1MEIBHIoNgokRpj43wUaLA6lYKqAhwEBsDZZkWAY2AIm+FhYAHz/AB7QCslDIHcEdgRcDYfqNuV43muINWNWhURE0hQQZAIkNIZJBFxYX3m+FhYqxkm5IezdOsxrNVq1azk84qMij3ecQoYDUTCkkwekYMo5FKdUAgNVSzlDp5dIjdfeJ5jfr5YWFjLbKkFZag9JgCFWkzXKEgqxQMZH3tLAyO5vOxNPKoToH+6VoPiS2skAKQZJAuZlZub7HCwsECnM8CoUm/m/aEKAWIgkWPW51NuN488aXE+G06dMA1WpiBGkNZVhYWDIi3rJw+FjQMepmKa5Ymi7vNQK3iluhNpkyCBYbDqLnAtWmruzleaQWG2k3AINz32PQYWFiyRESrVK+o6DTVJ5QVYkDoJ13wsLCxzs3R//2Q=="/>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panose="020B0604020202020204" pitchFamily="34" charset="0"/>
            </a:endParaRPr>
          </a:p>
        </p:txBody>
      </p:sp>
      <p:pic>
        <p:nvPicPr>
          <p:cNvPr id="14" name="Picture 13"/>
          <p:cNvPicPr>
            <a:picLocks noChangeAspect="1"/>
          </p:cNvPicPr>
          <p:nvPr/>
        </p:nvPicPr>
        <p:blipFill>
          <a:blip r:embed="rId4" cstate="print"/>
          <a:stretch>
            <a:fillRect/>
          </a:stretch>
        </p:blipFill>
        <p:spPr>
          <a:xfrm>
            <a:off x="355958" y="3875145"/>
            <a:ext cx="2582228" cy="1847636"/>
          </a:xfrm>
          <a:prstGeom prst="rect">
            <a:avLst/>
          </a:prstGeom>
          <a:ln>
            <a:solidFill>
              <a:schemeClr val="tx1"/>
            </a:solidFill>
          </a:ln>
        </p:spPr>
      </p:pic>
      <p:pic>
        <p:nvPicPr>
          <p:cNvPr id="6" name="Picture 5"/>
          <p:cNvPicPr>
            <a:picLocks noChangeAspect="1"/>
          </p:cNvPicPr>
          <p:nvPr/>
        </p:nvPicPr>
        <p:blipFill>
          <a:blip r:embed="rId5" cstate="print"/>
          <a:stretch>
            <a:fillRect/>
          </a:stretch>
        </p:blipFill>
        <p:spPr>
          <a:xfrm>
            <a:off x="6010636" y="1773769"/>
            <a:ext cx="2729683" cy="1880468"/>
          </a:xfrm>
          <a:prstGeom prst="rect">
            <a:avLst/>
          </a:prstGeom>
          <a:ln>
            <a:solidFill>
              <a:schemeClr val="tx1"/>
            </a:solidFill>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xmlns=""/>
              </a:ext>
            </a:extLst>
          </a:blip>
          <a:srcRect l="572" t="572" r="572" b="572"/>
          <a:stretch/>
        </p:blipFill>
        <p:spPr>
          <a:xfrm>
            <a:off x="355958" y="1773769"/>
            <a:ext cx="2612330" cy="1888739"/>
          </a:xfrm>
          <a:prstGeom prst="rect">
            <a:avLst/>
          </a:prstGeom>
          <a:ln>
            <a:solidFill>
              <a:schemeClr val="tx1"/>
            </a:solidFill>
          </a:ln>
        </p:spPr>
      </p:pic>
      <p:pic>
        <p:nvPicPr>
          <p:cNvPr id="10" name="Picture 2" descr="nstalled Culvert"/>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74215" y="3875144"/>
            <a:ext cx="2602523" cy="184763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2" name="Title 1"/>
          <p:cNvSpPr txBox="1">
            <a:spLocks/>
          </p:cNvSpPr>
          <p:nvPr/>
        </p:nvSpPr>
        <p:spPr>
          <a:xfrm>
            <a:off x="895350" y="228600"/>
            <a:ext cx="7486650" cy="1143000"/>
          </a:xfrm>
          <a:prstGeom prst="rect">
            <a:avLst/>
          </a:prstGeom>
        </p:spPr>
        <p:txBody>
          <a:bodyPr>
            <a:normAutofit fontScale="97500"/>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1"/>
                </a:solidFill>
                <a:effectLst/>
                <a:uLnTx/>
                <a:uFillTx/>
                <a:latin typeface="+mj-lt"/>
                <a:ea typeface="+mj-ea"/>
                <a:cs typeface="+mj-cs"/>
              </a:rPr>
              <a:t>Implications: </a:t>
            </a:r>
            <a:br>
              <a:rPr kumimoji="0" lang="en-US" sz="3200" b="0" i="0" u="none" strike="noStrike" kern="0" cap="none" spc="0" normalizeH="0" baseline="0" noProof="0" dirty="0">
                <a:ln>
                  <a:noFill/>
                </a:ln>
                <a:solidFill>
                  <a:schemeClr val="tx1"/>
                </a:solidFill>
                <a:effectLst/>
                <a:uLnTx/>
                <a:uFillTx/>
                <a:latin typeface="+mj-lt"/>
                <a:ea typeface="+mj-ea"/>
                <a:cs typeface="+mj-cs"/>
              </a:rPr>
            </a:br>
            <a:r>
              <a:rPr kumimoji="0" lang="en-US" sz="3200" b="0" i="0" u="none" strike="noStrike" kern="0" cap="none" spc="0" normalizeH="0" baseline="0" noProof="0" dirty="0">
                <a:ln>
                  <a:noFill/>
                </a:ln>
                <a:solidFill>
                  <a:schemeClr val="tx1"/>
                </a:solidFill>
                <a:effectLst/>
                <a:uLnTx/>
                <a:uFillTx/>
                <a:latin typeface="+mj-lt"/>
                <a:ea typeface="+mj-ea"/>
                <a:cs typeface="+mj-cs"/>
              </a:rPr>
              <a:t>Rivers,</a:t>
            </a:r>
            <a:r>
              <a:rPr kumimoji="0" lang="en-US" sz="3200" b="0" i="0" u="none" strike="noStrike" kern="0" cap="none" spc="0" normalizeH="0" noProof="0" dirty="0">
                <a:ln>
                  <a:noFill/>
                </a:ln>
                <a:solidFill>
                  <a:schemeClr val="tx1"/>
                </a:solidFill>
                <a:effectLst/>
                <a:uLnTx/>
                <a:uFillTx/>
                <a:latin typeface="+mj-lt"/>
                <a:ea typeface="+mj-ea"/>
                <a:cs typeface="+mj-cs"/>
              </a:rPr>
              <a:t> </a:t>
            </a:r>
            <a:r>
              <a:rPr kumimoji="0" lang="en-US" sz="3200" b="0" i="0" u="none" strike="noStrike" kern="0" cap="none" spc="0" normalizeH="0" baseline="0" noProof="0" dirty="0">
                <a:ln>
                  <a:noFill/>
                </a:ln>
                <a:solidFill>
                  <a:schemeClr val="tx1"/>
                </a:solidFill>
                <a:effectLst/>
                <a:uLnTx/>
                <a:uFillTx/>
                <a:latin typeface="+mj-lt"/>
                <a:ea typeface="+mj-ea"/>
                <a:cs typeface="+mj-cs"/>
              </a:rPr>
              <a:t>Floodplains, and Communities</a:t>
            </a:r>
          </a:p>
        </p:txBody>
      </p:sp>
      <p:pic>
        <p:nvPicPr>
          <p:cNvPr id="3" name="Picture 2"/>
          <p:cNvPicPr>
            <a:picLocks noChangeAspect="1"/>
          </p:cNvPicPr>
          <p:nvPr/>
        </p:nvPicPr>
        <p:blipFill>
          <a:blip r:embed="rId8" cstate="print"/>
          <a:stretch>
            <a:fillRect/>
          </a:stretch>
        </p:blipFill>
        <p:spPr>
          <a:xfrm>
            <a:off x="3124976" y="1773769"/>
            <a:ext cx="2731245" cy="1888739"/>
          </a:xfrm>
          <a:prstGeom prst="rect">
            <a:avLst/>
          </a:prstGeom>
          <a:ln>
            <a:solidFill>
              <a:schemeClr val="tx1"/>
            </a:solidFill>
          </a:ln>
        </p:spPr>
      </p:pic>
      <p:sp>
        <p:nvSpPr>
          <p:cNvPr id="16" name="TextBox 15"/>
          <p:cNvSpPr txBox="1"/>
          <p:nvPr/>
        </p:nvSpPr>
        <p:spPr>
          <a:xfrm>
            <a:off x="3140632" y="3352801"/>
            <a:ext cx="2345768"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Increased demand for irrigation </a:t>
            </a:r>
          </a:p>
        </p:txBody>
      </p:sp>
      <p:sp>
        <p:nvSpPr>
          <p:cNvPr id="18" name="TextBox 17"/>
          <p:cNvSpPr txBox="1"/>
          <p:nvPr/>
        </p:nvSpPr>
        <p:spPr>
          <a:xfrm>
            <a:off x="6010636" y="3200400"/>
            <a:ext cx="2666102" cy="461665"/>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Decreased reliability of irrigation supply</a:t>
            </a:r>
          </a:p>
        </p:txBody>
      </p:sp>
      <p:sp>
        <p:nvSpPr>
          <p:cNvPr id="19" name="TextBox 18"/>
          <p:cNvSpPr txBox="1"/>
          <p:nvPr/>
        </p:nvSpPr>
        <p:spPr>
          <a:xfrm>
            <a:off x="355958" y="5445782"/>
            <a:ext cx="2345768" cy="276999"/>
          </a:xfrm>
          <a:prstGeom prst="rect">
            <a:avLst/>
          </a:prstGeom>
          <a:noFill/>
        </p:spPr>
        <p:txBody>
          <a:bodyPr wrap="square" rtlCol="0">
            <a:spAutoFit/>
          </a:bodyPr>
          <a:lstStyle/>
          <a:p>
            <a:r>
              <a:rPr lang="en-US" sz="1200" dirty="0"/>
              <a:t>Increased sediment loading</a:t>
            </a:r>
          </a:p>
        </p:txBody>
      </p:sp>
      <p:sp>
        <p:nvSpPr>
          <p:cNvPr id="20" name="TextBox 19"/>
          <p:cNvSpPr txBox="1"/>
          <p:nvPr/>
        </p:nvSpPr>
        <p:spPr>
          <a:xfrm>
            <a:off x="315149" y="3125101"/>
            <a:ext cx="2663845" cy="461665"/>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Increased summer demand – public water supplies</a:t>
            </a:r>
          </a:p>
        </p:txBody>
      </p:sp>
      <p:sp>
        <p:nvSpPr>
          <p:cNvPr id="21" name="TextBox 20"/>
          <p:cNvSpPr txBox="1"/>
          <p:nvPr/>
        </p:nvSpPr>
        <p:spPr>
          <a:xfrm>
            <a:off x="6063126" y="5257800"/>
            <a:ext cx="2345768" cy="461665"/>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Implications for infrastructure design</a:t>
            </a:r>
          </a:p>
        </p:txBody>
      </p:sp>
      <p:pic>
        <p:nvPicPr>
          <p:cNvPr id="4" name="Picture 3"/>
          <p:cNvPicPr>
            <a:picLocks noChangeAspect="1"/>
          </p:cNvPicPr>
          <p:nvPr/>
        </p:nvPicPr>
        <p:blipFill>
          <a:blip r:embed="rId9" cstate="print"/>
          <a:stretch>
            <a:fillRect/>
          </a:stretch>
        </p:blipFill>
        <p:spPr>
          <a:xfrm>
            <a:off x="3116579" y="3848250"/>
            <a:ext cx="2773233" cy="1885950"/>
          </a:xfrm>
          <a:prstGeom prst="rect">
            <a:avLst/>
          </a:prstGeom>
          <a:ln>
            <a:solidFill>
              <a:schemeClr val="tx1"/>
            </a:solidFill>
          </a:ln>
        </p:spPr>
      </p:pic>
      <p:sp>
        <p:nvSpPr>
          <p:cNvPr id="22" name="TextBox 21"/>
          <p:cNvSpPr txBox="1"/>
          <p:nvPr/>
        </p:nvSpPr>
        <p:spPr>
          <a:xfrm>
            <a:off x="3079144" y="5438001"/>
            <a:ext cx="2716138"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rPr>
              <a:t>Implications for restoration </a:t>
            </a:r>
            <a:r>
              <a:rPr lang="en-US" sz="1200" dirty="0" err="1">
                <a:solidFill>
                  <a:schemeClr val="bg1"/>
                </a:solidFill>
                <a:effectLst>
                  <a:outerShdw blurRad="38100" dist="38100" dir="2700000" algn="tl">
                    <a:srgbClr val="000000">
                      <a:alpha val="43137"/>
                    </a:srgbClr>
                  </a:outerShdw>
                </a:effectLst>
              </a:rPr>
              <a:t>activites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15166203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1.staticflickr.com/7/6059/6414762563_c725fa7a89_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9144000" cy="6934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fontScale="90000"/>
          </a:bodyPr>
          <a:lstStyle/>
          <a:p>
            <a:r>
              <a:rPr lang="en-US" b="0" dirty="0">
                <a:solidFill>
                  <a:srgbClr val="FFFF00"/>
                </a:solidFill>
              </a:rPr>
              <a:t>(Some of the)</a:t>
            </a:r>
            <a:r>
              <a:rPr lang="en-US" dirty="0">
                <a:solidFill>
                  <a:srgbClr val="FFFF00"/>
                </a:solidFill>
              </a:rPr>
              <a:t> </a:t>
            </a:r>
            <a:br>
              <a:rPr lang="en-US" dirty="0">
                <a:solidFill>
                  <a:srgbClr val="FFFF00"/>
                </a:solidFill>
              </a:rPr>
            </a:br>
            <a:r>
              <a:rPr lang="en-US" dirty="0">
                <a:solidFill>
                  <a:srgbClr val="FFFF00"/>
                </a:solidFill>
              </a:rPr>
              <a:t>Implications for Ecosystems</a:t>
            </a:r>
          </a:p>
        </p:txBody>
      </p:sp>
      <p:sp>
        <p:nvSpPr>
          <p:cNvPr id="3" name="Content Placeholder 2"/>
          <p:cNvSpPr>
            <a:spLocks noGrp="1"/>
          </p:cNvSpPr>
          <p:nvPr>
            <p:ph idx="1"/>
          </p:nvPr>
        </p:nvSpPr>
        <p:spPr>
          <a:xfrm>
            <a:off x="457200" y="2190750"/>
            <a:ext cx="8229600" cy="3935413"/>
          </a:xfrm>
        </p:spPr>
        <p:txBody>
          <a:bodyPr>
            <a:normAutofit fontScale="85000" lnSpcReduction="10000"/>
          </a:bodyPr>
          <a:lstStyle/>
          <a:p>
            <a:r>
              <a:rPr lang="en-US" dirty="0">
                <a:solidFill>
                  <a:schemeClr val="bg1"/>
                </a:solidFill>
                <a:effectLst>
                  <a:outerShdw blurRad="38100" dist="38100" dir="2700000" algn="tl">
                    <a:srgbClr val="000000">
                      <a:alpha val="43137"/>
                    </a:srgbClr>
                  </a:outerShdw>
                </a:effectLst>
              </a:rPr>
              <a:t>Shifts in ranges, changes in species assemblages</a:t>
            </a:r>
          </a:p>
          <a:p>
            <a:r>
              <a:rPr lang="en-US" dirty="0">
                <a:solidFill>
                  <a:schemeClr val="bg1"/>
                </a:solidFill>
                <a:effectLst>
                  <a:outerShdw blurRad="38100" dist="38100" dir="2700000" algn="tl">
                    <a:srgbClr val="000000">
                      <a:alpha val="43137"/>
                    </a:srgbClr>
                  </a:outerShdw>
                </a:effectLst>
              </a:rPr>
              <a:t>Habitat loss/gain</a:t>
            </a:r>
          </a:p>
          <a:p>
            <a:r>
              <a:rPr lang="en-US" dirty="0">
                <a:solidFill>
                  <a:schemeClr val="bg1"/>
                </a:solidFill>
                <a:effectLst>
                  <a:outerShdw blurRad="38100" dist="38100" dir="2700000" algn="tl">
                    <a:srgbClr val="000000">
                      <a:alpha val="43137"/>
                    </a:srgbClr>
                  </a:outerShdw>
                </a:effectLst>
              </a:rPr>
              <a:t>Changes in ecological stressors (drought, flooding, fires, pollutant loading + the human response)</a:t>
            </a:r>
          </a:p>
          <a:p>
            <a:r>
              <a:rPr lang="en-US" dirty="0">
                <a:solidFill>
                  <a:schemeClr val="bg1"/>
                </a:solidFill>
                <a:effectLst>
                  <a:outerShdw blurRad="38100" dist="38100" dir="2700000" algn="tl">
                    <a:srgbClr val="000000">
                      <a:alpha val="43137"/>
                    </a:srgbClr>
                  </a:outerShdw>
                </a:effectLst>
              </a:rPr>
              <a:t>Implications for phenology (i.e., timing of biological events) </a:t>
            </a:r>
          </a:p>
          <a:p>
            <a:r>
              <a:rPr lang="en-US" dirty="0">
                <a:solidFill>
                  <a:schemeClr val="bg1"/>
                </a:solidFill>
                <a:effectLst>
                  <a:outerShdw blurRad="38100" dist="38100" dir="2700000" algn="tl">
                    <a:srgbClr val="000000">
                      <a:alpha val="43137"/>
                    </a:srgbClr>
                  </a:outerShdw>
                </a:effectLst>
              </a:rPr>
              <a:t>Potential decoupling of interspecies interactions (e.g., predator/prey relationships, pollinators)</a:t>
            </a:r>
          </a:p>
          <a:p>
            <a:r>
              <a:rPr lang="en-US" dirty="0">
                <a:solidFill>
                  <a:schemeClr val="bg1"/>
                </a:solidFill>
                <a:effectLst>
                  <a:outerShdw blurRad="38100" dist="38100" dir="2700000" algn="tl">
                    <a:srgbClr val="000000">
                      <a:alpha val="43137"/>
                    </a:srgbClr>
                  </a:outerShdw>
                </a:effectLst>
              </a:rPr>
              <a:t>Changes in pressures from invasive species</a:t>
            </a: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62884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7620000" cy="1143000"/>
          </a:xfrm>
        </p:spPr>
        <p:txBody>
          <a:bodyPr>
            <a:normAutofit fontScale="90000"/>
          </a:bodyPr>
          <a:lstStyle/>
          <a:p>
            <a:r>
              <a:rPr lang="en-US" sz="4000" dirty="0"/>
              <a:t>Implications: Physical, Spiritual, Economic and Cultural Security </a:t>
            </a:r>
          </a:p>
        </p:txBody>
      </p:sp>
      <p:pic>
        <p:nvPicPr>
          <p:cNvPr id="12" name="Picture 6" descr="CIG_logo_color_2_inch.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975" y="22860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304800" y="4208417"/>
            <a:ext cx="3124200" cy="2322718"/>
          </a:xfrm>
          <a:prstGeom prst="rect">
            <a:avLst/>
          </a:prstGeom>
          <a:ln>
            <a:solidFill>
              <a:schemeClr val="tx1"/>
            </a:solidFill>
          </a:ln>
        </p:spPr>
      </p:pic>
      <p:pic>
        <p:nvPicPr>
          <p:cNvPr id="5" name="Picture 4"/>
          <p:cNvPicPr>
            <a:picLocks noChangeAspect="1"/>
          </p:cNvPicPr>
          <p:nvPr/>
        </p:nvPicPr>
        <p:blipFill>
          <a:blip r:embed="rId5" cstate="print"/>
          <a:stretch>
            <a:fillRect/>
          </a:stretch>
        </p:blipFill>
        <p:spPr>
          <a:xfrm>
            <a:off x="5181599" y="1543051"/>
            <a:ext cx="3555413" cy="2571749"/>
          </a:xfrm>
          <a:prstGeom prst="rect">
            <a:avLst/>
          </a:prstGeom>
          <a:ln>
            <a:solidFill>
              <a:schemeClr val="tx1"/>
            </a:solidFill>
          </a:ln>
        </p:spPr>
      </p:pic>
      <p:pic>
        <p:nvPicPr>
          <p:cNvPr id="6" name="Picture 5"/>
          <p:cNvPicPr>
            <a:picLocks noChangeAspect="1"/>
          </p:cNvPicPr>
          <p:nvPr/>
        </p:nvPicPr>
        <p:blipFill rotWithShape="1">
          <a:blip r:embed="rId6" cstate="print"/>
          <a:srcRect l="19683" r="20735"/>
          <a:stretch/>
        </p:blipFill>
        <p:spPr>
          <a:xfrm>
            <a:off x="304801" y="1529988"/>
            <a:ext cx="1905000" cy="2584812"/>
          </a:xfrm>
          <a:prstGeom prst="rect">
            <a:avLst/>
          </a:prstGeom>
          <a:ln>
            <a:solidFill>
              <a:schemeClr val="tx1"/>
            </a:solidFill>
          </a:ln>
        </p:spPr>
      </p:pic>
      <p:pic>
        <p:nvPicPr>
          <p:cNvPr id="4108" name="Picture 12" descr="Image result for snowy mountains idaho"/>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78357" y="4191001"/>
            <a:ext cx="2058655" cy="233142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6" name="Picture 8" descr="Image"/>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a:stretch/>
        </p:blipFill>
        <p:spPr bwMode="auto">
          <a:xfrm>
            <a:off x="3576126" y="4201275"/>
            <a:ext cx="2979234" cy="2343964"/>
          </a:xfrm>
          <a:prstGeom prst="rect">
            <a:avLst/>
          </a:prstGeom>
          <a:noFill/>
          <a:ln>
            <a:solidFill>
              <a:schemeClr val="bg1">
                <a:lumMod val="50000"/>
              </a:schemeClr>
            </a:solidFill>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9" cstate="print"/>
          <a:stretch>
            <a:fillRect/>
          </a:stretch>
        </p:blipFill>
        <p:spPr>
          <a:xfrm>
            <a:off x="2332798" y="1543051"/>
            <a:ext cx="2772602" cy="2571749"/>
          </a:xfrm>
          <a:prstGeom prst="rect">
            <a:avLst/>
          </a:prstGeom>
          <a:ln>
            <a:solidFill>
              <a:schemeClr val="tx1"/>
            </a:solidFill>
          </a:ln>
        </p:spPr>
      </p:pic>
      <p:pic>
        <p:nvPicPr>
          <p:cNvPr id="14" name="Picture 2" descr="http://www.doh.wa.gov/portals/1/images/4400/beach_closed.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912371" y="4191000"/>
            <a:ext cx="1279252" cy="16605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9052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703"/>
            <a:ext cx="8382000" cy="697497"/>
          </a:xfrm>
        </p:spPr>
        <p:txBody>
          <a:bodyPr>
            <a:normAutofit/>
          </a:bodyPr>
          <a:lstStyle/>
          <a:p>
            <a:pPr algn="l"/>
            <a:r>
              <a:rPr lang="en-US" sz="3600" b="1" dirty="0">
                <a:solidFill>
                  <a:srgbClr val="002060"/>
                </a:solidFill>
              </a:rPr>
              <a:t>How Will We </a:t>
            </a:r>
            <a:r>
              <a:rPr lang="en-US" sz="3600" b="1" i="1" dirty="0">
                <a:solidFill>
                  <a:srgbClr val="002060"/>
                </a:solidFill>
              </a:rPr>
              <a:t>Experience</a:t>
            </a:r>
            <a:r>
              <a:rPr lang="en-US" sz="3600" b="1" dirty="0">
                <a:solidFill>
                  <a:srgbClr val="002060"/>
                </a:solidFill>
              </a:rPr>
              <a:t> Climate Change?</a:t>
            </a:r>
          </a:p>
        </p:txBody>
      </p:sp>
      <p:sp>
        <p:nvSpPr>
          <p:cNvPr id="5" name="Rectangle 2"/>
          <p:cNvSpPr>
            <a:spLocks noChangeArrowheads="1"/>
          </p:cNvSpPr>
          <p:nvPr/>
        </p:nvSpPr>
        <p:spPr bwMode="auto">
          <a:xfrm>
            <a:off x="405063" y="5874603"/>
            <a:ext cx="36335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dirty="0">
                <a:ln>
                  <a:noFill/>
                </a:ln>
                <a:effectLst/>
                <a:uLnTx/>
                <a:uFillTx/>
                <a:latin typeface="Arial" panose="020B0604020202020204" pitchFamily="34" charset="0"/>
              </a:rPr>
              <a:t>“This never used to happen,” Mr. Toussaint said. “I’ve owned this place eight years, and now it’s all the time.”</a:t>
            </a:r>
          </a:p>
        </p:txBody>
      </p:sp>
      <p:pic>
        <p:nvPicPr>
          <p:cNvPr id="6" name="Picture 2" descr="http://static01.nyt.com/images/2014/05/08/us/JPCLIMATE/JPCLIMATE-superJumb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9600" y="3733800"/>
            <a:ext cx="4190999" cy="297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txBox="1">
            <a:spLocks/>
          </p:cNvSpPr>
          <p:nvPr/>
        </p:nvSpPr>
        <p:spPr>
          <a:xfrm>
            <a:off x="405063" y="1066800"/>
            <a:ext cx="3605463" cy="2663824"/>
          </a:xfrm>
          <a:prstGeom prst="rect">
            <a:avLst/>
          </a:prstGeom>
          <a:noFill/>
        </p:spPr>
        <p:txBody>
          <a:bodyPr>
            <a:no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kern="0" dirty="0"/>
              <a:t>Primarily through changes in the frequency, intensity, and duration of many existing stressors….</a:t>
            </a:r>
          </a:p>
          <a:p>
            <a:pPr marL="0" indent="0">
              <a:buFontTx/>
              <a:buNone/>
            </a:pPr>
            <a:endParaRPr lang="en-US" sz="2800" kern="0" dirty="0"/>
          </a:p>
        </p:txBody>
      </p:sp>
      <p:pic>
        <p:nvPicPr>
          <p:cNvPr id="8" name="Picture 7"/>
          <p:cNvPicPr>
            <a:picLocks noChangeAspect="1"/>
          </p:cNvPicPr>
          <p:nvPr/>
        </p:nvPicPr>
        <p:blipFill>
          <a:blip r:embed="rId4" cstate="print"/>
          <a:stretch>
            <a:fillRect/>
          </a:stretch>
        </p:blipFill>
        <p:spPr>
          <a:xfrm>
            <a:off x="4419601" y="1066800"/>
            <a:ext cx="4190999" cy="2589213"/>
          </a:xfrm>
          <a:prstGeom prst="rect">
            <a:avLst/>
          </a:prstGeom>
        </p:spPr>
      </p:pic>
    </p:spTree>
    <p:extLst>
      <p:ext uri="{BB962C8B-B14F-4D97-AF65-F5344CB8AC3E}">
        <p14:creationId xmlns:p14="http://schemas.microsoft.com/office/powerpoint/2010/main" xmlns="" val="3106532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703"/>
            <a:ext cx="8382000" cy="697497"/>
          </a:xfrm>
        </p:spPr>
        <p:txBody>
          <a:bodyPr>
            <a:normAutofit/>
          </a:bodyPr>
          <a:lstStyle/>
          <a:p>
            <a:pPr algn="l"/>
            <a:r>
              <a:rPr lang="en-US" sz="3600" b="1" dirty="0">
                <a:solidFill>
                  <a:srgbClr val="002060"/>
                </a:solidFill>
              </a:rPr>
              <a:t>How Will We </a:t>
            </a:r>
            <a:r>
              <a:rPr lang="en-US" sz="3600" b="1" i="1" dirty="0">
                <a:solidFill>
                  <a:srgbClr val="002060"/>
                </a:solidFill>
              </a:rPr>
              <a:t>Experience</a:t>
            </a:r>
            <a:r>
              <a:rPr lang="en-US" sz="3600" b="1" dirty="0">
                <a:solidFill>
                  <a:srgbClr val="002060"/>
                </a:solidFill>
              </a:rPr>
              <a:t> Climate Change?</a:t>
            </a:r>
          </a:p>
        </p:txBody>
      </p:sp>
      <p:pic>
        <p:nvPicPr>
          <p:cNvPr id="6" name="Picture 2" descr="http://static01.nyt.com/images/2014/05/08/us/JPCLIMATE/JPCLIMATE-superJumb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9600" y="3733800"/>
            <a:ext cx="4190999" cy="297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txBox="1">
            <a:spLocks/>
          </p:cNvSpPr>
          <p:nvPr/>
        </p:nvSpPr>
        <p:spPr>
          <a:xfrm>
            <a:off x="405063" y="1066800"/>
            <a:ext cx="3605463" cy="2663824"/>
          </a:xfrm>
          <a:prstGeom prst="rect">
            <a:avLst/>
          </a:prstGeom>
          <a:noFill/>
        </p:spPr>
        <p:txBody>
          <a:bodyPr>
            <a:no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kern="0" dirty="0"/>
              <a:t>Primarily through changes in the frequency, intensity, and duration of many existing stressors….</a:t>
            </a:r>
          </a:p>
          <a:p>
            <a:pPr marL="0" indent="0">
              <a:buFontTx/>
              <a:buNone/>
            </a:pPr>
            <a:endParaRPr lang="en-US" sz="2800" kern="0" dirty="0"/>
          </a:p>
        </p:txBody>
      </p:sp>
      <p:pic>
        <p:nvPicPr>
          <p:cNvPr id="8" name="Picture 7"/>
          <p:cNvPicPr>
            <a:picLocks noChangeAspect="1"/>
          </p:cNvPicPr>
          <p:nvPr/>
        </p:nvPicPr>
        <p:blipFill>
          <a:blip r:embed="rId4" cstate="print"/>
          <a:stretch>
            <a:fillRect/>
          </a:stretch>
        </p:blipFill>
        <p:spPr>
          <a:xfrm>
            <a:off x="4419601" y="1066800"/>
            <a:ext cx="4190999" cy="2589213"/>
          </a:xfrm>
          <a:prstGeom prst="rect">
            <a:avLst/>
          </a:prstGeom>
        </p:spPr>
      </p:pic>
      <p:sp>
        <p:nvSpPr>
          <p:cNvPr id="9" name="Content Placeholder 2"/>
          <p:cNvSpPr txBox="1">
            <a:spLocks/>
          </p:cNvSpPr>
          <p:nvPr/>
        </p:nvSpPr>
        <p:spPr>
          <a:xfrm>
            <a:off x="457200" y="3733800"/>
            <a:ext cx="3581400" cy="1600200"/>
          </a:xfrm>
          <a:prstGeom prst="rect">
            <a:avLst/>
          </a:prstGeom>
          <a:noFill/>
        </p:spPr>
        <p:txBody>
          <a:bodyPr>
            <a:no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kern="0" dirty="0"/>
              <a:t>…but also through the emergence of new issues.</a:t>
            </a:r>
          </a:p>
          <a:p>
            <a:pPr marL="0" indent="0">
              <a:buFontTx/>
              <a:buNone/>
            </a:pPr>
            <a:endParaRPr lang="en-US" sz="2800" kern="0" dirty="0"/>
          </a:p>
        </p:txBody>
      </p:sp>
      <p:pic>
        <p:nvPicPr>
          <p:cNvPr id="10" name="Picture 4" descr="Image result for mosquito"/>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28800" y="4800600"/>
            <a:ext cx="2329224" cy="18504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5967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holeartiststudio.com/wp-content/uploads/2011/12/Choices.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7715" r="4642"/>
          <a:stretch/>
        </p:blipFill>
        <p:spPr bwMode="auto">
          <a:xfrm>
            <a:off x="20320" y="2388358"/>
            <a:ext cx="5793626" cy="446964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291840" y="93408"/>
            <a:ext cx="5730240"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What are our options for dealing with this reality?</a:t>
            </a:r>
          </a:p>
        </p:txBody>
      </p:sp>
    </p:spTree>
    <p:extLst>
      <p:ext uri="{BB962C8B-B14F-4D97-AF65-F5344CB8AC3E}">
        <p14:creationId xmlns:p14="http://schemas.microsoft.com/office/powerpoint/2010/main" xmlns="" val="2804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284480" y="599234"/>
            <a:ext cx="8534400" cy="5819029"/>
            <a:chOff x="609600" y="1331166"/>
            <a:chExt cx="7924800" cy="5341100"/>
          </a:xfrm>
        </p:grpSpPr>
        <p:pic>
          <p:nvPicPr>
            <p:cNvPr id="614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9570" y="1331166"/>
              <a:ext cx="6310086" cy="422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9" name="TextBox 3"/>
            <p:cNvSpPr txBox="1">
              <a:spLocks noChangeArrowheads="1"/>
            </p:cNvSpPr>
            <p:nvPr/>
          </p:nvSpPr>
          <p:spPr bwMode="auto">
            <a:xfrm>
              <a:off x="609600" y="5841269"/>
              <a:ext cx="7924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Arial" charset="0"/>
                </a:rPr>
                <a:t>Option 1: Assume climate change is not a problem </a:t>
              </a:r>
              <a:br>
                <a:rPr kumimoji="0" lang="en-US" sz="2400" b="0" i="0" u="none" strike="noStrike" kern="0" cap="none" spc="0" normalizeH="0" baseline="0" noProof="0" dirty="0">
                  <a:ln>
                    <a:noFill/>
                  </a:ln>
                  <a:solidFill>
                    <a:schemeClr val="tx1"/>
                  </a:solidFill>
                  <a:effectLst/>
                  <a:uLnTx/>
                  <a:uFillTx/>
                  <a:latin typeface="Arial" charset="0"/>
                </a:rPr>
              </a:br>
              <a:r>
                <a:rPr kumimoji="0" lang="en-US" sz="2400" b="0" i="0" u="none" strike="noStrike" kern="0" cap="none" spc="0" normalizeH="0" baseline="0" noProof="0" dirty="0">
                  <a:ln>
                    <a:noFill/>
                  </a:ln>
                  <a:solidFill>
                    <a:schemeClr val="tx1"/>
                  </a:solidFill>
                  <a:effectLst/>
                  <a:uLnTx/>
                  <a:uFillTx/>
                  <a:latin typeface="Arial" charset="0"/>
                </a:rPr>
                <a:t>(or deny it altogether)</a:t>
              </a:r>
            </a:p>
          </p:txBody>
        </p:sp>
      </p:grpSp>
    </p:spTree>
    <p:extLst>
      <p:ext uri="{BB962C8B-B14F-4D97-AF65-F5344CB8AC3E}">
        <p14:creationId xmlns:p14="http://schemas.microsoft.com/office/powerpoint/2010/main" xmlns="" val="2507664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0" y="152400"/>
            <a:ext cx="9144000" cy="1371600"/>
          </a:xfrm>
        </p:spPr>
        <p:txBody>
          <a:bodyPr>
            <a:normAutofit/>
          </a:bodyPr>
          <a:lstStyle/>
          <a:p>
            <a:pPr eaLnBrk="1" hangingPunct="1"/>
            <a:r>
              <a:rPr lang="en-US" sz="4000" dirty="0"/>
              <a:t>Mitigation </a:t>
            </a:r>
            <a:r>
              <a:rPr lang="en-US" sz="4000" i="1" u="sng" dirty="0"/>
              <a:t>and</a:t>
            </a:r>
            <a:r>
              <a:rPr lang="en-US" sz="4000" dirty="0"/>
              <a:t> adaptation are required</a:t>
            </a:r>
          </a:p>
        </p:txBody>
      </p:sp>
      <p:sp>
        <p:nvSpPr>
          <p:cNvPr id="19" name="Rectangle 2"/>
          <p:cNvSpPr txBox="1">
            <a:spLocks noChangeArrowheads="1"/>
          </p:cNvSpPr>
          <p:nvPr/>
        </p:nvSpPr>
        <p:spPr bwMode="auto">
          <a:xfrm>
            <a:off x="457200" y="4343400"/>
            <a:ext cx="3505200" cy="1371600"/>
          </a:xfrm>
          <a:prstGeom prst="rect">
            <a:avLst/>
          </a:prstGeom>
          <a:solidFill>
            <a:schemeClr val="bg1"/>
          </a:solidFill>
          <a:ln w="9525">
            <a:noFill/>
            <a:miter lim="800000"/>
            <a:headEnd/>
            <a:tailEnd/>
          </a:ln>
        </p:spPr>
        <p:txBody>
          <a:bodyPr/>
          <a:lstStyle/>
          <a:p>
            <a:pPr marL="0" marR="0" lvl="0" indent="0" defTabSz="914400" eaLnBrk="0" fontAlgn="auto" latinLnBrk="0" hangingPunct="0">
              <a:lnSpc>
                <a:spcPct val="100000"/>
              </a:lnSpc>
              <a:spcBef>
                <a:spcPct val="20000"/>
              </a:spcBef>
              <a:spcAft>
                <a:spcPts val="0"/>
              </a:spcAft>
              <a:buClrTx/>
              <a:buSzTx/>
              <a:buFontTx/>
              <a:buNone/>
              <a:tabLst>
                <a:tab pos="2921000" algn="l"/>
              </a:tabLst>
              <a:defRPr/>
            </a:pPr>
            <a:r>
              <a:rPr kumimoji="0" lang="en-US" sz="2400" b="1" i="0" u="none" strike="noStrike" kern="0" cap="none" spc="0" normalizeH="0" baseline="0" noProof="0" dirty="0">
                <a:ln>
                  <a:noFill/>
                </a:ln>
                <a:solidFill>
                  <a:sysClr val="windowText" lastClr="000000"/>
                </a:solidFill>
                <a:effectLst/>
                <a:uLnTx/>
                <a:uFillTx/>
                <a:latin typeface="+mn-lt"/>
              </a:rPr>
              <a:t>Mitigation</a:t>
            </a:r>
            <a:endParaRPr kumimoji="0" lang="en-US" sz="2400" b="0" i="0" u="none" strike="noStrike" kern="0" cap="none" spc="0" normalizeH="0" baseline="0" noProof="0" dirty="0">
              <a:ln>
                <a:noFill/>
              </a:ln>
              <a:solidFill>
                <a:sysClr val="windowText" lastClr="000000"/>
              </a:solidFill>
              <a:effectLst/>
              <a:uLnTx/>
              <a:uFillTx/>
              <a:latin typeface="+mn-lt"/>
            </a:endParaRPr>
          </a:p>
          <a:p>
            <a:pPr marL="0" marR="0" lvl="0" indent="0" defTabSz="914400" eaLnBrk="0" fontAlgn="auto" latinLnBrk="0" hangingPunct="0">
              <a:lnSpc>
                <a:spcPct val="30000"/>
              </a:lnSpc>
              <a:spcBef>
                <a:spcPct val="20000"/>
              </a:spcBef>
              <a:spcAft>
                <a:spcPts val="0"/>
              </a:spcAft>
              <a:buClrTx/>
              <a:buSzTx/>
              <a:buFontTx/>
              <a:buNone/>
              <a:tabLst>
                <a:tab pos="2921000" algn="l"/>
              </a:tabLst>
              <a:defRPr/>
            </a:pPr>
            <a:endParaRPr kumimoji="0" lang="en-US" sz="2400" b="0" i="0" u="none" strike="noStrike" kern="0" cap="none" spc="0" normalizeH="0" baseline="0" noProof="0" dirty="0">
              <a:ln>
                <a:noFill/>
              </a:ln>
              <a:solidFill>
                <a:sysClr val="windowText" lastClr="000000"/>
              </a:solidFill>
              <a:effectLst/>
              <a:uLnTx/>
              <a:uFillTx/>
              <a:latin typeface="+mn-lt"/>
            </a:endParaRPr>
          </a:p>
          <a:p>
            <a:pPr marL="0" marR="0" lvl="0" indent="0" defTabSz="914400" eaLnBrk="0" fontAlgn="auto" latinLnBrk="0" hangingPunct="0">
              <a:lnSpc>
                <a:spcPct val="100000"/>
              </a:lnSpc>
              <a:spcBef>
                <a:spcPct val="20000"/>
              </a:spcBef>
              <a:spcAft>
                <a:spcPts val="0"/>
              </a:spcAft>
              <a:buClrTx/>
              <a:buSzTx/>
              <a:buFontTx/>
              <a:buNone/>
              <a:tabLst>
                <a:tab pos="2921000" algn="l"/>
              </a:tabLst>
              <a:defRPr/>
            </a:pPr>
            <a:r>
              <a:rPr kumimoji="0" lang="en-US" sz="2200" b="0" i="0" u="none" strike="noStrike" kern="0" cap="none" spc="0" normalizeH="0" baseline="0" noProof="0" dirty="0">
                <a:ln>
                  <a:noFill/>
                </a:ln>
                <a:solidFill>
                  <a:sysClr val="windowText" lastClr="000000"/>
                </a:solidFill>
                <a:effectLst/>
                <a:uLnTx/>
                <a:uFillTx/>
                <a:latin typeface="+mn-lt"/>
              </a:rPr>
              <a:t>Reducing emissions of greenhouse gases</a:t>
            </a:r>
            <a:endParaRPr kumimoji="0" lang="en-US" sz="2200" b="0" i="1" u="none" strike="noStrike" kern="0" cap="none" spc="0" normalizeH="0" baseline="0" noProof="0" dirty="0">
              <a:ln>
                <a:noFill/>
              </a:ln>
              <a:solidFill>
                <a:sysClr val="windowText" lastClr="000000"/>
              </a:solidFill>
              <a:effectLst/>
              <a:uLnTx/>
              <a:uFillTx/>
              <a:latin typeface="+mn-lt"/>
            </a:endParaRPr>
          </a:p>
        </p:txBody>
      </p:sp>
      <p:sp>
        <p:nvSpPr>
          <p:cNvPr id="155653" name="Rectangle 5"/>
          <p:cNvSpPr>
            <a:spLocks noChangeArrowheads="1"/>
          </p:cNvSpPr>
          <p:nvPr/>
        </p:nvSpPr>
        <p:spPr bwMode="auto">
          <a:xfrm>
            <a:off x="5105400" y="4343400"/>
            <a:ext cx="3733800" cy="2133600"/>
          </a:xfrm>
          <a:prstGeom prst="rect">
            <a:avLst/>
          </a:prstGeom>
          <a:solidFill>
            <a:schemeClr val="bg1"/>
          </a:solidFill>
          <a:ln w="9525">
            <a:noFill/>
            <a:miter lim="800000"/>
            <a:headEnd/>
            <a:tailEnd/>
          </a:ln>
        </p:spPr>
        <p:txBody>
          <a:bodyPr/>
          <a:lstStyle/>
          <a:p>
            <a:pPr marL="0" marR="0" lvl="0" indent="0" defTabSz="914400" eaLnBrk="1" fontAlgn="auto" latinLnBrk="0" hangingPunct="1">
              <a:lnSpc>
                <a:spcPct val="100000"/>
              </a:lnSpc>
              <a:spcBef>
                <a:spcPct val="20000"/>
              </a:spcBef>
              <a:spcAft>
                <a:spcPts val="0"/>
              </a:spcAft>
              <a:buClrTx/>
              <a:buSzTx/>
              <a:buFontTx/>
              <a:buNone/>
              <a:tabLst>
                <a:tab pos="2921000" algn="l"/>
              </a:tabLst>
              <a:defRPr/>
            </a:pPr>
            <a:r>
              <a:rPr kumimoji="0" lang="en-US" sz="2400" b="1" i="0" u="none" strike="noStrike" kern="0" cap="none" spc="0" normalizeH="0" baseline="0" noProof="0" dirty="0">
                <a:ln>
                  <a:noFill/>
                </a:ln>
                <a:solidFill>
                  <a:sysClr val="windowText" lastClr="000000"/>
                </a:solidFill>
                <a:effectLst/>
                <a:uLnTx/>
                <a:uFillTx/>
                <a:latin typeface="+mn-lt"/>
              </a:rPr>
              <a:t>Adaptation</a:t>
            </a:r>
          </a:p>
          <a:p>
            <a:pPr marL="0" marR="0" lvl="0" indent="0" defTabSz="914400" eaLnBrk="1" fontAlgn="auto" latinLnBrk="0" hangingPunct="1">
              <a:lnSpc>
                <a:spcPct val="50000"/>
              </a:lnSpc>
              <a:spcBef>
                <a:spcPct val="20000"/>
              </a:spcBef>
              <a:spcAft>
                <a:spcPts val="0"/>
              </a:spcAft>
              <a:buClrTx/>
              <a:buSzTx/>
              <a:buFontTx/>
              <a:buNone/>
              <a:tabLst>
                <a:tab pos="2921000" algn="l"/>
              </a:tabLst>
              <a:defRPr/>
            </a:pPr>
            <a:endParaRPr kumimoji="0" lang="en-US" sz="22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tab pos="2921000" algn="l"/>
              </a:tabLst>
              <a:defRPr/>
            </a:pPr>
            <a:r>
              <a:rPr kumimoji="0" lang="en-US" sz="2200" b="0" i="0" u="none" strike="noStrike" kern="0" cap="none" spc="0" normalizeH="0" baseline="0" noProof="0" dirty="0">
                <a:ln>
                  <a:noFill/>
                </a:ln>
                <a:solidFill>
                  <a:sysClr val="windowText" lastClr="000000"/>
                </a:solidFill>
                <a:effectLst/>
                <a:uLnTx/>
                <a:uFillTx/>
                <a:latin typeface="+mn-lt"/>
              </a:rPr>
              <a:t>Identifying, preparing for, and managing the change that occurs as mitigation strategies are implemented.  </a:t>
            </a:r>
            <a:r>
              <a:rPr kumimoji="0" lang="en-US" sz="2200" b="1" i="1" u="none" strike="noStrike" kern="0" cap="none" spc="0" normalizeH="0" baseline="0" noProof="0" dirty="0">
                <a:ln>
                  <a:noFill/>
                </a:ln>
                <a:solidFill>
                  <a:srgbClr val="9E0000"/>
                </a:solidFill>
                <a:effectLst/>
                <a:uLnTx/>
                <a:uFillTx/>
                <a:latin typeface="+mn-lt"/>
              </a:rPr>
              <a:t> </a:t>
            </a:r>
          </a:p>
        </p:txBody>
      </p:sp>
      <p:grpSp>
        <p:nvGrpSpPr>
          <p:cNvPr id="4102" name="Group 35"/>
          <p:cNvGrpSpPr>
            <a:grpSpLocks/>
          </p:cNvGrpSpPr>
          <p:nvPr/>
        </p:nvGrpSpPr>
        <p:grpSpPr bwMode="auto">
          <a:xfrm>
            <a:off x="5257800" y="1752600"/>
            <a:ext cx="3475038" cy="2286000"/>
            <a:chOff x="3216" y="3024"/>
            <a:chExt cx="2016" cy="1008"/>
          </a:xfrm>
        </p:grpSpPr>
        <p:pic>
          <p:nvPicPr>
            <p:cNvPr id="4105" name="Picture 18" descr="precwata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88" y="3024"/>
              <a:ext cx="1344"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 name="Picture 23" descr="hwt%2520zoning%2520closeup">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36" y="3024"/>
              <a:ext cx="390" cy="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107" name="Group 34"/>
            <p:cNvGrpSpPr>
              <a:grpSpLocks/>
            </p:cNvGrpSpPr>
            <p:nvPr/>
          </p:nvGrpSpPr>
          <p:grpSpPr bwMode="auto">
            <a:xfrm>
              <a:off x="3216" y="3024"/>
              <a:ext cx="720" cy="1008"/>
              <a:chOff x="4272" y="3024"/>
              <a:chExt cx="768" cy="1008"/>
            </a:xfrm>
          </p:grpSpPr>
          <p:pic>
            <p:nvPicPr>
              <p:cNvPr id="4108" name="Picture 25" descr="upgrade%2520in%2520storm%2520pipes">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72" y="3024"/>
                <a:ext cx="768" cy="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9" name="Picture 27" descr="cleelum1b">
                <a:hlinkClick r:id="rId8"/>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272" y="3516"/>
                <a:ext cx="768" cy="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4104" name="Picture 5" descr="CIG_logo_color_1_inch"/>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655050" y="6054725"/>
            <a:ext cx="417513"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lus 1"/>
          <p:cNvSpPr/>
          <p:nvPr/>
        </p:nvSpPr>
        <p:spPr>
          <a:xfrm>
            <a:off x="4090992" y="2560320"/>
            <a:ext cx="1036320" cy="1016000"/>
          </a:xfrm>
          <a:prstGeom prst="mathPlus">
            <a:avLst>
              <a:gd name="adj1" fmla="val 11520"/>
            </a:avLst>
          </a:prstGeom>
          <a:solidFill>
            <a:srgbClr val="E651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6515F"/>
                </a:solidFill>
                <a:effectLst/>
                <a:uLnTx/>
                <a:uFillTx/>
              </a:rPr>
              <a:t>&amp;</a:t>
            </a:r>
          </a:p>
        </p:txBody>
      </p:sp>
      <p:grpSp>
        <p:nvGrpSpPr>
          <p:cNvPr id="17" name="Group 4"/>
          <p:cNvGrpSpPr>
            <a:grpSpLocks/>
          </p:cNvGrpSpPr>
          <p:nvPr/>
        </p:nvGrpSpPr>
        <p:grpSpPr bwMode="auto">
          <a:xfrm>
            <a:off x="457200" y="1815844"/>
            <a:ext cx="3505200" cy="2296319"/>
            <a:chOff x="1295401" y="685801"/>
            <a:chExt cx="6857999" cy="4592637"/>
          </a:xfrm>
        </p:grpSpPr>
        <p:pic>
          <p:nvPicPr>
            <p:cNvPr id="18" name="Picture 12" descr="http://www.greenretreat.org/wp-content/uploads/2012/07/GreenMountainWindFarm_Fluvanna_2004.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819400" y="685801"/>
              <a:ext cx="5334000" cy="459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 descr="http://getfitnesstogether.files.wordpress.com/2010/05/bike-commuter-1.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295401" y="2906713"/>
              <a:ext cx="3030693" cy="235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6" descr="http://media.smithsonianmag.com/images/EcoCenter-Air-Smoking-Smokestack-631.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295403" y="685803"/>
              <a:ext cx="3030691" cy="222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319535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886200" y="1524000"/>
            <a:ext cx="4876800" cy="1077218"/>
          </a:xfrm>
          <a:prstGeom prst="rect">
            <a:avLst/>
          </a:prstGeom>
          <a:noFill/>
          <a:ln w="9525">
            <a:noFill/>
            <a:miter lim="800000"/>
            <a:headEnd/>
            <a:tailEnd/>
          </a:ln>
        </p:spPr>
        <p:txBody>
          <a:bodyPr>
            <a:prstTxWarp prst="textNoShape">
              <a:avLst/>
            </a:prstTxWarp>
            <a:spAutoFit/>
          </a:bodyPr>
          <a:lstStyle/>
          <a:p>
            <a:r>
              <a:rPr lang="en-US" sz="3200" kern="0" dirty="0">
                <a:solidFill>
                  <a:srgbClr val="575F6D"/>
                </a:solidFill>
                <a:latin typeface="Arial"/>
                <a:ea typeface="ＭＳ Ｐゴシック" charset="0"/>
              </a:rPr>
              <a:t>We’re changing the climate...</a:t>
            </a:r>
          </a:p>
        </p:txBody>
      </p:sp>
      <p:pic>
        <p:nvPicPr>
          <p:cNvPr id="62468" name="Picture 7" descr="CIG_logo_color_1_in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55050" y="6054725"/>
            <a:ext cx="417513" cy="71120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8470" y="238180"/>
            <a:ext cx="3010072" cy="20067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8470" y="4486480"/>
            <a:ext cx="3010072" cy="217394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8471" y="2341542"/>
            <a:ext cx="3010072" cy="2021650"/>
          </a:xfrm>
          <a:prstGeom prst="rect">
            <a:avLst/>
          </a:prstGeom>
        </p:spPr>
      </p:pic>
    </p:spTree>
    <p:extLst>
      <p:ext uri="{BB962C8B-B14F-4D97-AF65-F5344CB8AC3E}">
        <p14:creationId xmlns:p14="http://schemas.microsoft.com/office/powerpoint/2010/main" xmlns="" val="1917403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ChangeArrowheads="1"/>
          </p:cNvSpPr>
          <p:nvPr/>
        </p:nvSpPr>
        <p:spPr bwMode="auto">
          <a:xfrm>
            <a:off x="434715" y="1895233"/>
            <a:ext cx="7684843" cy="4570482"/>
          </a:xfrm>
          <a:prstGeom prst="rect">
            <a:avLst/>
          </a:prstGeom>
          <a:noFill/>
          <a:ln w="9525">
            <a:noFill/>
            <a:miter lim="800000"/>
            <a:headEnd/>
            <a:tailEnd/>
          </a:ln>
          <a:effectLst/>
        </p:spPr>
        <p:txBody>
          <a:bodyPr wrap="square">
            <a:prstTxWarp prst="textNoShape">
              <a:avLst/>
            </a:prstTxWarp>
            <a:spAutoFit/>
          </a:bodyPr>
          <a:lstStyle/>
          <a:p>
            <a:pPr marL="0" marR="0" lvl="0" indent="0" defTabSz="914400" eaLnBrk="1" fontAlgn="auto" latinLnBrk="0" hangingPunct="1">
              <a:lnSpc>
                <a:spcPct val="100000"/>
              </a:lnSpc>
              <a:spcBef>
                <a:spcPts val="0"/>
              </a:spcBef>
              <a:spcAft>
                <a:spcPts val="1800"/>
              </a:spcAft>
              <a:buClrTx/>
              <a:buSzTx/>
              <a:buFontTx/>
              <a:buNone/>
              <a:tabLst/>
              <a:defRPr/>
            </a:pPr>
            <a:r>
              <a:rPr kumimoji="0" lang="en-US" sz="2400" b="0" i="0" u="none" strike="noStrike" kern="0" cap="none" spc="0" normalizeH="0" baseline="0" noProof="0" dirty="0">
                <a:ln>
                  <a:noFill/>
                </a:ln>
                <a:effectLst/>
                <a:uLnTx/>
                <a:uFillTx/>
                <a:cs typeface="Arial" panose="020B0604020202020204" pitchFamily="34" charset="0"/>
              </a:rPr>
              <a:t>Can we </a:t>
            </a:r>
            <a:r>
              <a:rPr kumimoji="0" lang="en-US" sz="2400" b="1" i="0" u="none" strike="noStrike" kern="0" cap="none" spc="0" normalizeH="0" baseline="0" noProof="0" dirty="0">
                <a:ln>
                  <a:noFill/>
                </a:ln>
                <a:effectLst/>
                <a:uLnTx/>
                <a:uFillTx/>
                <a:cs typeface="Arial" panose="020B0604020202020204" pitchFamily="34" charset="0"/>
              </a:rPr>
              <a:t>achieve our goals </a:t>
            </a:r>
            <a:r>
              <a:rPr kumimoji="0" lang="en-US" sz="2400" b="0" i="0" u="none" strike="noStrike" kern="0" cap="none" spc="0" normalizeH="0" baseline="0" noProof="0" dirty="0">
                <a:ln>
                  <a:noFill/>
                </a:ln>
                <a:effectLst/>
                <a:uLnTx/>
                <a:uFillTx/>
                <a:cs typeface="Arial" panose="020B0604020202020204" pitchFamily="34" charset="0"/>
              </a:rPr>
              <a:t>in a changing climate?</a:t>
            </a:r>
          </a:p>
          <a:p>
            <a:pPr marL="0" marR="0" lvl="0" indent="0" defTabSz="914400" eaLnBrk="1" fontAlgn="auto" latinLnBrk="0" hangingPunct="1">
              <a:lnSpc>
                <a:spcPct val="100000"/>
              </a:lnSpc>
              <a:spcBef>
                <a:spcPts val="0"/>
              </a:spcBef>
              <a:spcAft>
                <a:spcPts val="1800"/>
              </a:spcAft>
              <a:buClrTx/>
              <a:buSzTx/>
              <a:buFontTx/>
              <a:buNone/>
              <a:tabLst/>
              <a:defRPr/>
            </a:pPr>
            <a:r>
              <a:rPr kumimoji="0" lang="en-US" sz="2400" b="0" i="0" u="none" strike="noStrike" kern="0" cap="none" spc="0" normalizeH="0" baseline="0" noProof="0" dirty="0">
                <a:ln>
                  <a:noFill/>
                </a:ln>
                <a:effectLst/>
                <a:uLnTx/>
                <a:uFillTx/>
                <a:cs typeface="Arial" panose="020B0604020202020204" pitchFamily="34" charset="0"/>
              </a:rPr>
              <a:t>How do we </a:t>
            </a:r>
            <a:r>
              <a:rPr kumimoji="0" lang="en-US" sz="2400" b="1" i="0" u="none" strike="noStrike" kern="0" cap="none" spc="0" normalizeH="0" baseline="0" noProof="0" dirty="0">
                <a:ln>
                  <a:noFill/>
                </a:ln>
                <a:effectLst/>
                <a:uLnTx/>
                <a:uFillTx/>
                <a:cs typeface="Arial" panose="020B0604020202020204" pitchFamily="34" charset="0"/>
              </a:rPr>
              <a:t>sustain our resources and investments </a:t>
            </a:r>
            <a:r>
              <a:rPr kumimoji="0" lang="en-US" sz="2400" b="0" i="0" u="none" strike="noStrike" kern="0" cap="none" spc="0" normalizeH="0" baseline="0" noProof="0" dirty="0">
                <a:ln>
                  <a:noFill/>
                </a:ln>
                <a:effectLst/>
                <a:uLnTx/>
                <a:uFillTx/>
                <a:cs typeface="Arial" panose="020B0604020202020204" pitchFamily="34" charset="0"/>
              </a:rPr>
              <a:t>as the climate changes?</a:t>
            </a:r>
          </a:p>
          <a:p>
            <a:pPr marL="0" marR="0" lvl="0" indent="0" defTabSz="914400" eaLnBrk="1" fontAlgn="auto" latinLnBrk="0" hangingPunct="1">
              <a:lnSpc>
                <a:spcPct val="100000"/>
              </a:lnSpc>
              <a:spcBef>
                <a:spcPts val="0"/>
              </a:spcBef>
              <a:spcAft>
                <a:spcPts val="1800"/>
              </a:spcAft>
              <a:buClrTx/>
              <a:buSzTx/>
              <a:buFontTx/>
              <a:buNone/>
              <a:tabLst/>
              <a:defRPr/>
            </a:pPr>
            <a:r>
              <a:rPr kumimoji="0" lang="en-US" sz="2400" b="0" i="0" u="none" strike="noStrike" kern="0" cap="none" spc="0" normalizeH="0" baseline="0" noProof="0" dirty="0">
                <a:ln>
                  <a:noFill/>
                </a:ln>
                <a:effectLst/>
                <a:uLnTx/>
                <a:uFillTx/>
                <a:cs typeface="Arial" panose="020B0604020202020204" pitchFamily="34" charset="0"/>
              </a:rPr>
              <a:t>What is necessary to </a:t>
            </a:r>
            <a:r>
              <a:rPr kumimoji="0" lang="en-US" sz="2400" b="1" i="0" u="none" strike="noStrike" kern="0" cap="none" spc="0" normalizeH="0" baseline="0" noProof="0" dirty="0">
                <a:ln>
                  <a:noFill/>
                </a:ln>
                <a:effectLst/>
                <a:uLnTx/>
                <a:uFillTx/>
                <a:cs typeface="Arial" panose="020B0604020202020204" pitchFamily="34" charset="0"/>
              </a:rPr>
              <a:t>reduce risks </a:t>
            </a:r>
            <a:r>
              <a:rPr kumimoji="0" lang="en-US" sz="2400" b="0" i="0" u="none" strike="noStrike" kern="0" cap="none" spc="0" normalizeH="0" baseline="0" noProof="0" dirty="0">
                <a:ln>
                  <a:noFill/>
                </a:ln>
                <a:effectLst/>
                <a:uLnTx/>
                <a:uFillTx/>
                <a:cs typeface="Arial" panose="020B0604020202020204" pitchFamily="34" charset="0"/>
              </a:rPr>
              <a:t>associated with a changing climate?</a:t>
            </a:r>
          </a:p>
          <a:p>
            <a:pPr marL="0" marR="0" lvl="0" indent="0" defTabSz="914400" eaLnBrk="1" fontAlgn="auto" latinLnBrk="0" hangingPunct="1">
              <a:lnSpc>
                <a:spcPct val="100000"/>
              </a:lnSpc>
              <a:spcBef>
                <a:spcPts val="0"/>
              </a:spcBef>
              <a:spcAft>
                <a:spcPts val="1800"/>
              </a:spcAft>
              <a:buClrTx/>
              <a:buSzTx/>
              <a:buFontTx/>
              <a:buNone/>
              <a:tabLst/>
              <a:defRPr/>
            </a:pPr>
            <a:r>
              <a:rPr kumimoji="0" lang="en-US" sz="2400" b="0" i="0" u="none" strike="noStrike" kern="0" cap="none" spc="0" normalizeH="0" baseline="0" noProof="0" dirty="0">
                <a:ln>
                  <a:noFill/>
                </a:ln>
                <a:effectLst/>
                <a:uLnTx/>
                <a:uFillTx/>
                <a:cs typeface="Arial" panose="020B0604020202020204" pitchFamily="34" charset="0"/>
              </a:rPr>
              <a:t>How do we </a:t>
            </a:r>
            <a:r>
              <a:rPr kumimoji="0" lang="en-US" sz="2400" b="1" i="0" u="none" strike="noStrike" kern="0" cap="none" spc="0" normalizeH="0" baseline="0" noProof="0" dirty="0">
                <a:ln>
                  <a:noFill/>
                </a:ln>
                <a:effectLst/>
                <a:uLnTx/>
                <a:uFillTx/>
                <a:cs typeface="Arial" panose="020B0604020202020204" pitchFamily="34" charset="0"/>
              </a:rPr>
              <a:t>avoid creating new risks</a:t>
            </a:r>
            <a:r>
              <a:rPr kumimoji="0" lang="en-US" sz="2400" b="0" i="0" u="none" strike="noStrike" kern="0" cap="none" spc="0" normalizeH="0" baseline="0" noProof="0" dirty="0">
                <a:ln>
                  <a:noFill/>
                </a:ln>
                <a:effectLst/>
                <a:uLnTx/>
                <a:uFillTx/>
                <a:cs typeface="Arial" panose="020B0604020202020204" pitchFamily="34" charset="0"/>
              </a:rPr>
              <a:t>?</a:t>
            </a:r>
          </a:p>
          <a:p>
            <a:pPr marL="0" marR="0" lvl="0" indent="0" defTabSz="914400" eaLnBrk="1" fontAlgn="auto" latinLnBrk="0" hangingPunct="1">
              <a:lnSpc>
                <a:spcPct val="100000"/>
              </a:lnSpc>
              <a:spcBef>
                <a:spcPts val="0"/>
              </a:spcBef>
              <a:spcAft>
                <a:spcPts val="1800"/>
              </a:spcAft>
              <a:buClrTx/>
              <a:buSzTx/>
              <a:buFontTx/>
              <a:buNone/>
              <a:tabLst/>
              <a:defRPr/>
            </a:pPr>
            <a:r>
              <a:rPr kumimoji="0" lang="en-US" sz="2400" b="0" i="0" u="none" strike="noStrike" kern="0" cap="none" spc="0" normalizeH="0" baseline="0" noProof="0" dirty="0">
                <a:ln>
                  <a:noFill/>
                </a:ln>
                <a:effectLst/>
                <a:uLnTx/>
                <a:uFillTx/>
                <a:cs typeface="Arial" panose="020B0604020202020204" pitchFamily="34" charset="0"/>
              </a:rPr>
              <a:t>What </a:t>
            </a:r>
            <a:r>
              <a:rPr kumimoji="0" lang="en-US" sz="2400" b="1" i="0" u="none" strike="noStrike" kern="0" cap="none" spc="0" normalizeH="0" baseline="0" noProof="0" dirty="0">
                <a:ln>
                  <a:noFill/>
                </a:ln>
                <a:effectLst/>
                <a:uLnTx/>
                <a:uFillTx/>
                <a:cs typeface="Arial" panose="020B0604020202020204" pitchFamily="34" charset="0"/>
              </a:rPr>
              <a:t>opportunities</a:t>
            </a:r>
            <a:r>
              <a:rPr kumimoji="0" lang="en-US" sz="2400" b="0" i="0" u="none" strike="noStrike" kern="0" cap="none" spc="0" normalizeH="0" baseline="0" noProof="0" dirty="0">
                <a:ln>
                  <a:noFill/>
                </a:ln>
                <a:effectLst/>
                <a:uLnTx/>
                <a:uFillTx/>
                <a:cs typeface="Arial" panose="020B0604020202020204" pitchFamily="34" charset="0"/>
              </a:rPr>
              <a:t> should we prepare for?</a:t>
            </a:r>
          </a:p>
          <a:p>
            <a:pPr marL="0" marR="0" lvl="0" indent="0" defTabSz="914400" eaLnBrk="1" fontAlgn="auto" latinLnBrk="0" hangingPunct="1">
              <a:lnSpc>
                <a:spcPct val="100000"/>
              </a:lnSpc>
              <a:spcBef>
                <a:spcPts val="0"/>
              </a:spcBef>
              <a:spcAft>
                <a:spcPts val="1800"/>
              </a:spcAft>
              <a:buClrTx/>
              <a:buSzTx/>
              <a:buFontTx/>
              <a:buNone/>
              <a:tabLst/>
              <a:defRPr/>
            </a:pPr>
            <a:r>
              <a:rPr kumimoji="0" lang="en-US" sz="2400" b="0" i="0" u="none" strike="noStrike" kern="0" cap="none" spc="0" normalizeH="0" baseline="0" noProof="0" dirty="0">
                <a:ln>
                  <a:noFill/>
                </a:ln>
                <a:effectLst/>
                <a:uLnTx/>
                <a:uFillTx/>
                <a:cs typeface="Arial" panose="020B0604020202020204" pitchFamily="34" charset="0"/>
              </a:rPr>
              <a:t>What is </a:t>
            </a:r>
            <a:r>
              <a:rPr kumimoji="0" lang="en-US" sz="2400" b="1" i="0" u="none" strike="noStrike" kern="0" cap="none" spc="0" normalizeH="0" baseline="0" noProof="0" dirty="0">
                <a:ln>
                  <a:noFill/>
                </a:ln>
                <a:effectLst/>
                <a:uLnTx/>
                <a:uFillTx/>
                <a:cs typeface="Arial" panose="020B0604020202020204" pitchFamily="34" charset="0"/>
              </a:rPr>
              <a:t>necessary for success</a:t>
            </a:r>
            <a:r>
              <a:rPr kumimoji="0" lang="en-US" sz="2400" b="0" i="0" u="none" strike="noStrike" kern="0" cap="none" spc="0" normalizeH="0" baseline="0" noProof="0" dirty="0">
                <a:ln>
                  <a:noFill/>
                </a:ln>
                <a:effectLst/>
                <a:uLnTx/>
                <a:uFillTx/>
                <a:cs typeface="Arial" panose="020B0604020202020204" pitchFamily="34" charset="0"/>
              </a:rPr>
              <a:t> in a world of ongoing change and certain uncertainty?</a:t>
            </a:r>
          </a:p>
        </p:txBody>
      </p:sp>
      <p:sp>
        <p:nvSpPr>
          <p:cNvPr id="7" name="Rectangle 14"/>
          <p:cNvSpPr txBox="1">
            <a:spLocks noChangeArrowheads="1"/>
          </p:cNvSpPr>
          <p:nvPr/>
        </p:nvSpPr>
        <p:spPr bwMode="auto">
          <a:xfrm>
            <a:off x="1447800" y="430584"/>
            <a:ext cx="7696200" cy="1077218"/>
          </a:xfrm>
          <a:prstGeom prst="rect">
            <a:avLst/>
          </a:prstGeom>
          <a:noFill/>
          <a:ln w="9525">
            <a:noFill/>
            <a:miter lim="800000"/>
            <a:headEnd/>
            <a:tailEnd/>
          </a:ln>
          <a:effectLst/>
        </p:spPr>
        <p:txBody>
          <a:bodyPr vert="horz" wrap="square" lIns="91440" tIns="45720" rIns="91440" bIns="45720" rtlCol="0" anchor="ctr">
            <a:prstTxWarp prst="textNoShape">
              <a:avLst/>
            </a:prstTxWarp>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a:ln>
                  <a:noFill/>
                </a:ln>
                <a:effectLst/>
                <a:uLnTx/>
                <a:uFillTx/>
                <a:latin typeface="Arial"/>
                <a:ea typeface="ＭＳ Ｐゴシック" charset="0"/>
                <a:cs typeface="+mj-cs"/>
              </a:rPr>
              <a:t>Building Climate Resilience Through Adaptation: Ask the Climate Questions</a:t>
            </a:r>
          </a:p>
        </p:txBody>
      </p:sp>
      <p:pic>
        <p:nvPicPr>
          <p:cNvPr id="8" name="Picture 7" descr="CIG_logo_color_2_inch.jpg"/>
          <p:cNvPicPr>
            <a:picLocks noChangeAspect="1"/>
          </p:cNvPicPr>
          <p:nvPr/>
        </p:nvPicPr>
        <p:blipFill>
          <a:blip r:embed="rId3" cstate="print"/>
          <a:srcRect/>
          <a:stretch>
            <a:fillRect/>
          </a:stretch>
        </p:blipFill>
        <p:spPr bwMode="auto">
          <a:xfrm>
            <a:off x="304800" y="228600"/>
            <a:ext cx="751531" cy="1279202"/>
          </a:xfrm>
          <a:prstGeom prst="rect">
            <a:avLst/>
          </a:prstGeom>
          <a:noFill/>
          <a:ln w="9525">
            <a:noFill/>
            <a:miter lim="800000"/>
            <a:headEnd/>
            <a:tailEnd/>
          </a:ln>
        </p:spPr>
      </p:pic>
    </p:spTree>
    <p:extLst>
      <p:ext uri="{BB962C8B-B14F-4D97-AF65-F5344CB8AC3E}">
        <p14:creationId xmlns:p14="http://schemas.microsoft.com/office/powerpoint/2010/main" xmlns="" val="2145721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4381"/>
            <a:ext cx="9144000" cy="6888256"/>
            <a:chOff x="0" y="-25678"/>
            <a:chExt cx="9144000" cy="6888256"/>
          </a:xfrm>
        </p:grpSpPr>
        <p:pic>
          <p:nvPicPr>
            <p:cNvPr id="857090" name="Picture 4" descr="http://www.eopugetsound.org/sites/default/files/topical_article/images/canoe_landing--Carol_Reiss_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b="8467"/>
            <a:stretch>
              <a:fillRect/>
            </a:stretch>
          </p:blipFill>
          <p:spPr bwMode="auto">
            <a:xfrm>
              <a:off x="0" y="1920691"/>
              <a:ext cx="9144000" cy="494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7091" name="Picture 4" descr="http://www.eopugetsound.org/sites/default/files/topical_article/images/canoe_landing--Carol_Reiss_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5678"/>
              <a:ext cx="9144000" cy="259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57094" name="Group 9"/>
          <p:cNvGrpSpPr>
            <a:grpSpLocks/>
          </p:cNvGrpSpPr>
          <p:nvPr/>
        </p:nvGrpSpPr>
        <p:grpSpPr bwMode="auto">
          <a:xfrm>
            <a:off x="227013" y="184150"/>
            <a:ext cx="625475" cy="1008063"/>
            <a:chOff x="165919" y="184934"/>
            <a:chExt cx="625192" cy="1007938"/>
          </a:xfrm>
        </p:grpSpPr>
        <p:sp>
          <p:nvSpPr>
            <p:cNvPr id="6" name="Rectangle 5"/>
            <p:cNvSpPr/>
            <p:nvPr/>
          </p:nvSpPr>
          <p:spPr>
            <a:xfrm>
              <a:off x="165919" y="184934"/>
              <a:ext cx="625192" cy="1007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57099" name="Picture 6" descr="CIG_logo_color_2_inch.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7015" y="218326"/>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2" name="Straight Connector 11"/>
          <p:cNvCxnSpPr/>
          <p:nvPr/>
        </p:nvCxnSpPr>
        <p:spPr>
          <a:xfrm flipH="1">
            <a:off x="1143000" y="1151112"/>
            <a:ext cx="7058025" cy="0"/>
          </a:xfrm>
          <a:prstGeom prst="line">
            <a:avLst/>
          </a:prstGeom>
        </p:spPr>
        <p:style>
          <a:lnRef idx="1">
            <a:schemeClr val="accent1"/>
          </a:lnRef>
          <a:fillRef idx="0">
            <a:schemeClr val="accent1"/>
          </a:fillRef>
          <a:effectRef idx="0">
            <a:schemeClr val="accent1"/>
          </a:effectRef>
          <a:fontRef idx="minor">
            <a:schemeClr val="tx1"/>
          </a:fontRef>
        </p:style>
      </p:cxnSp>
      <p:sp>
        <p:nvSpPr>
          <p:cNvPr id="857097" name="Rectangle 13"/>
          <p:cNvSpPr>
            <a:spLocks noChangeArrowheads="1"/>
          </p:cNvSpPr>
          <p:nvPr/>
        </p:nvSpPr>
        <p:spPr bwMode="auto">
          <a:xfrm>
            <a:off x="0" y="6643688"/>
            <a:ext cx="4572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900" b="0" i="0" u="none" strike="noStrike" kern="0" cap="none" spc="0" normalizeH="0" baseline="0" noProof="0">
                <a:ln>
                  <a:noFill/>
                </a:ln>
                <a:solidFill>
                  <a:srgbClr val="FFFFFF"/>
                </a:solidFill>
                <a:effectLst/>
                <a:uLnTx/>
                <a:uFillTx/>
                <a:latin typeface="Arial" panose="020B0604020202020204" pitchFamily="34" charset="0"/>
              </a:rPr>
              <a:t>Coast Salish Canoe Journey 2009 landing in Pillar Point; photo by Carol Reiss, USGS</a:t>
            </a:r>
          </a:p>
        </p:txBody>
      </p:sp>
      <p:sp>
        <p:nvSpPr>
          <p:cNvPr id="3" name="Title 2"/>
          <p:cNvSpPr>
            <a:spLocks noGrp="1"/>
          </p:cNvSpPr>
          <p:nvPr>
            <p:ph type="title"/>
          </p:nvPr>
        </p:nvSpPr>
        <p:spPr/>
        <p:txBody>
          <a:bodyPr/>
          <a:lstStyle/>
          <a:p>
            <a:r>
              <a:rPr lang="en-US" sz="3200" b="0" dirty="0"/>
              <a:t>Main Messages about Climate Change</a:t>
            </a:r>
          </a:p>
        </p:txBody>
      </p:sp>
      <p:sp>
        <p:nvSpPr>
          <p:cNvPr id="8" name="Content Placeholder 7"/>
          <p:cNvSpPr>
            <a:spLocks noGrp="1"/>
          </p:cNvSpPr>
          <p:nvPr>
            <p:ph sz="half" idx="1"/>
          </p:nvPr>
        </p:nvSpPr>
        <p:spPr>
          <a:xfrm>
            <a:off x="2895600" y="1432051"/>
            <a:ext cx="5638801" cy="2590800"/>
          </a:xfrm>
        </p:spPr>
        <p:txBody>
          <a:bodyPr/>
          <a:lstStyle/>
          <a:p>
            <a:pPr>
              <a:spcBef>
                <a:spcPts val="600"/>
              </a:spcBef>
              <a:spcAft>
                <a:spcPts val="1200"/>
              </a:spcAft>
            </a:pPr>
            <a:r>
              <a:rPr lang="en-US" sz="1800" dirty="0"/>
              <a:t>Significant changes in climate are expected as a result of rising greenhouse gas emissions</a:t>
            </a:r>
          </a:p>
          <a:p>
            <a:pPr>
              <a:spcBef>
                <a:spcPts val="600"/>
              </a:spcBef>
              <a:spcAft>
                <a:spcPts val="1200"/>
              </a:spcAft>
            </a:pPr>
            <a:r>
              <a:rPr lang="en-US" sz="1800" dirty="0"/>
              <a:t>Climate change affects tribal cultures, economies, investments, and health</a:t>
            </a:r>
          </a:p>
          <a:p>
            <a:pPr>
              <a:spcBef>
                <a:spcPts val="600"/>
              </a:spcBef>
              <a:spcAft>
                <a:spcPts val="1200"/>
              </a:spcAft>
            </a:pPr>
            <a:r>
              <a:rPr lang="en-US" sz="1800" dirty="0"/>
              <a:t>The knowledge and tools to reduce climate risks exists, but mitigation is also required</a:t>
            </a:r>
          </a:p>
        </p:txBody>
      </p:sp>
      <p:sp>
        <p:nvSpPr>
          <p:cNvPr id="17" name="Content Placeholder 7"/>
          <p:cNvSpPr>
            <a:spLocks noGrp="1"/>
          </p:cNvSpPr>
          <p:nvPr>
            <p:ph sz="half" idx="1"/>
          </p:nvPr>
        </p:nvSpPr>
        <p:spPr>
          <a:xfrm>
            <a:off x="227013" y="1437301"/>
            <a:ext cx="2287587" cy="2590800"/>
          </a:xfrm>
        </p:spPr>
        <p:txBody>
          <a:bodyPr/>
          <a:lstStyle/>
          <a:p>
            <a:pPr marL="0" indent="0" algn="ctr">
              <a:buNone/>
            </a:pPr>
            <a:r>
              <a:rPr lang="en-US" b="1" i="1" dirty="0"/>
              <a:t>Climate</a:t>
            </a:r>
            <a:r>
              <a:rPr lang="en-US" b="1" i="1" dirty="0">
                <a:solidFill>
                  <a:srgbClr val="FF0000"/>
                </a:solidFill>
              </a:rPr>
              <a:t> </a:t>
            </a:r>
            <a:r>
              <a:rPr lang="en-US" b="1" i="1" dirty="0"/>
              <a:t>matters</a:t>
            </a:r>
          </a:p>
        </p:txBody>
      </p:sp>
    </p:spTree>
    <p:extLst>
      <p:ext uri="{BB962C8B-B14F-4D97-AF65-F5344CB8AC3E}">
        <p14:creationId xmlns:p14="http://schemas.microsoft.com/office/powerpoint/2010/main" xmlns="" val="3996494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33" y="222397"/>
            <a:ext cx="7886700" cy="871076"/>
          </a:xfrm>
        </p:spPr>
        <p:txBody>
          <a:bodyPr>
            <a:normAutofit/>
          </a:bodyPr>
          <a:lstStyle/>
          <a:p>
            <a:r>
              <a:rPr lang="en-US" sz="4000" dirty="0"/>
              <a:t>Regional Expertise (Examples)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7033" y="1466193"/>
            <a:ext cx="1384224" cy="2356206"/>
          </a:xfrm>
          <a:prstGeom prst="rect">
            <a:avLst/>
          </a:prstGeom>
        </p:spPr>
      </p:pic>
      <p:sp>
        <p:nvSpPr>
          <p:cNvPr id="5" name="Rectangle 4"/>
          <p:cNvSpPr/>
          <p:nvPr/>
        </p:nvSpPr>
        <p:spPr>
          <a:xfrm>
            <a:off x="452644" y="4158598"/>
            <a:ext cx="2334805" cy="1631216"/>
          </a:xfrm>
          <a:prstGeom prst="rect">
            <a:avLst/>
          </a:prstGeom>
        </p:spPr>
        <p:txBody>
          <a:bodyPr wrap="square">
            <a:spAutoFit/>
          </a:bodyPr>
          <a:lstStyle/>
          <a:p>
            <a:pPr marL="0" marR="0" lvl="0" indent="0" defTabSz="914400" eaLnBrk="1" fontAlgn="base" latinLnBrk="0" hangingPunct="1">
              <a:lnSpc>
                <a:spcPct val="100000"/>
              </a:lnSpc>
              <a:spcBef>
                <a:spcPts val="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rPr>
              <a:t>University of Washington Climate Impacts Group</a:t>
            </a:r>
            <a:br>
              <a:rPr kumimoji="0" lang="en-US" altLang="en-US" sz="2000" b="0" i="0" u="none" strike="noStrike" kern="0" cap="none" spc="0" normalizeH="0" baseline="0" noProof="0" dirty="0">
                <a:ln>
                  <a:noFill/>
                </a:ln>
                <a:solidFill>
                  <a:srgbClr val="000000"/>
                </a:solidFill>
                <a:effectLst/>
                <a:uLnTx/>
                <a:uFillTx/>
              </a:rPr>
            </a:br>
            <a:r>
              <a:rPr kumimoji="0" lang="en-US" altLang="en-US" sz="2000" b="0" i="0" u="none" strike="noStrike" kern="0" cap="none" spc="0" normalizeH="0" baseline="0" noProof="0" dirty="0">
                <a:ln>
                  <a:noFill/>
                </a:ln>
                <a:solidFill>
                  <a:prstClr val="black"/>
                </a:solidFill>
                <a:effectLst/>
                <a:uLnTx/>
                <a:uFillTx/>
                <a:hlinkClick r:id="rId4"/>
              </a:rPr>
              <a:t>cig@uw.edu</a:t>
            </a:r>
            <a:endParaRPr kumimoji="0" lang="en-US" altLang="en-US" sz="2000" b="0" i="0" u="none" strike="noStrike" kern="0" cap="none" spc="0" normalizeH="0" baseline="0" noProof="0" dirty="0">
              <a:ln>
                <a:noFill/>
              </a:ln>
              <a:solidFill>
                <a:prstClr val="black"/>
              </a:solidFill>
              <a:effectLst/>
              <a:uLnTx/>
              <a:uFillTx/>
            </a:endParaRPr>
          </a:p>
          <a:p>
            <a:pPr marL="0" marR="0" lvl="0" indent="0" defTabSz="914400" eaLnBrk="1" fontAlgn="base" latinLnBrk="0" hangingPunct="1">
              <a:lnSpc>
                <a:spcPct val="100000"/>
              </a:lnSpc>
              <a:spcBef>
                <a:spcPts val="0"/>
              </a:spcBef>
              <a:spcAft>
                <a:spcPct val="0"/>
              </a:spcAft>
              <a:buClrTx/>
              <a:buSzTx/>
              <a:buFontTx/>
              <a:buNone/>
              <a:tabLst/>
              <a:defRPr/>
            </a:pPr>
            <a:endParaRPr kumimoji="0" lang="en-US" altLang="en-US" sz="2000" b="0" i="0" u="none" strike="noStrike" kern="0" cap="none" spc="0" normalizeH="0" baseline="0" noProof="0" dirty="0">
              <a:ln>
                <a:noFill/>
              </a:ln>
              <a:solidFill>
                <a:srgbClr val="000000"/>
              </a:solidFill>
              <a:effectLst/>
              <a:uLnTx/>
              <a:uFillTx/>
            </a:endParaRPr>
          </a:p>
        </p:txBody>
      </p:sp>
      <p:pic>
        <p:nvPicPr>
          <p:cNvPr id="7" name="Picture 6"/>
          <p:cNvPicPr>
            <a:picLocks noChangeAspect="1"/>
          </p:cNvPicPr>
          <p:nvPr/>
        </p:nvPicPr>
        <p:blipFill>
          <a:blip r:embed="rId5" cstate="print"/>
          <a:stretch>
            <a:fillRect/>
          </a:stretch>
        </p:blipFill>
        <p:spPr>
          <a:xfrm>
            <a:off x="5596852" y="1512541"/>
            <a:ext cx="3516923" cy="1524000"/>
          </a:xfrm>
          <a:prstGeom prst="rect">
            <a:avLst/>
          </a:prstGeom>
        </p:spPr>
      </p:pic>
      <p:pic>
        <p:nvPicPr>
          <p:cNvPr id="17" name="Picture 2" descr="Image result for NW CSC"/>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62727" y="3547170"/>
            <a:ext cx="3797068" cy="79979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cstate="print"/>
          <a:stretch>
            <a:fillRect/>
          </a:stretch>
        </p:blipFill>
        <p:spPr>
          <a:xfrm>
            <a:off x="2473851" y="1604102"/>
            <a:ext cx="2660407" cy="1458933"/>
          </a:xfrm>
          <a:prstGeom prst="rect">
            <a:avLst/>
          </a:prstGeom>
        </p:spPr>
      </p:pic>
      <p:pic>
        <p:nvPicPr>
          <p:cNvPr id="3" name="Picture 2"/>
          <p:cNvPicPr>
            <a:picLocks noChangeAspect="1"/>
          </p:cNvPicPr>
          <p:nvPr/>
        </p:nvPicPr>
        <p:blipFill>
          <a:blip r:embed="rId8" cstate="print"/>
          <a:stretch>
            <a:fillRect/>
          </a:stretch>
        </p:blipFill>
        <p:spPr>
          <a:xfrm>
            <a:off x="3250043" y="4683160"/>
            <a:ext cx="2346809" cy="1395182"/>
          </a:xfrm>
          <a:prstGeom prst="rect">
            <a:avLst/>
          </a:prstGeom>
        </p:spPr>
      </p:pic>
      <p:pic>
        <p:nvPicPr>
          <p:cNvPr id="8" name="Picture 7"/>
          <p:cNvPicPr>
            <a:picLocks noChangeAspect="1"/>
          </p:cNvPicPr>
          <p:nvPr/>
        </p:nvPicPr>
        <p:blipFill>
          <a:blip r:embed="rId9" cstate="print"/>
          <a:stretch>
            <a:fillRect/>
          </a:stretch>
        </p:blipFill>
        <p:spPr>
          <a:xfrm>
            <a:off x="6543204" y="4568643"/>
            <a:ext cx="1624217" cy="1624217"/>
          </a:xfrm>
          <a:prstGeom prst="rect">
            <a:avLst/>
          </a:prstGeom>
        </p:spPr>
      </p:pic>
      <p:sp>
        <p:nvSpPr>
          <p:cNvPr id="9" name="TextBox 8"/>
          <p:cNvSpPr txBox="1"/>
          <p:nvPr/>
        </p:nvSpPr>
        <p:spPr>
          <a:xfrm>
            <a:off x="5994750" y="6277752"/>
            <a:ext cx="2889987" cy="369332"/>
          </a:xfrm>
          <a:prstGeom prst="rect">
            <a:avLst/>
          </a:prstGeom>
          <a:noFill/>
        </p:spPr>
        <p:txBody>
          <a:bodyPr wrap="square" rtlCol="0">
            <a:spAutoFit/>
          </a:bodyPr>
          <a:lstStyle/>
          <a:p>
            <a:r>
              <a:rPr lang="en-US" dirty="0"/>
              <a:t>Northwest Climate Hub</a:t>
            </a:r>
          </a:p>
        </p:txBody>
      </p:sp>
    </p:spTree>
    <p:extLst>
      <p:ext uri="{BB962C8B-B14F-4D97-AF65-F5344CB8AC3E}">
        <p14:creationId xmlns:p14="http://schemas.microsoft.com/office/powerpoint/2010/main" xmlns="" val="846732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026437" y="0"/>
            <a:ext cx="411756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ectangle 4"/>
          <p:cNvSpPr txBox="1">
            <a:spLocks noChangeArrowheads="1"/>
          </p:cNvSpPr>
          <p:nvPr/>
        </p:nvSpPr>
        <p:spPr>
          <a:xfrm>
            <a:off x="5029200" y="550333"/>
            <a:ext cx="4114800" cy="43613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mn-lt"/>
                <a:ea typeface="+mn-ea"/>
                <a:cs typeface="+mn-cs"/>
              </a:rPr>
              <a:t>The Climate Impacts Group</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mn-lt"/>
                <a:ea typeface="+mn-ea"/>
                <a:cs typeface="+mn-cs"/>
                <a:hlinkClick r:id="rId3"/>
              </a:rPr>
              <a:t>cig.uw.edu</a:t>
            </a:r>
            <a:r>
              <a:rPr kumimoji="0" lang="en-US" altLang="en-US" sz="2400" b="0" i="0" u="none" strike="noStrike" kern="1200" cap="none" spc="0" normalizeH="0" baseline="0" noProof="0" dirty="0">
                <a:ln>
                  <a:noFill/>
                </a:ln>
                <a:solidFill>
                  <a:srgbClr val="000000"/>
                </a:solidFill>
                <a:effectLst/>
                <a:uLnTx/>
                <a:uFillTx/>
                <a:latin typeface="+mn-lt"/>
                <a:ea typeface="+mn-ea"/>
                <a:cs typeface="+mn-cs"/>
              </a:rPr>
              <a:t>  </a:t>
            </a:r>
            <a:endParaRPr kumimoji="0" lang="en-US" altLang="en-US" sz="2400" b="0" i="0" u="none" strike="noStrike" kern="1200" cap="none" spc="0" normalizeH="0" baseline="0" noProof="0" dirty="0">
              <a:ln>
                <a:noFill/>
              </a:ln>
              <a:solidFill>
                <a:srgbClr val="1F497D"/>
              </a:solidFill>
              <a:effectLst/>
              <a:uLnTx/>
              <a:uFillTx/>
              <a:latin typeface="+mn-lt"/>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mn-lt"/>
                <a:ea typeface="+mn-ea"/>
                <a:cs typeface="+mn-cs"/>
                <a:hlinkClick r:id="rId4"/>
              </a:rPr>
              <a:t>cig@uw.edu</a:t>
            </a:r>
            <a:endParaRPr kumimoji="0" lang="en-US" altLang="en-US" sz="2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mn-lt"/>
                <a:ea typeface="+mn-ea"/>
                <a:cs typeface="+mn-cs"/>
              </a:rPr>
              <a:t>Lara Whitely Binder</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mn-lt"/>
                <a:ea typeface="+mn-ea"/>
                <a:cs typeface="+mn-cs"/>
              </a:rPr>
              <a:t>lwb123@uw.edu</a:t>
            </a:r>
            <a:endParaRPr kumimoji="0" lang="en-US" altLang="en-US" sz="2000" b="0" i="0" u="none" strike="noStrike" kern="1200" cap="none" spc="0" normalizeH="0" baseline="0" noProof="0" dirty="0">
              <a:ln>
                <a:noFill/>
              </a:ln>
              <a:solidFill>
                <a:prstClr val="black"/>
              </a:solidFill>
              <a:effectLst/>
              <a:uLnTx/>
              <a:uFillTx/>
              <a:latin typeface="+mn-lt"/>
              <a:ea typeface="+mn-ea"/>
              <a:cs typeface="+mn-cs"/>
            </a:endParaRPr>
          </a:p>
        </p:txBody>
      </p:sp>
      <p:pic>
        <p:nvPicPr>
          <p:cNvPr id="7" name="Picture 5" descr="CIG_logo_color_2_inch"/>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772785" y="4059104"/>
            <a:ext cx="781956"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DOI Logo"/>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6019800" y="6158386"/>
            <a:ext cx="609600" cy="6096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6629400" y="6158386"/>
            <a:ext cx="1981200" cy="523220"/>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itchFamily="34" charset="0"/>
              </a:rPr>
              <a:t>Northwest Climate Science Center</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5867400" y="5638800"/>
            <a:ext cx="2743200" cy="326228"/>
          </a:xfrm>
          <a:prstGeom prst="rect">
            <a:avLst/>
          </a:prstGeom>
        </p:spPr>
      </p:pic>
      <p:pic>
        <p:nvPicPr>
          <p:cNvPr id="14" name="Picture 3"/>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76200" y="103566"/>
            <a:ext cx="2517575" cy="3700468"/>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3" name="Picture 2"/>
          <p:cNvPicPr>
            <a:picLocks noChangeAspect="1" noChangeArrowheads="1"/>
          </p:cNvPicPr>
          <p:nvPr/>
        </p:nvPicPr>
        <p:blipFill rotWithShape="1">
          <a:blip r:embed="rId9" cstate="screen">
            <a:extLst>
              <a:ext uri="{28A0092B-C50C-407E-A947-70E740481C1C}">
                <a14:useLocalDpi xmlns:a14="http://schemas.microsoft.com/office/drawing/2010/main" xmlns=""/>
              </a:ext>
            </a:extLst>
          </a:blip>
          <a:srcRect/>
          <a:stretch/>
        </p:blipFill>
        <p:spPr bwMode="auto">
          <a:xfrm>
            <a:off x="924864" y="1491162"/>
            <a:ext cx="2808936" cy="3872308"/>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xmlns="" val="0"/>
              </a:ext>
            </a:extLst>
          </a:blip>
          <a:srcRect l="24178" t="18421" r="38404" b="4342"/>
          <a:stretch/>
        </p:blipFill>
        <p:spPr>
          <a:xfrm>
            <a:off x="2217501" y="3001270"/>
            <a:ext cx="2698362" cy="3680336"/>
          </a:xfrm>
          <a:prstGeom prst="rect">
            <a:avLst/>
          </a:prstGeom>
          <a:ln>
            <a:solidFill>
              <a:schemeClr val="tx1"/>
            </a:solidFill>
          </a:ln>
          <a:effectLst/>
        </p:spPr>
      </p:pic>
      <p:sp>
        <p:nvSpPr>
          <p:cNvPr id="16" name="Rectangle 15"/>
          <p:cNvSpPr/>
          <p:nvPr/>
        </p:nvSpPr>
        <p:spPr>
          <a:xfrm>
            <a:off x="-17836" y="6629400"/>
            <a:ext cx="2303836" cy="2616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cs typeface="Arial" pitchFamily="34" charset="0"/>
              </a:rPr>
              <a:t>Available for download at cig.uw.edu</a:t>
            </a:r>
          </a:p>
        </p:txBody>
      </p:sp>
      <p:sp>
        <p:nvSpPr>
          <p:cNvPr id="17" name="TextBox 16"/>
          <p:cNvSpPr txBox="1"/>
          <p:nvPr/>
        </p:nvSpPr>
        <p:spPr>
          <a:xfrm>
            <a:off x="4915863" y="88668"/>
            <a:ext cx="44958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70C0"/>
                </a:solidFill>
                <a:effectLst/>
                <a:uLnTx/>
                <a:uFillTx/>
              </a:rPr>
              <a:t>For more information…</a:t>
            </a:r>
          </a:p>
        </p:txBody>
      </p:sp>
    </p:spTree>
    <p:extLst>
      <p:ext uri="{BB962C8B-B14F-4D97-AF65-F5344CB8AC3E}">
        <p14:creationId xmlns:p14="http://schemas.microsoft.com/office/powerpoint/2010/main" xmlns="" val="1972282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145" y="2238375"/>
            <a:ext cx="8153400" cy="3427413"/>
          </a:xfrm>
        </p:spPr>
        <p:txBody>
          <a:bodyPr rtlCol="0">
            <a:noAutofit/>
          </a:bodyPr>
          <a:lstStyle/>
          <a:p>
            <a:pPr marL="0" indent="0" eaLnBrk="1" fontAlgn="auto" hangingPunct="1">
              <a:spcAft>
                <a:spcPts val="0"/>
              </a:spcAft>
              <a:buNone/>
              <a:defRPr/>
            </a:pPr>
            <a:r>
              <a:rPr lang="en-US" sz="8800" dirty="0">
                <a:solidFill>
                  <a:schemeClr val="accent6">
                    <a:lumMod val="50000"/>
                  </a:schemeClr>
                </a:solidFill>
              </a:rPr>
              <a:t>402.25 ppm</a:t>
            </a:r>
            <a:endParaRPr lang="en-US" sz="8800" b="1" dirty="0">
              <a:solidFill>
                <a:schemeClr val="accent6">
                  <a:lumMod val="50000"/>
                </a:schemeClr>
              </a:solidFill>
              <a:latin typeface="Calibri Light" panose="020F0302020204030204" pitchFamily="34" charset="0"/>
            </a:endParaRPr>
          </a:p>
          <a:p>
            <a:pPr marL="0" indent="0" eaLnBrk="1" fontAlgn="auto" hangingPunct="1">
              <a:spcAft>
                <a:spcPts val="0"/>
              </a:spcAft>
              <a:buFont typeface="Arial" panose="020B0604020202020204" pitchFamily="34" charset="0"/>
              <a:buNone/>
              <a:defRPr/>
            </a:pPr>
            <a:r>
              <a:rPr lang="en-US" sz="5400" dirty="0">
                <a:solidFill>
                  <a:schemeClr val="accent6">
                    <a:lumMod val="50000"/>
                  </a:schemeClr>
                </a:solidFill>
                <a:latin typeface="Calibri Light" panose="020F0302020204030204" pitchFamily="34" charset="0"/>
              </a:rPr>
              <a:t>parts per million</a:t>
            </a:r>
          </a:p>
          <a:p>
            <a:pPr marL="0" indent="0" eaLnBrk="1" fontAlgn="auto" hangingPunct="1">
              <a:spcAft>
                <a:spcPts val="0"/>
              </a:spcAft>
              <a:buFont typeface="Arial" panose="020B0604020202020204" pitchFamily="34" charset="0"/>
              <a:buNone/>
              <a:defRPr/>
            </a:pPr>
            <a:endParaRPr lang="en-US" sz="1800" dirty="0"/>
          </a:p>
          <a:p>
            <a:pPr marL="0" indent="0" eaLnBrk="1" fontAlgn="auto" hangingPunct="1">
              <a:spcAft>
                <a:spcPts val="0"/>
              </a:spcAft>
              <a:buFont typeface="Arial" panose="020B0604020202020204" pitchFamily="34" charset="0"/>
              <a:buNone/>
              <a:defRPr/>
            </a:pPr>
            <a:r>
              <a:rPr lang="en-US" sz="2000" i="1" dirty="0"/>
              <a:t> </a:t>
            </a:r>
          </a:p>
          <a:p>
            <a:pPr marL="0" indent="0" eaLnBrk="1" fontAlgn="auto" hangingPunct="1">
              <a:spcAft>
                <a:spcPts val="0"/>
              </a:spcAft>
              <a:buFont typeface="Arial" panose="020B0604020202020204" pitchFamily="34" charset="0"/>
              <a:buNone/>
              <a:defRPr/>
            </a:pPr>
            <a:endParaRPr lang="en-US" sz="2000" i="1" dirty="0"/>
          </a:p>
          <a:p>
            <a:pPr marL="0" indent="0">
              <a:buNone/>
              <a:defRPr/>
            </a:pPr>
            <a:r>
              <a:rPr lang="en-US" sz="2400" b="1" dirty="0">
                <a:solidFill>
                  <a:schemeClr val="accent6">
                    <a:lumMod val="50000"/>
                  </a:schemeClr>
                </a:solidFill>
              </a:rPr>
              <a:t>40% increase</a:t>
            </a:r>
            <a:r>
              <a:rPr lang="en-US" sz="2400" dirty="0">
                <a:solidFill>
                  <a:schemeClr val="accent6">
                    <a:lumMod val="50000"/>
                  </a:schemeClr>
                </a:solidFill>
              </a:rPr>
              <a:t> </a:t>
            </a:r>
            <a:r>
              <a:rPr lang="en-US" sz="2400" dirty="0"/>
              <a:t>relative to pre-Industrial Revolution times</a:t>
            </a:r>
            <a:br>
              <a:rPr lang="en-US" sz="2400" dirty="0"/>
            </a:br>
            <a:r>
              <a:rPr lang="en-US" sz="2400" dirty="0"/>
              <a:t>(~1750, 280 ppm)</a:t>
            </a:r>
            <a:endParaRPr lang="en-US" sz="2000" i="1" dirty="0"/>
          </a:p>
          <a:p>
            <a:pPr marL="0" indent="0" eaLnBrk="1" fontAlgn="auto" hangingPunct="1">
              <a:spcAft>
                <a:spcPts val="0"/>
              </a:spcAft>
              <a:buFont typeface="Arial" panose="020B0604020202020204" pitchFamily="34" charset="0"/>
              <a:buNone/>
              <a:defRPr/>
            </a:pPr>
            <a:endParaRPr lang="en-US" sz="1800" i="1" dirty="0"/>
          </a:p>
        </p:txBody>
      </p:sp>
      <p:sp>
        <p:nvSpPr>
          <p:cNvPr id="2" name="Rectangle 1"/>
          <p:cNvSpPr/>
          <p:nvPr/>
        </p:nvSpPr>
        <p:spPr>
          <a:xfrm>
            <a:off x="6456363" y="6596063"/>
            <a:ext cx="2762250" cy="261937"/>
          </a:xfrm>
          <a:prstGeom prst="rect">
            <a:avLst/>
          </a:prstGeom>
        </p:spPr>
        <p:txBody>
          <a:bodyPr wrap="none">
            <a:spAutoFit/>
          </a:bodyPr>
          <a:lstStyle/>
          <a:p>
            <a:pPr>
              <a:defRPr/>
            </a:pPr>
            <a:r>
              <a:rPr lang="en-US" sz="1100" dirty="0">
                <a:solidFill>
                  <a:srgbClr val="EEECE1">
                    <a:lumMod val="50000"/>
                  </a:srgbClr>
                </a:solidFill>
              </a:rPr>
              <a:t>http://www.esrl.noaa.gov/gmd/ccgg/trends/</a:t>
            </a:r>
          </a:p>
        </p:txBody>
      </p:sp>
      <p:sp>
        <p:nvSpPr>
          <p:cNvPr id="4" name="Rectangle 3"/>
          <p:cNvSpPr/>
          <p:nvPr/>
        </p:nvSpPr>
        <p:spPr>
          <a:xfrm>
            <a:off x="450146" y="1065352"/>
            <a:ext cx="8394916" cy="830997"/>
          </a:xfrm>
          <a:prstGeom prst="rect">
            <a:avLst/>
          </a:prstGeom>
        </p:spPr>
        <p:txBody>
          <a:bodyPr wrap="square">
            <a:spAutoFit/>
          </a:bodyPr>
          <a:lstStyle/>
          <a:p>
            <a:pPr marL="0" indent="0" eaLnBrk="1" fontAlgn="auto" hangingPunct="1">
              <a:spcAft>
                <a:spcPts val="0"/>
              </a:spcAft>
              <a:buFont typeface="Arial" panose="020B0604020202020204" pitchFamily="34" charset="0"/>
              <a:buNone/>
              <a:defRPr/>
            </a:pPr>
            <a:r>
              <a:rPr lang="en-US" sz="2400" dirty="0"/>
              <a:t>Global mean concentration of carbon dioxide in the atmosphere, August 2016 </a:t>
            </a:r>
            <a:r>
              <a:rPr lang="en-US" sz="2400" i="1" dirty="0"/>
              <a:t>(varies monthly)</a:t>
            </a:r>
            <a:endParaRPr lang="en-US" sz="2400" dirty="0"/>
          </a:p>
        </p:txBody>
      </p:sp>
    </p:spTree>
    <p:extLst>
      <p:ext uri="{BB962C8B-B14F-4D97-AF65-F5344CB8AC3E}">
        <p14:creationId xmlns:p14="http://schemas.microsoft.com/office/powerpoint/2010/main" xmlns="" val="1282316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62086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Content Placeholder 2"/>
          <p:cNvSpPr>
            <a:spLocks noGrp="1"/>
          </p:cNvSpPr>
          <p:nvPr>
            <p:ph idx="1"/>
          </p:nvPr>
        </p:nvSpPr>
        <p:spPr>
          <a:xfrm>
            <a:off x="228601" y="67009"/>
            <a:ext cx="8763000" cy="2174875"/>
          </a:xfrm>
        </p:spPr>
        <p:txBody>
          <a:bodyPr rtlCol="0">
            <a:noAutofit/>
          </a:bodyPr>
          <a:lstStyle/>
          <a:p>
            <a:pPr marL="0" indent="0" eaLnBrk="1" fontAlgn="auto" hangingPunct="1">
              <a:spcAft>
                <a:spcPts val="0"/>
              </a:spcAft>
              <a:buNone/>
              <a:defRPr/>
            </a:pPr>
            <a:r>
              <a:rPr lang="en-US" sz="2400" dirty="0">
                <a:latin typeface="Calibri Light" panose="020F0302020204030204" pitchFamily="34" charset="0"/>
              </a:rPr>
              <a:t>“It is unequivocal that </a:t>
            </a:r>
            <a:r>
              <a:rPr lang="en-US" sz="2400" b="1" dirty="0"/>
              <a:t>the current concentrations</a:t>
            </a:r>
            <a:r>
              <a:rPr lang="en-US" sz="2400" dirty="0"/>
              <a:t> </a:t>
            </a:r>
            <a:r>
              <a:rPr lang="en-US" sz="2400" dirty="0">
                <a:latin typeface="Calibri Light" panose="020F0302020204030204" pitchFamily="34" charset="0"/>
              </a:rPr>
              <a:t>of atmospheric</a:t>
            </a:r>
            <a:r>
              <a:rPr lang="en-US" sz="2400" dirty="0"/>
              <a:t> </a:t>
            </a:r>
            <a:r>
              <a:rPr lang="en-US" sz="2400" dirty="0">
                <a:latin typeface="Calibri Light" panose="020F0302020204030204" pitchFamily="34" charset="0"/>
              </a:rPr>
              <a:t>carbon dioxide, methane, and nitrous oxide </a:t>
            </a:r>
            <a:r>
              <a:rPr lang="en-US" sz="2400" b="1" dirty="0"/>
              <a:t>exceed any level measured for at least the past 800,000 years</a:t>
            </a:r>
            <a:r>
              <a:rPr lang="en-US" sz="2400" dirty="0"/>
              <a:t>... </a:t>
            </a:r>
          </a:p>
          <a:p>
            <a:pPr marL="0" indent="0" algn="r" eaLnBrk="1" fontAlgn="auto" hangingPunct="1">
              <a:spcAft>
                <a:spcPts val="0"/>
              </a:spcAft>
              <a:buFont typeface="Arial" panose="020B0604020202020204" pitchFamily="34" charset="0"/>
              <a:buNone/>
              <a:defRPr/>
            </a:pPr>
            <a:r>
              <a:rPr lang="en-US" sz="1600" dirty="0"/>
              <a:t>–</a:t>
            </a:r>
            <a:r>
              <a:rPr lang="en-US" sz="1600" i="1" dirty="0"/>
              <a:t> IPCC 2013, Working Group 1 report, Chapter 6</a:t>
            </a:r>
          </a:p>
        </p:txBody>
      </p:sp>
      <p:cxnSp>
        <p:nvCxnSpPr>
          <p:cNvPr id="9" name="Straight Connector 8"/>
          <p:cNvCxnSpPr/>
          <p:nvPr/>
        </p:nvCxnSpPr>
        <p:spPr>
          <a:xfrm>
            <a:off x="696913" y="5173663"/>
            <a:ext cx="76962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160941" y="1963610"/>
            <a:ext cx="7221059" cy="4818190"/>
          </a:xfrm>
          <a:prstGeom prst="rect">
            <a:avLst/>
          </a:prstGeom>
        </p:spPr>
      </p:pic>
      <p:sp>
        <p:nvSpPr>
          <p:cNvPr id="4" name="TextBox 3"/>
          <p:cNvSpPr txBox="1"/>
          <p:nvPr/>
        </p:nvSpPr>
        <p:spPr>
          <a:xfrm>
            <a:off x="2236500" y="1787917"/>
            <a:ext cx="4622066"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70C0"/>
                </a:solidFill>
                <a:effectLst/>
                <a:uLnTx/>
                <a:uFillTx/>
                <a:latin typeface="Calibri Light" panose="020F0302020204030204" pitchFamily="34" charset="0"/>
              </a:rPr>
              <a:t>Atmospheric Carbon Dioxide Levels</a:t>
            </a:r>
          </a:p>
        </p:txBody>
      </p:sp>
      <p:sp>
        <p:nvSpPr>
          <p:cNvPr id="5" name="Rectangle 4"/>
          <p:cNvSpPr/>
          <p:nvPr/>
        </p:nvSpPr>
        <p:spPr>
          <a:xfrm>
            <a:off x="4572000" y="6442502"/>
            <a:ext cx="4572000" cy="415498"/>
          </a:xfrm>
          <a:prstGeom prst="rect">
            <a:avLst/>
          </a:prstGeom>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lumMod val="65000"/>
                  </a:schemeClr>
                </a:solidFill>
                <a:effectLst/>
                <a:uLnTx/>
                <a:uFillTx/>
              </a:rPr>
              <a:t>Figure 33.5: Atmospheric Carbon Dioxide Levels, </a:t>
            </a:r>
            <a:br>
              <a:rPr kumimoji="0" lang="en-US" sz="1000" b="0" i="0" u="none" strike="noStrike" kern="0" cap="none" spc="0" normalizeH="0" baseline="0" noProof="0" dirty="0">
                <a:ln>
                  <a:noFill/>
                </a:ln>
                <a:solidFill>
                  <a:schemeClr val="bg1">
                    <a:lumMod val="65000"/>
                  </a:schemeClr>
                </a:solidFill>
                <a:effectLst/>
                <a:uLnTx/>
                <a:uFillTx/>
              </a:rPr>
            </a:br>
            <a:r>
              <a:rPr kumimoji="0" lang="en-US" sz="1000" b="0" i="0" u="none" strike="noStrike" kern="0" cap="none" spc="0" normalizeH="0" baseline="0" noProof="0" dirty="0">
                <a:ln>
                  <a:noFill/>
                </a:ln>
                <a:solidFill>
                  <a:schemeClr val="bg1">
                    <a:lumMod val="65000"/>
                  </a:schemeClr>
                </a:solidFill>
                <a:effectLst/>
                <a:uLnTx/>
                <a:uFillTx/>
              </a:rPr>
              <a:t>US National Assessment, 2014</a:t>
            </a:r>
          </a:p>
        </p:txBody>
      </p:sp>
    </p:spTree>
    <p:extLst>
      <p:ext uri="{BB962C8B-B14F-4D97-AF65-F5344CB8AC3E}">
        <p14:creationId xmlns:p14="http://schemas.microsoft.com/office/powerpoint/2010/main" xmlns="" val="4223344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n Indicators of a Warming Worl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6200"/>
            <a:ext cx="9143999" cy="609452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146331" y="6385032"/>
            <a:ext cx="4761187" cy="461665"/>
          </a:xfrm>
          <a:prstGeom prst="rect">
            <a:avLst/>
          </a:prstGeom>
          <a:noFill/>
        </p:spPr>
        <p:txBody>
          <a:bodyPr wrap="square" rtlCol="0">
            <a:spAutoFit/>
          </a:bodyPr>
          <a:lstStyle/>
          <a:p>
            <a:pPr algn="r" eaLnBrk="0" hangingPunct="0"/>
            <a:r>
              <a:rPr lang="en-US" sz="1200" dirty="0">
                <a:solidFill>
                  <a:srgbClr val="000000"/>
                </a:solidFill>
                <a:latin typeface="Arial" panose="020B0604020202020204" pitchFamily="34" charset="0"/>
              </a:rPr>
              <a:t>Figure source: NOAA NCDC based on data updated from Kennedy et al. 2010, as used in the US National Assessment 2014</a:t>
            </a:r>
          </a:p>
        </p:txBody>
      </p:sp>
    </p:spTree>
    <p:extLst>
      <p:ext uri="{BB962C8B-B14F-4D97-AF65-F5344CB8AC3E}">
        <p14:creationId xmlns:p14="http://schemas.microsoft.com/office/powerpoint/2010/main" xmlns="" val="2904265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09916"/>
            <a:ext cx="7605713" cy="5168900"/>
          </a:xfrm>
        </p:spPr>
        <p:txBody>
          <a:bodyPr rtlCol="0">
            <a:noAutofit/>
          </a:bodyPr>
          <a:lstStyle/>
          <a:p>
            <a:pPr marL="0" indent="0" eaLnBrk="1" fontAlgn="auto" hangingPunct="1">
              <a:spcBef>
                <a:spcPts val="1200"/>
              </a:spcBef>
              <a:spcAft>
                <a:spcPts val="1200"/>
              </a:spcAft>
              <a:buFont typeface="Arial" panose="020B0604020202020204" pitchFamily="34" charset="0"/>
              <a:buNone/>
              <a:defRPr/>
            </a:pPr>
            <a:r>
              <a:rPr lang="en-US" sz="2000" b="1" i="1" dirty="0">
                <a:solidFill>
                  <a:schemeClr val="tx2">
                    <a:lumMod val="50000"/>
                  </a:schemeClr>
                </a:solidFill>
              </a:rPr>
              <a:t>Warming. </a:t>
            </a:r>
            <a:r>
              <a:rPr lang="en-US" sz="2000" dirty="0">
                <a:solidFill>
                  <a:schemeClr val="tx1">
                    <a:lumMod val="75000"/>
                    <a:lumOff val="25000"/>
                  </a:schemeClr>
                </a:solidFill>
              </a:rPr>
              <a:t>Washington and the Pacific Northwest have experienced long-term warming (+1.3F, 1885-2011), a lengthening of the frost-free season, and more frequent nighttime heat waves.</a:t>
            </a:r>
          </a:p>
          <a:p>
            <a:pPr marL="0" indent="0" eaLnBrk="1" fontAlgn="auto" hangingPunct="1">
              <a:spcBef>
                <a:spcPts val="1200"/>
              </a:spcBef>
              <a:spcAft>
                <a:spcPts val="1200"/>
              </a:spcAft>
              <a:buFont typeface="Arial" panose="020B0604020202020204" pitchFamily="34" charset="0"/>
              <a:buNone/>
              <a:defRPr/>
            </a:pPr>
            <a:r>
              <a:rPr lang="en-US" sz="2000" b="1" i="1" dirty="0">
                <a:solidFill>
                  <a:schemeClr val="tx2">
                    <a:lumMod val="50000"/>
                  </a:schemeClr>
                </a:solidFill>
              </a:rPr>
              <a:t>Hydrologic change. </a:t>
            </a:r>
            <a:r>
              <a:rPr lang="en-US" sz="2000" dirty="0">
                <a:solidFill>
                  <a:schemeClr val="tx1">
                    <a:lumMod val="75000"/>
                    <a:lumOff val="25000"/>
                  </a:schemeClr>
                </a:solidFill>
              </a:rPr>
              <a:t>Long-term reductions in snow and ice, and shifts in streamflows reflect the influence of warming.</a:t>
            </a:r>
          </a:p>
          <a:p>
            <a:pPr marL="0" indent="0" eaLnBrk="1" fontAlgn="auto" hangingPunct="1">
              <a:spcBef>
                <a:spcPts val="1200"/>
              </a:spcBef>
              <a:spcAft>
                <a:spcPts val="1200"/>
              </a:spcAft>
              <a:buFont typeface="Arial" panose="020B0604020202020204" pitchFamily="34" charset="0"/>
              <a:buNone/>
              <a:defRPr/>
            </a:pPr>
            <a:r>
              <a:rPr lang="en-US" sz="2000" b="1" i="1" dirty="0">
                <a:solidFill>
                  <a:schemeClr val="tx2">
                    <a:lumMod val="50000"/>
                  </a:schemeClr>
                </a:solidFill>
              </a:rPr>
              <a:t>Sea level change. </a:t>
            </a:r>
            <a:r>
              <a:rPr lang="en-US" sz="2000" dirty="0">
                <a:solidFill>
                  <a:schemeClr val="tx1">
                    <a:lumMod val="75000"/>
                    <a:lumOff val="25000"/>
                  </a:schemeClr>
                </a:solidFill>
              </a:rPr>
              <a:t>Sea level is rising along some parts of the Oregon and Washington coastline and falling in others.</a:t>
            </a:r>
          </a:p>
          <a:p>
            <a:pPr marL="0" indent="0" eaLnBrk="1" fontAlgn="auto" hangingPunct="1">
              <a:spcBef>
                <a:spcPts val="1200"/>
              </a:spcBef>
              <a:spcAft>
                <a:spcPts val="1200"/>
              </a:spcAft>
              <a:buFont typeface="Arial" panose="020B0604020202020204" pitchFamily="34" charset="0"/>
              <a:buNone/>
              <a:defRPr/>
            </a:pPr>
            <a:r>
              <a:rPr lang="en-US" sz="2000" b="1" i="1" dirty="0">
                <a:solidFill>
                  <a:schemeClr val="tx2">
                    <a:lumMod val="50000"/>
                  </a:schemeClr>
                </a:solidFill>
              </a:rPr>
              <a:t>Ocean acidification. </a:t>
            </a:r>
            <a:r>
              <a:rPr lang="en-US" sz="2000" dirty="0">
                <a:solidFill>
                  <a:schemeClr val="tx1">
                    <a:lumMod val="75000"/>
                    <a:lumOff val="25000"/>
                  </a:schemeClr>
                </a:solidFill>
              </a:rPr>
              <a:t>The coastal ocean is acidifying and some local inshore coastal waters are warming.</a:t>
            </a:r>
          </a:p>
          <a:p>
            <a:pPr marL="0" indent="0" eaLnBrk="1" fontAlgn="auto" hangingPunct="1">
              <a:spcBef>
                <a:spcPts val="1200"/>
              </a:spcBef>
              <a:spcAft>
                <a:spcPts val="1200"/>
              </a:spcAft>
              <a:buFont typeface="Arial" panose="020B0604020202020204" pitchFamily="34" charset="0"/>
              <a:buNone/>
              <a:defRPr/>
            </a:pPr>
            <a:r>
              <a:rPr lang="en-US" sz="2000" b="1" i="1" dirty="0">
                <a:solidFill>
                  <a:schemeClr val="tx2">
                    <a:lumMod val="50000"/>
                  </a:schemeClr>
                </a:solidFill>
              </a:rPr>
              <a:t>Attribution. </a:t>
            </a:r>
            <a:r>
              <a:rPr lang="en-US" sz="2000" dirty="0">
                <a:solidFill>
                  <a:schemeClr val="tx1">
                    <a:lumMod val="75000"/>
                    <a:lumOff val="25000"/>
                  </a:schemeClr>
                </a:solidFill>
              </a:rPr>
              <a:t>PNW climate is changing in ways consistent with climate change projections, however natural variability continues to play a key role in observed trends.</a:t>
            </a:r>
          </a:p>
          <a:p>
            <a:pPr marL="0" indent="0" eaLnBrk="1" fontAlgn="auto" hangingPunct="1">
              <a:spcBef>
                <a:spcPts val="1200"/>
              </a:spcBef>
              <a:spcAft>
                <a:spcPts val="1200"/>
              </a:spcAft>
              <a:buFont typeface="Arial" panose="020B0604020202020204" pitchFamily="34" charset="0"/>
              <a:buNone/>
              <a:defRPr/>
            </a:pPr>
            <a:endParaRPr lang="en-US" sz="2000" dirty="0"/>
          </a:p>
          <a:p>
            <a:pPr marL="0" indent="0" eaLnBrk="1" fontAlgn="auto" hangingPunct="1">
              <a:spcBef>
                <a:spcPts val="1200"/>
              </a:spcBef>
              <a:spcAft>
                <a:spcPts val="1200"/>
              </a:spcAft>
              <a:buFont typeface="Arial" panose="020B0604020202020204" pitchFamily="34" charset="0"/>
              <a:buNone/>
              <a:defRPr/>
            </a:pPr>
            <a:endParaRPr lang="en-US" sz="2000" dirty="0"/>
          </a:p>
          <a:p>
            <a:pPr marL="0" indent="0" eaLnBrk="1" fontAlgn="auto" hangingPunct="1">
              <a:spcBef>
                <a:spcPts val="1200"/>
              </a:spcBef>
              <a:spcAft>
                <a:spcPts val="1200"/>
              </a:spcAft>
              <a:buFont typeface="Arial" panose="020B0604020202020204" pitchFamily="34" charset="0"/>
              <a:buNone/>
              <a:defRPr/>
            </a:pPr>
            <a:endParaRPr lang="en-US" sz="2000" dirty="0"/>
          </a:p>
          <a:p>
            <a:pPr marL="0" indent="0" eaLnBrk="1" fontAlgn="auto" hangingPunct="1">
              <a:spcBef>
                <a:spcPts val="1200"/>
              </a:spcBef>
              <a:spcAft>
                <a:spcPts val="1200"/>
              </a:spcAft>
              <a:buFont typeface="Arial" panose="020B0604020202020204" pitchFamily="34" charset="0"/>
              <a:buNone/>
              <a:defRPr/>
            </a:pPr>
            <a:endParaRPr lang="en-US" sz="2000" dirty="0"/>
          </a:p>
          <a:p>
            <a:pPr marL="0" indent="0" eaLnBrk="1" fontAlgn="auto" hangingPunct="1">
              <a:spcBef>
                <a:spcPts val="1200"/>
              </a:spcBef>
              <a:spcAft>
                <a:spcPts val="1200"/>
              </a:spcAft>
              <a:buFont typeface="Arial" panose="020B0604020202020204" pitchFamily="34" charset="0"/>
              <a:buNone/>
              <a:defRPr/>
            </a:pPr>
            <a:endParaRPr lang="en-US" sz="2000" u="sng" dirty="0"/>
          </a:p>
          <a:p>
            <a:pPr eaLnBrk="1" fontAlgn="auto" hangingPunct="1">
              <a:spcBef>
                <a:spcPts val="1200"/>
              </a:spcBef>
              <a:spcAft>
                <a:spcPts val="1200"/>
              </a:spcAft>
              <a:defRPr/>
            </a:pPr>
            <a:endParaRPr lang="en-US" sz="2000" dirty="0"/>
          </a:p>
        </p:txBody>
      </p:sp>
      <p:sp>
        <p:nvSpPr>
          <p:cNvPr id="423939" name="Title 1"/>
          <p:cNvSpPr txBox="1">
            <a:spLocks/>
          </p:cNvSpPr>
          <p:nvPr/>
        </p:nvSpPr>
        <p:spPr bwMode="auto">
          <a:xfrm>
            <a:off x="811213" y="260350"/>
            <a:ext cx="77089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3000" b="1" i="0" u="none" strike="noStrike" kern="0" cap="none" spc="0" normalizeH="0" baseline="0" noProof="0" dirty="0">
                <a:ln>
                  <a:noFill/>
                </a:ln>
                <a:solidFill>
                  <a:srgbClr val="444A56"/>
                </a:solidFill>
                <a:effectLst/>
                <a:uLnTx/>
                <a:uFillTx/>
                <a:latin typeface="Arial" panose="020B0604020202020204" pitchFamily="34" charset="0"/>
              </a:rPr>
              <a:t>Observed changes in PNW climate</a:t>
            </a:r>
          </a:p>
        </p:txBody>
      </p:sp>
      <p:pic>
        <p:nvPicPr>
          <p:cNvPr id="423940" name="Picture 4" descr="CIG_logo_color_2_inch.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975" y="22860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41" name="Rectangle 8"/>
          <p:cNvSpPr>
            <a:spLocks noChangeArrowheads="1"/>
          </p:cNvSpPr>
          <p:nvPr/>
        </p:nvSpPr>
        <p:spPr bwMode="auto">
          <a:xfrm>
            <a:off x="2687638" y="6596063"/>
            <a:ext cx="64563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ts val="1200"/>
              </a:spcBef>
              <a:spcAft>
                <a:spcPts val="1200"/>
              </a:spcAft>
              <a:buClrTx/>
              <a:buSzTx/>
              <a:buFontTx/>
              <a:buNone/>
              <a:tabLst/>
              <a:defRPr/>
            </a:pPr>
            <a:r>
              <a:rPr kumimoji="0" lang="en-US" altLang="en-US" sz="1100" b="0" i="1" u="none" strike="noStrike" kern="0" cap="none" spc="0" normalizeH="0" baseline="0" noProof="0">
                <a:ln>
                  <a:noFill/>
                </a:ln>
                <a:solidFill>
                  <a:srgbClr val="7F7F7F"/>
                </a:solidFill>
                <a:effectLst/>
                <a:uLnTx/>
                <a:uFillTx/>
                <a:latin typeface="Calibri" panose="020F0502020204030204" pitchFamily="34" charset="0"/>
              </a:rPr>
              <a:t>(Kunkel et al. 2013, Mote et al. 2013, Snover et al. 2013, NRC 2012, Feely et al. 2010, and many other sources)</a:t>
            </a:r>
          </a:p>
        </p:txBody>
      </p:sp>
    </p:spTree>
    <p:extLst>
      <p:ext uri="{BB962C8B-B14F-4D97-AF65-F5344CB8AC3E}">
        <p14:creationId xmlns:p14="http://schemas.microsoft.com/office/powerpoint/2010/main" xmlns="" val="115018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9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E3E5C"/>
        </a:dk1>
        <a:lt1>
          <a:srgbClr val="FFFFFF"/>
        </a:lt1>
        <a:dk2>
          <a:srgbClr val="666699"/>
        </a:dk2>
        <a:lt2>
          <a:srgbClr val="FFFF66"/>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E3E5C"/>
        </a:dk1>
        <a:lt1>
          <a:srgbClr val="FFFFFF"/>
        </a:lt1>
        <a:dk2>
          <a:srgbClr val="666699"/>
        </a:dk2>
        <a:lt2>
          <a:srgbClr val="FFFF66"/>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E3E5C"/>
        </a:dk1>
        <a:lt1>
          <a:srgbClr val="FFFFFF"/>
        </a:lt1>
        <a:dk2>
          <a:srgbClr val="666699"/>
        </a:dk2>
        <a:lt2>
          <a:srgbClr val="FFFF66"/>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307" tIns="46153" rIns="92307" bIns="46153"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E3E5C"/>
        </a:dk1>
        <a:lt1>
          <a:srgbClr val="FFFFFF"/>
        </a:lt1>
        <a:dk2>
          <a:srgbClr val="666699"/>
        </a:dk2>
        <a:lt2>
          <a:srgbClr val="FFFF66"/>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E3E5C"/>
        </a:dk1>
        <a:lt1>
          <a:srgbClr val="FFFFFF"/>
        </a:lt1>
        <a:dk2>
          <a:srgbClr val="666699"/>
        </a:dk2>
        <a:lt2>
          <a:srgbClr val="FFFF66"/>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17136</TotalTime>
  <Words>5125</Words>
  <Application>Microsoft Office PowerPoint</Application>
  <PresentationFormat>On-screen Show (4:3)</PresentationFormat>
  <Paragraphs>521</Paragraphs>
  <Slides>53</Slides>
  <Notes>47</Notes>
  <HiddenSlides>0</HiddenSlides>
  <MMClips>0</MMClips>
  <ScaleCrop>false</ScaleCrop>
  <HeadingPairs>
    <vt:vector size="4" baseType="variant">
      <vt:variant>
        <vt:lpstr>Theme</vt:lpstr>
      </vt:variant>
      <vt:variant>
        <vt:i4>14</vt:i4>
      </vt:variant>
      <vt:variant>
        <vt:lpstr>Slide Titles</vt:lpstr>
      </vt:variant>
      <vt:variant>
        <vt:i4>53</vt:i4>
      </vt:variant>
    </vt:vector>
  </HeadingPairs>
  <TitlesOfParts>
    <vt:vector size="67" baseType="lpstr">
      <vt:lpstr>Office Theme</vt:lpstr>
      <vt:lpstr>5_Default Design</vt:lpstr>
      <vt:lpstr>4_Office Theme</vt:lpstr>
      <vt:lpstr>Default Design</vt:lpstr>
      <vt:lpstr>1_Office Theme</vt:lpstr>
      <vt:lpstr>1_Default Design</vt:lpstr>
      <vt:lpstr>7_Office Theme</vt:lpstr>
      <vt:lpstr>35_Office Theme</vt:lpstr>
      <vt:lpstr>2_Default Design</vt:lpstr>
      <vt:lpstr>17_Office Theme</vt:lpstr>
      <vt:lpstr>15_Office Theme</vt:lpstr>
      <vt:lpstr>39_Office Theme</vt:lpstr>
      <vt:lpstr>6_Default Design</vt:lpstr>
      <vt:lpstr>14_Office Theme</vt:lpstr>
      <vt:lpstr>Climate Change Impacts and Implications: An Overview</vt:lpstr>
      <vt:lpstr>The UW Climate Impacts Group Science for climate resilience </vt:lpstr>
      <vt:lpstr>Slide 3</vt:lpstr>
      <vt:lpstr>Slide 4</vt:lpstr>
      <vt:lpstr>Slide 5</vt:lpstr>
      <vt:lpstr>Slide 6</vt:lpstr>
      <vt:lpstr>Slide 7</vt:lpstr>
      <vt:lpstr>Slide 8</vt:lpstr>
      <vt:lpstr>Slide 9</vt:lpstr>
      <vt:lpstr>Warming annual, seasonal temperatures  in the Kootenay/Boundary region</vt:lpstr>
      <vt:lpstr>Slide 11</vt:lpstr>
      <vt:lpstr>Projecting Future Climate:  Greenhouse Gas Emissions Scenarios</vt:lpstr>
      <vt:lpstr>Key changes</vt:lpstr>
      <vt:lpstr>Slide 14</vt:lpstr>
      <vt:lpstr>Continued warming expected in the Kootenay/Boundary region </vt:lpstr>
      <vt:lpstr>Slide 16</vt:lpstr>
      <vt:lpstr>Slide 17</vt:lpstr>
      <vt:lpstr>Slide 18</vt:lpstr>
      <vt:lpstr>Slide 19</vt:lpstr>
      <vt:lpstr>Slide 20</vt:lpstr>
      <vt:lpstr>Slide 21</vt:lpstr>
      <vt:lpstr>Slide 22</vt:lpstr>
      <vt:lpstr>Glaciers will continue to recede, exacerbating hydrologic impacts</vt:lpstr>
      <vt:lpstr>Slide 24</vt:lpstr>
      <vt:lpstr>Slide 25</vt:lpstr>
      <vt:lpstr>Slide 26</vt:lpstr>
      <vt:lpstr>Slide 27</vt:lpstr>
      <vt:lpstr>Slide 28</vt:lpstr>
      <vt:lpstr>Implications: Upper Watersheds</vt:lpstr>
      <vt:lpstr>Slide 30</vt:lpstr>
      <vt:lpstr>Slide 31</vt:lpstr>
      <vt:lpstr>Slide 32</vt:lpstr>
      <vt:lpstr>Slide 33</vt:lpstr>
      <vt:lpstr>Implications: Forests and the Urban/Wildland Interface</vt:lpstr>
      <vt:lpstr>Slide 35</vt:lpstr>
      <vt:lpstr>Slide 36</vt:lpstr>
      <vt:lpstr>Slide 37</vt:lpstr>
      <vt:lpstr>Slide 38</vt:lpstr>
      <vt:lpstr>Slide 39</vt:lpstr>
      <vt:lpstr>Slide 40</vt:lpstr>
      <vt:lpstr>Slide 41</vt:lpstr>
      <vt:lpstr>Slide 42</vt:lpstr>
      <vt:lpstr>(Some of the)  Implications for Ecosystems</vt:lpstr>
      <vt:lpstr>Implications: Physical, Spiritual, Economic and Cultural Security </vt:lpstr>
      <vt:lpstr>How Will We Experience Climate Change?</vt:lpstr>
      <vt:lpstr>How Will We Experience Climate Change?</vt:lpstr>
      <vt:lpstr>Slide 47</vt:lpstr>
      <vt:lpstr>Slide 48</vt:lpstr>
      <vt:lpstr>Mitigation and adaptation are required</vt:lpstr>
      <vt:lpstr>Slide 50</vt:lpstr>
      <vt:lpstr>Main Messages about Climate Change</vt:lpstr>
      <vt:lpstr>Regional Expertise (Examples)</vt:lpstr>
      <vt:lpstr>Slide 53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lwb123</dc:creator>
  <cp:lastModifiedBy>jlemieux</cp:lastModifiedBy>
  <cp:revision>362</cp:revision>
  <cp:lastPrinted>2016-09-14T01:54:40Z</cp:lastPrinted>
  <dcterms:created xsi:type="dcterms:W3CDTF">2014-07-02T18:11:48Z</dcterms:created>
  <dcterms:modified xsi:type="dcterms:W3CDTF">2016-10-25T14:53:26Z</dcterms:modified>
</cp:coreProperties>
</file>