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5"/>
  </p:notesMasterIdLst>
  <p:sldIdLst>
    <p:sldId id="257" r:id="rId3"/>
    <p:sldId id="274" r:id="rId4"/>
    <p:sldId id="271" r:id="rId5"/>
    <p:sldId id="269" r:id="rId6"/>
    <p:sldId id="259" r:id="rId7"/>
    <p:sldId id="261" r:id="rId8"/>
    <p:sldId id="276" r:id="rId9"/>
    <p:sldId id="260" r:id="rId10"/>
    <p:sldId id="262" r:id="rId11"/>
    <p:sldId id="263" r:id="rId12"/>
    <p:sldId id="273" r:id="rId13"/>
    <p:sldId id="25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1" autoAdjust="0"/>
  </p:normalViewPr>
  <p:slideViewPr>
    <p:cSldViewPr snapToGrid="0" snapToObjects="1">
      <p:cViewPr varScale="1">
        <p:scale>
          <a:sx n="65" d="100"/>
          <a:sy n="65" d="100"/>
        </p:scale>
        <p:origin x="14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9D765-7A9C-464E-A4DF-D858BC46890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E92F740-2CFF-4EEF-B8F6-E19D8F00FC96}">
      <dgm:prSet phldrT="[Text]" custT="1">
        <dgm:style>
          <a:lnRef idx="3">
            <a:schemeClr val="lt1"/>
          </a:lnRef>
          <a:fillRef idx="1">
            <a:schemeClr val="accent3"/>
          </a:fillRef>
          <a:effectRef idx="1">
            <a:schemeClr val="accent3"/>
          </a:effectRef>
          <a:fontRef idx="minor">
            <a:schemeClr val="lt1"/>
          </a:fontRef>
        </dgm:style>
      </dgm:prSet>
      <dgm:spPr>
        <a:solidFill>
          <a:schemeClr val="accent6">
            <a:lumMod val="60000"/>
            <a:lumOff val="40000"/>
          </a:schemeClr>
        </a:solidFill>
        <a:ln>
          <a:solidFill>
            <a:schemeClr val="accent6">
              <a:lumMod val="60000"/>
              <a:lumOff val="40000"/>
            </a:schemeClr>
          </a:solidFill>
        </a:ln>
      </dgm:spPr>
      <dgm:t>
        <a:bodyPr/>
        <a:lstStyle/>
        <a:p>
          <a:r>
            <a:rPr lang="en-US" sz="2000" b="0" dirty="0">
              <a:solidFill>
                <a:schemeClr val="accent1">
                  <a:lumMod val="50000"/>
                </a:schemeClr>
              </a:solidFill>
              <a:effectLst/>
              <a:latin typeface="Arial"/>
              <a:cs typeface="Arial"/>
            </a:rPr>
            <a:t>Define Problem</a:t>
          </a:r>
        </a:p>
      </dgm:t>
    </dgm:pt>
    <dgm:pt modelId="{03101084-9DB1-4627-BF85-87F5D0C0E083}" type="parTrans" cxnId="{B1425247-734E-4C3A-9722-3026D424BDBA}">
      <dgm:prSet/>
      <dgm:spPr/>
      <dgm:t>
        <a:bodyPr/>
        <a:lstStyle/>
        <a:p>
          <a:endParaRPr lang="en-US" sz="1800">
            <a:solidFill>
              <a:schemeClr val="tx1"/>
            </a:solidFill>
            <a:effectLst/>
          </a:endParaRPr>
        </a:p>
      </dgm:t>
    </dgm:pt>
    <dgm:pt modelId="{D5EBA9EE-F9FF-4F8B-B3D2-CA1AC9E38D98}" type="sibTrans" cxnId="{B1425247-734E-4C3A-9722-3026D424BDBA}">
      <dgm:prSet/>
      <dgm:spPr>
        <a:solidFill>
          <a:schemeClr val="accent5">
            <a:lumMod val="40000"/>
            <a:lumOff val="60000"/>
          </a:schemeClr>
        </a:solidFill>
      </dgm:spPr>
      <dgm:t>
        <a:bodyPr/>
        <a:lstStyle/>
        <a:p>
          <a:endParaRPr lang="en-US" sz="1800">
            <a:solidFill>
              <a:schemeClr val="tx1"/>
            </a:solidFill>
            <a:effectLst/>
          </a:endParaRPr>
        </a:p>
      </dgm:t>
    </dgm:pt>
    <dgm:pt modelId="{6BAAD4B8-2670-4A85-9D81-0DA609E284C7}">
      <dgm:prSet phldrT="[Text]" custT="1">
        <dgm:style>
          <a:lnRef idx="3">
            <a:schemeClr val="lt1"/>
          </a:lnRef>
          <a:fillRef idx="1">
            <a:schemeClr val="accent3"/>
          </a:fillRef>
          <a:effectRef idx="1">
            <a:schemeClr val="accent3"/>
          </a:effectRef>
          <a:fontRef idx="minor">
            <a:schemeClr val="lt1"/>
          </a:fontRef>
        </dgm:style>
      </dgm:prSet>
      <dgm:spPr>
        <a:solidFill>
          <a:schemeClr val="accent6">
            <a:lumMod val="60000"/>
            <a:lumOff val="40000"/>
          </a:schemeClr>
        </a:solidFill>
        <a:ln>
          <a:solidFill>
            <a:schemeClr val="accent6">
              <a:lumMod val="60000"/>
              <a:lumOff val="40000"/>
            </a:schemeClr>
          </a:solidFill>
        </a:ln>
      </dgm:spPr>
      <dgm:t>
        <a:bodyPr/>
        <a:lstStyle/>
        <a:p>
          <a:r>
            <a:rPr lang="en-US" sz="2000" b="0" dirty="0">
              <a:solidFill>
                <a:schemeClr val="accent1">
                  <a:lumMod val="50000"/>
                </a:schemeClr>
              </a:solidFill>
              <a:effectLst/>
              <a:latin typeface="Arial"/>
              <a:cs typeface="Arial"/>
            </a:rPr>
            <a:t>Identify &amp; Assess Options</a:t>
          </a:r>
        </a:p>
      </dgm:t>
    </dgm:pt>
    <dgm:pt modelId="{505532FE-D54C-4C8E-B1D3-A0F92A6DA9F8}" type="parTrans" cxnId="{31866794-13F4-4251-928C-77DEC20FCF63}">
      <dgm:prSet/>
      <dgm:spPr/>
      <dgm:t>
        <a:bodyPr/>
        <a:lstStyle/>
        <a:p>
          <a:endParaRPr lang="en-US" sz="1800">
            <a:solidFill>
              <a:schemeClr val="tx1"/>
            </a:solidFill>
            <a:effectLst/>
          </a:endParaRPr>
        </a:p>
      </dgm:t>
    </dgm:pt>
    <dgm:pt modelId="{569E6EFE-CCE5-4836-9E14-907EED15C997}" type="sibTrans" cxnId="{31866794-13F4-4251-928C-77DEC20FCF63}">
      <dgm:prSet/>
      <dgm:spPr/>
      <dgm:t>
        <a:bodyPr/>
        <a:lstStyle/>
        <a:p>
          <a:endParaRPr lang="en-US" sz="1800">
            <a:solidFill>
              <a:schemeClr val="tx1"/>
            </a:solidFill>
            <a:effectLst/>
          </a:endParaRPr>
        </a:p>
      </dgm:t>
    </dgm:pt>
    <dgm:pt modelId="{9FDCAAA0-2A66-4477-8D87-6DFC21D495E5}">
      <dgm:prSet phldrT="[Text]" custT="1">
        <dgm:style>
          <a:lnRef idx="3">
            <a:schemeClr val="lt1"/>
          </a:lnRef>
          <a:fillRef idx="1">
            <a:schemeClr val="accent3"/>
          </a:fillRef>
          <a:effectRef idx="1">
            <a:schemeClr val="accent3"/>
          </a:effectRef>
          <a:fontRef idx="minor">
            <a:schemeClr val="lt1"/>
          </a:fontRef>
        </dgm:style>
      </dgm:prSet>
      <dgm:spPr>
        <a:solidFill>
          <a:schemeClr val="accent6">
            <a:lumMod val="60000"/>
            <a:lumOff val="40000"/>
          </a:schemeClr>
        </a:solidFill>
        <a:ln>
          <a:solidFill>
            <a:schemeClr val="accent6">
              <a:lumMod val="60000"/>
              <a:lumOff val="40000"/>
            </a:schemeClr>
          </a:solidFill>
        </a:ln>
      </dgm:spPr>
      <dgm:t>
        <a:bodyPr/>
        <a:lstStyle/>
        <a:p>
          <a:r>
            <a:rPr lang="en-US" sz="2000" b="0" dirty="0">
              <a:solidFill>
                <a:schemeClr val="accent1">
                  <a:lumMod val="50000"/>
                </a:schemeClr>
              </a:solidFill>
              <a:effectLst/>
              <a:latin typeface="Arial"/>
              <a:cs typeface="Arial"/>
            </a:rPr>
            <a:t>Implement</a:t>
          </a:r>
        </a:p>
      </dgm:t>
    </dgm:pt>
    <dgm:pt modelId="{DAD45DAF-3FED-4F87-BDBB-04DAF3984661}" type="parTrans" cxnId="{B198C8C8-47E0-4A02-9318-F0184C1A7AF9}">
      <dgm:prSet/>
      <dgm:spPr/>
      <dgm:t>
        <a:bodyPr/>
        <a:lstStyle/>
        <a:p>
          <a:endParaRPr lang="en-US" sz="1800">
            <a:solidFill>
              <a:schemeClr val="tx1"/>
            </a:solidFill>
            <a:effectLst/>
          </a:endParaRPr>
        </a:p>
      </dgm:t>
    </dgm:pt>
    <dgm:pt modelId="{9938F518-3F22-46D6-A42D-CB87D93B024D}" type="sibTrans" cxnId="{B198C8C8-47E0-4A02-9318-F0184C1A7AF9}">
      <dgm:prSet/>
      <dgm:spPr/>
      <dgm:t>
        <a:bodyPr/>
        <a:lstStyle/>
        <a:p>
          <a:endParaRPr lang="en-US" sz="1800">
            <a:solidFill>
              <a:schemeClr val="tx1"/>
            </a:solidFill>
            <a:effectLst/>
          </a:endParaRPr>
        </a:p>
      </dgm:t>
    </dgm:pt>
    <dgm:pt modelId="{735E2F20-F22A-4CE1-BBFA-5CDBDB937AD6}">
      <dgm:prSet phldrT="[Text]" custT="1">
        <dgm:style>
          <a:lnRef idx="3">
            <a:schemeClr val="lt1"/>
          </a:lnRef>
          <a:fillRef idx="1">
            <a:schemeClr val="accent2"/>
          </a:fillRef>
          <a:effectRef idx="1">
            <a:schemeClr val="accent2"/>
          </a:effectRef>
          <a:fontRef idx="minor">
            <a:schemeClr val="lt1"/>
          </a:fontRef>
        </dgm:style>
      </dgm:prSet>
      <dgm:spPr>
        <a:solidFill>
          <a:schemeClr val="accent6">
            <a:lumMod val="60000"/>
            <a:lumOff val="40000"/>
          </a:schemeClr>
        </a:solidFill>
        <a:ln>
          <a:solidFill>
            <a:schemeClr val="accent6">
              <a:lumMod val="60000"/>
              <a:lumOff val="40000"/>
            </a:schemeClr>
          </a:solidFill>
        </a:ln>
      </dgm:spPr>
      <dgm:t>
        <a:bodyPr/>
        <a:lstStyle/>
        <a:p>
          <a:r>
            <a:rPr lang="en-US" sz="2000" b="0" dirty="0">
              <a:solidFill>
                <a:schemeClr val="accent1">
                  <a:lumMod val="50000"/>
                </a:schemeClr>
              </a:solidFill>
              <a:effectLst/>
              <a:latin typeface="Arial"/>
              <a:cs typeface="Arial"/>
            </a:rPr>
            <a:t>Monitor</a:t>
          </a:r>
        </a:p>
      </dgm:t>
    </dgm:pt>
    <dgm:pt modelId="{1C58CD51-8C8E-49C1-95BF-212272E3A084}" type="parTrans" cxnId="{486971D8-C1CF-44BD-9AA9-9E0B11571939}">
      <dgm:prSet/>
      <dgm:spPr/>
      <dgm:t>
        <a:bodyPr/>
        <a:lstStyle/>
        <a:p>
          <a:endParaRPr lang="en-US" sz="1800">
            <a:solidFill>
              <a:schemeClr val="tx1"/>
            </a:solidFill>
            <a:effectLst/>
          </a:endParaRPr>
        </a:p>
      </dgm:t>
    </dgm:pt>
    <dgm:pt modelId="{95DFE29C-963F-43A9-B59C-609ECC3E210B}" type="sibTrans" cxnId="{486971D8-C1CF-44BD-9AA9-9E0B11571939}">
      <dgm:prSet/>
      <dgm:spPr/>
      <dgm:t>
        <a:bodyPr/>
        <a:lstStyle/>
        <a:p>
          <a:endParaRPr lang="en-US" sz="1800">
            <a:solidFill>
              <a:schemeClr val="tx1"/>
            </a:solidFill>
            <a:effectLst/>
          </a:endParaRPr>
        </a:p>
      </dgm:t>
    </dgm:pt>
    <dgm:pt modelId="{8EEC599F-719A-49E0-8616-13718D35B91F}">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60000"/>
            <a:lumOff val="40000"/>
          </a:schemeClr>
        </a:solidFill>
        <a:ln>
          <a:solidFill>
            <a:schemeClr val="accent6">
              <a:lumMod val="60000"/>
              <a:lumOff val="40000"/>
            </a:schemeClr>
          </a:solidFill>
        </a:ln>
      </dgm:spPr>
      <dgm:t>
        <a:bodyPr/>
        <a:lstStyle/>
        <a:p>
          <a:r>
            <a:rPr lang="en-US" sz="2000" b="0" dirty="0">
              <a:solidFill>
                <a:schemeClr val="accent1">
                  <a:lumMod val="50000"/>
                </a:schemeClr>
              </a:solidFill>
              <a:effectLst/>
              <a:latin typeface="Arial"/>
              <a:cs typeface="Arial"/>
            </a:rPr>
            <a:t>Evaluate &amp; Adjust</a:t>
          </a:r>
        </a:p>
      </dgm:t>
    </dgm:pt>
    <dgm:pt modelId="{C9E08246-9E35-48ED-A8E3-056162013D39}" type="parTrans" cxnId="{0C670009-A5C1-4C4E-8712-4215B7D14F94}">
      <dgm:prSet/>
      <dgm:spPr/>
      <dgm:t>
        <a:bodyPr/>
        <a:lstStyle/>
        <a:p>
          <a:endParaRPr lang="en-US" sz="1800">
            <a:solidFill>
              <a:schemeClr val="tx1"/>
            </a:solidFill>
            <a:effectLst/>
          </a:endParaRPr>
        </a:p>
      </dgm:t>
    </dgm:pt>
    <dgm:pt modelId="{7041C595-172A-4CEB-AB25-0B6AA120936A}" type="sibTrans" cxnId="{0C670009-A5C1-4C4E-8712-4215B7D14F94}">
      <dgm:prSet/>
      <dgm:spPr/>
      <dgm:t>
        <a:bodyPr/>
        <a:lstStyle/>
        <a:p>
          <a:endParaRPr lang="en-US" sz="1800">
            <a:solidFill>
              <a:schemeClr val="tx1"/>
            </a:solidFill>
            <a:effectLst/>
          </a:endParaRPr>
        </a:p>
      </dgm:t>
    </dgm:pt>
    <dgm:pt modelId="{2F27814F-C230-4CE1-86F2-35253CF01488}" type="pres">
      <dgm:prSet presAssocID="{C419D765-7A9C-464E-A4DF-D858BC468905}" presName="Name0" presStyleCnt="0">
        <dgm:presLayoutVars>
          <dgm:dir/>
          <dgm:resizeHandles val="exact"/>
        </dgm:presLayoutVars>
      </dgm:prSet>
      <dgm:spPr/>
    </dgm:pt>
    <dgm:pt modelId="{86ADEB3D-E167-4432-A038-341F58A2F0ED}" type="pres">
      <dgm:prSet presAssocID="{C419D765-7A9C-464E-A4DF-D858BC468905}" presName="cycle" presStyleCnt="0"/>
      <dgm:spPr/>
    </dgm:pt>
    <dgm:pt modelId="{FE7BC645-1F9F-4DA9-A191-8A28136E3B6E}" type="pres">
      <dgm:prSet presAssocID="{5E92F740-2CFF-4EEF-B8F6-E19D8F00FC96}" presName="nodeFirstNode" presStyleLbl="node1" presStyleIdx="0" presStyleCnt="5" custScaleX="100156" custScaleY="81691">
        <dgm:presLayoutVars>
          <dgm:bulletEnabled val="1"/>
        </dgm:presLayoutVars>
      </dgm:prSet>
      <dgm:spPr/>
    </dgm:pt>
    <dgm:pt modelId="{79E7DB9F-54DA-439C-8FA3-6A7DE0180B73}" type="pres">
      <dgm:prSet presAssocID="{D5EBA9EE-F9FF-4F8B-B3D2-CA1AC9E38D98}" presName="sibTransFirstNode" presStyleLbl="bgShp" presStyleIdx="0" presStyleCnt="1" custLinFactNeighborX="900" custLinFactNeighborY="292"/>
      <dgm:spPr/>
    </dgm:pt>
    <dgm:pt modelId="{EDD4F452-D0B3-434D-AF02-62A4AA3D4250}" type="pres">
      <dgm:prSet presAssocID="{6BAAD4B8-2670-4A85-9D81-0DA609E284C7}" presName="nodeFollowingNodes" presStyleLbl="node1" presStyleIdx="1" presStyleCnt="5" custScaleX="112063" custScaleY="81691" custRadScaleRad="97294" custRadScaleInc="2086">
        <dgm:presLayoutVars>
          <dgm:bulletEnabled val="1"/>
        </dgm:presLayoutVars>
      </dgm:prSet>
      <dgm:spPr/>
    </dgm:pt>
    <dgm:pt modelId="{C7683E14-3A23-49D3-B874-EC94F0D296F5}" type="pres">
      <dgm:prSet presAssocID="{9FDCAAA0-2A66-4477-8D87-6DFC21D495E5}" presName="nodeFollowingNodes" presStyleLbl="node1" presStyleIdx="2" presStyleCnt="5" custScaleX="91793" custScaleY="81691" custRadScaleRad="98969" custRadScaleInc="-31485">
        <dgm:presLayoutVars>
          <dgm:bulletEnabled val="1"/>
        </dgm:presLayoutVars>
      </dgm:prSet>
      <dgm:spPr/>
    </dgm:pt>
    <dgm:pt modelId="{768DB127-CBD1-414A-B738-A1D56B0A0595}" type="pres">
      <dgm:prSet presAssocID="{735E2F20-F22A-4CE1-BBFA-5CDBDB937AD6}" presName="nodeFollowingNodes" presStyleLbl="node1" presStyleIdx="3" presStyleCnt="5" custScaleX="91793" custScaleY="81691" custRadScaleRad="92599" custRadScaleInc="25999">
        <dgm:presLayoutVars>
          <dgm:bulletEnabled val="1"/>
        </dgm:presLayoutVars>
      </dgm:prSet>
      <dgm:spPr/>
    </dgm:pt>
    <dgm:pt modelId="{76D0D54B-53FD-4FE4-A08D-8756782A517A}" type="pres">
      <dgm:prSet presAssocID="{8EEC599F-719A-49E0-8616-13718D35B91F}" presName="nodeFollowingNodes" presStyleLbl="node1" presStyleIdx="4" presStyleCnt="5" custScaleX="91793" custScaleY="81691" custRadScaleRad="99153" custRadScaleInc="-2624">
        <dgm:presLayoutVars>
          <dgm:bulletEnabled val="1"/>
        </dgm:presLayoutVars>
      </dgm:prSet>
      <dgm:spPr/>
    </dgm:pt>
  </dgm:ptLst>
  <dgm:cxnLst>
    <dgm:cxn modelId="{C54E74AC-769C-944A-BF35-D8CF70C15AAB}" type="presOf" srcId="{5E92F740-2CFF-4EEF-B8F6-E19D8F00FC96}" destId="{FE7BC645-1F9F-4DA9-A191-8A28136E3B6E}" srcOrd="0" destOrd="0" presId="urn:microsoft.com/office/officeart/2005/8/layout/cycle3"/>
    <dgm:cxn modelId="{486971D8-C1CF-44BD-9AA9-9E0B11571939}" srcId="{C419D765-7A9C-464E-A4DF-D858BC468905}" destId="{735E2F20-F22A-4CE1-BBFA-5CDBDB937AD6}" srcOrd="3" destOrd="0" parTransId="{1C58CD51-8C8E-49C1-95BF-212272E3A084}" sibTransId="{95DFE29C-963F-43A9-B59C-609ECC3E210B}"/>
    <dgm:cxn modelId="{B5F30ED3-CD6A-E840-B893-D535648568FD}" type="presOf" srcId="{D5EBA9EE-F9FF-4F8B-B3D2-CA1AC9E38D98}" destId="{79E7DB9F-54DA-439C-8FA3-6A7DE0180B73}" srcOrd="0" destOrd="0" presId="urn:microsoft.com/office/officeart/2005/8/layout/cycle3"/>
    <dgm:cxn modelId="{544B6C7C-A391-AD4D-BED6-1526232EB8FC}" type="presOf" srcId="{9FDCAAA0-2A66-4477-8D87-6DFC21D495E5}" destId="{C7683E14-3A23-49D3-B874-EC94F0D296F5}" srcOrd="0" destOrd="0" presId="urn:microsoft.com/office/officeart/2005/8/layout/cycle3"/>
    <dgm:cxn modelId="{B1425247-734E-4C3A-9722-3026D424BDBA}" srcId="{C419D765-7A9C-464E-A4DF-D858BC468905}" destId="{5E92F740-2CFF-4EEF-B8F6-E19D8F00FC96}" srcOrd="0" destOrd="0" parTransId="{03101084-9DB1-4627-BF85-87F5D0C0E083}" sibTransId="{D5EBA9EE-F9FF-4F8B-B3D2-CA1AC9E38D98}"/>
    <dgm:cxn modelId="{0C670009-A5C1-4C4E-8712-4215B7D14F94}" srcId="{C419D765-7A9C-464E-A4DF-D858BC468905}" destId="{8EEC599F-719A-49E0-8616-13718D35B91F}" srcOrd="4" destOrd="0" parTransId="{C9E08246-9E35-48ED-A8E3-056162013D39}" sibTransId="{7041C595-172A-4CEB-AB25-0B6AA120936A}"/>
    <dgm:cxn modelId="{B198C8C8-47E0-4A02-9318-F0184C1A7AF9}" srcId="{C419D765-7A9C-464E-A4DF-D858BC468905}" destId="{9FDCAAA0-2A66-4477-8D87-6DFC21D495E5}" srcOrd="2" destOrd="0" parTransId="{DAD45DAF-3FED-4F87-BDBB-04DAF3984661}" sibTransId="{9938F518-3F22-46D6-A42D-CB87D93B024D}"/>
    <dgm:cxn modelId="{31866794-13F4-4251-928C-77DEC20FCF63}" srcId="{C419D765-7A9C-464E-A4DF-D858BC468905}" destId="{6BAAD4B8-2670-4A85-9D81-0DA609E284C7}" srcOrd="1" destOrd="0" parTransId="{505532FE-D54C-4C8E-B1D3-A0F92A6DA9F8}" sibTransId="{569E6EFE-CCE5-4836-9E14-907EED15C997}"/>
    <dgm:cxn modelId="{77E7B7B3-5475-C047-9E84-73D7950B64DB}" type="presOf" srcId="{C419D765-7A9C-464E-A4DF-D858BC468905}" destId="{2F27814F-C230-4CE1-86F2-35253CF01488}" srcOrd="0" destOrd="0" presId="urn:microsoft.com/office/officeart/2005/8/layout/cycle3"/>
    <dgm:cxn modelId="{DCB98ABC-7597-CE4B-BCA1-FC132D11E183}" type="presOf" srcId="{735E2F20-F22A-4CE1-BBFA-5CDBDB937AD6}" destId="{768DB127-CBD1-414A-B738-A1D56B0A0595}" srcOrd="0" destOrd="0" presId="urn:microsoft.com/office/officeart/2005/8/layout/cycle3"/>
    <dgm:cxn modelId="{FD5723F6-3E53-634E-981A-C4B2EC1660B2}" type="presOf" srcId="{8EEC599F-719A-49E0-8616-13718D35B91F}" destId="{76D0D54B-53FD-4FE4-A08D-8756782A517A}" srcOrd="0" destOrd="0" presId="urn:microsoft.com/office/officeart/2005/8/layout/cycle3"/>
    <dgm:cxn modelId="{8D15619B-E09A-CC4B-90E0-ECBF58341439}" type="presOf" srcId="{6BAAD4B8-2670-4A85-9D81-0DA609E284C7}" destId="{EDD4F452-D0B3-434D-AF02-62A4AA3D4250}" srcOrd="0" destOrd="0" presId="urn:microsoft.com/office/officeart/2005/8/layout/cycle3"/>
    <dgm:cxn modelId="{DC84A19F-D1EC-A94A-BF3C-34033A468A88}" type="presParOf" srcId="{2F27814F-C230-4CE1-86F2-35253CF01488}" destId="{86ADEB3D-E167-4432-A038-341F58A2F0ED}" srcOrd="0" destOrd="0" presId="urn:microsoft.com/office/officeart/2005/8/layout/cycle3"/>
    <dgm:cxn modelId="{9E79D0FC-F19A-B347-B179-FC6548B68811}" type="presParOf" srcId="{86ADEB3D-E167-4432-A038-341F58A2F0ED}" destId="{FE7BC645-1F9F-4DA9-A191-8A28136E3B6E}" srcOrd="0" destOrd="0" presId="urn:microsoft.com/office/officeart/2005/8/layout/cycle3"/>
    <dgm:cxn modelId="{8D90CF8C-4A4C-5C44-91F2-E02974FFAB63}" type="presParOf" srcId="{86ADEB3D-E167-4432-A038-341F58A2F0ED}" destId="{79E7DB9F-54DA-439C-8FA3-6A7DE0180B73}" srcOrd="1" destOrd="0" presId="urn:microsoft.com/office/officeart/2005/8/layout/cycle3"/>
    <dgm:cxn modelId="{4930524D-E208-5E43-ADF6-4782291AEC61}" type="presParOf" srcId="{86ADEB3D-E167-4432-A038-341F58A2F0ED}" destId="{EDD4F452-D0B3-434D-AF02-62A4AA3D4250}" srcOrd="2" destOrd="0" presId="urn:microsoft.com/office/officeart/2005/8/layout/cycle3"/>
    <dgm:cxn modelId="{B57AF110-D213-A946-8343-643145822E94}" type="presParOf" srcId="{86ADEB3D-E167-4432-A038-341F58A2F0ED}" destId="{C7683E14-3A23-49D3-B874-EC94F0D296F5}" srcOrd="3" destOrd="0" presId="urn:microsoft.com/office/officeart/2005/8/layout/cycle3"/>
    <dgm:cxn modelId="{8002B8D1-3BE5-464B-A1CD-D6766CD36984}" type="presParOf" srcId="{86ADEB3D-E167-4432-A038-341F58A2F0ED}" destId="{768DB127-CBD1-414A-B738-A1D56B0A0595}" srcOrd="4" destOrd="0" presId="urn:microsoft.com/office/officeart/2005/8/layout/cycle3"/>
    <dgm:cxn modelId="{E7A644C4-6F5F-6345-A431-D80EDE8D3137}" type="presParOf" srcId="{86ADEB3D-E167-4432-A038-341F58A2F0ED}" destId="{76D0D54B-53FD-4FE4-A08D-8756782A517A}"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DB9F-54DA-439C-8FA3-6A7DE0180B73}">
      <dsp:nvSpPr>
        <dsp:cNvPr id="0" name=""/>
        <dsp:cNvSpPr/>
      </dsp:nvSpPr>
      <dsp:spPr>
        <a:xfrm>
          <a:off x="570257" y="490487"/>
          <a:ext cx="4700624" cy="4700624"/>
        </a:xfrm>
        <a:prstGeom prst="circularArrow">
          <a:avLst>
            <a:gd name="adj1" fmla="val 5544"/>
            <a:gd name="adj2" fmla="val 330680"/>
            <a:gd name="adj3" fmla="val 13816560"/>
            <a:gd name="adj4" fmla="val 17361283"/>
            <a:gd name="adj5" fmla="val 5757"/>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FE7BC645-1F9F-4DA9-A191-8A28136E3B6E}">
      <dsp:nvSpPr>
        <dsp:cNvPr id="0" name=""/>
        <dsp:cNvSpPr/>
      </dsp:nvSpPr>
      <dsp:spPr>
        <a:xfrm>
          <a:off x="1797049" y="603721"/>
          <a:ext cx="2162430" cy="881879"/>
        </a:xfrm>
        <a:prstGeom prst="roundRect">
          <a:avLst/>
        </a:prstGeom>
        <a:solidFill>
          <a:schemeClr val="accent6">
            <a:lumMod val="60000"/>
            <a:lumOff val="4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accent1">
                  <a:lumMod val="50000"/>
                </a:schemeClr>
              </a:solidFill>
              <a:effectLst/>
              <a:latin typeface="Arial"/>
              <a:cs typeface="Arial"/>
            </a:rPr>
            <a:t>Define Problem</a:t>
          </a:r>
        </a:p>
      </dsp:txBody>
      <dsp:txXfrm>
        <a:off x="1840099" y="646771"/>
        <a:ext cx="2076330" cy="795779"/>
      </dsp:txXfrm>
    </dsp:sp>
    <dsp:sp modelId="{EDD4F452-D0B3-434D-AF02-62A4AA3D4250}">
      <dsp:nvSpPr>
        <dsp:cNvPr id="0" name=""/>
        <dsp:cNvSpPr/>
      </dsp:nvSpPr>
      <dsp:spPr>
        <a:xfrm>
          <a:off x="3536065" y="2046238"/>
          <a:ext cx="2419509" cy="881879"/>
        </a:xfrm>
        <a:prstGeom prst="roundRect">
          <a:avLst/>
        </a:prstGeom>
        <a:solidFill>
          <a:schemeClr val="accent6">
            <a:lumMod val="60000"/>
            <a:lumOff val="4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accent1">
                  <a:lumMod val="50000"/>
                </a:schemeClr>
              </a:solidFill>
              <a:effectLst/>
              <a:latin typeface="Arial"/>
              <a:cs typeface="Arial"/>
            </a:rPr>
            <a:t>Identify &amp; Assess Options</a:t>
          </a:r>
        </a:p>
      </dsp:txBody>
      <dsp:txXfrm>
        <a:off x="3579115" y="2089288"/>
        <a:ext cx="2333409" cy="795779"/>
      </dsp:txXfrm>
    </dsp:sp>
    <dsp:sp modelId="{C7683E14-3A23-49D3-B874-EC94F0D296F5}">
      <dsp:nvSpPr>
        <dsp:cNvPr id="0" name=""/>
        <dsp:cNvSpPr/>
      </dsp:nvSpPr>
      <dsp:spPr>
        <a:xfrm>
          <a:off x="3510249" y="3749238"/>
          <a:ext cx="1981867" cy="881879"/>
        </a:xfrm>
        <a:prstGeom prst="roundRect">
          <a:avLst/>
        </a:prstGeom>
        <a:solidFill>
          <a:schemeClr val="accent6">
            <a:lumMod val="60000"/>
            <a:lumOff val="4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accent1">
                  <a:lumMod val="50000"/>
                </a:schemeClr>
              </a:solidFill>
              <a:effectLst/>
              <a:latin typeface="Arial"/>
              <a:cs typeface="Arial"/>
            </a:rPr>
            <a:t>Implement</a:t>
          </a:r>
        </a:p>
      </dsp:txBody>
      <dsp:txXfrm>
        <a:off x="3553299" y="3792288"/>
        <a:ext cx="1895767" cy="795779"/>
      </dsp:txXfrm>
    </dsp:sp>
    <dsp:sp modelId="{768DB127-CBD1-414A-B738-A1D56B0A0595}">
      <dsp:nvSpPr>
        <dsp:cNvPr id="0" name=""/>
        <dsp:cNvSpPr/>
      </dsp:nvSpPr>
      <dsp:spPr>
        <a:xfrm>
          <a:off x="432670" y="3761226"/>
          <a:ext cx="1981867" cy="881879"/>
        </a:xfrm>
        <a:prstGeom prst="roundRect">
          <a:avLst/>
        </a:prstGeom>
        <a:solidFill>
          <a:schemeClr val="accent6">
            <a:lumMod val="60000"/>
            <a:lumOff val="4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accent1">
                  <a:lumMod val="50000"/>
                </a:schemeClr>
              </a:solidFill>
              <a:effectLst/>
              <a:latin typeface="Arial"/>
              <a:cs typeface="Arial"/>
            </a:rPr>
            <a:t>Monitor</a:t>
          </a:r>
        </a:p>
      </dsp:txBody>
      <dsp:txXfrm>
        <a:off x="475720" y="3804276"/>
        <a:ext cx="1895767" cy="795779"/>
      </dsp:txXfrm>
    </dsp:sp>
    <dsp:sp modelId="{76D0D54B-53FD-4FE4-A08D-8756782A517A}">
      <dsp:nvSpPr>
        <dsp:cNvPr id="0" name=""/>
        <dsp:cNvSpPr/>
      </dsp:nvSpPr>
      <dsp:spPr>
        <a:xfrm>
          <a:off x="-19091" y="2046231"/>
          <a:ext cx="1981867" cy="881879"/>
        </a:xfrm>
        <a:prstGeom prst="roundRect">
          <a:avLst/>
        </a:prstGeom>
        <a:solidFill>
          <a:schemeClr val="accent6">
            <a:lumMod val="60000"/>
            <a:lumOff val="4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accent1">
                  <a:lumMod val="50000"/>
                </a:schemeClr>
              </a:solidFill>
              <a:effectLst/>
              <a:latin typeface="Arial"/>
              <a:cs typeface="Arial"/>
            </a:rPr>
            <a:t>Evaluate &amp; Adjust</a:t>
          </a:r>
        </a:p>
      </dsp:txBody>
      <dsp:txXfrm>
        <a:off x="23959" y="2089281"/>
        <a:ext cx="1895767" cy="79577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494AE-FD66-5048-BE9F-297F7C1FB115}" type="datetimeFigureOut">
              <a:rPr lang="en-US" smtClean="0"/>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520EE-5F00-EA45-B59B-722474FAA693}" type="slidenum">
              <a:rPr lang="en-US" smtClean="0"/>
              <a:t>‹#›</a:t>
            </a:fld>
            <a:endParaRPr lang="en-US"/>
          </a:p>
        </p:txBody>
      </p:sp>
    </p:spTree>
    <p:extLst>
      <p:ext uri="{BB962C8B-B14F-4D97-AF65-F5344CB8AC3E}">
        <p14:creationId xmlns:p14="http://schemas.microsoft.com/office/powerpoint/2010/main" val="871276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a:ln/>
        </p:spPr>
      </p:sp>
      <p:sp>
        <p:nvSpPr>
          <p:cNvPr id="576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baseline="0" dirty="0">
                <a:latin typeface="Arial" pitchFamily="34" charset="0"/>
              </a:rPr>
              <a:t>Hi and thank you for having me here today – it’s a pleasure to be here to hear and learn from the speakers and participants, and </a:t>
            </a:r>
            <a:r>
              <a:rPr lang="en-US" altLang="en-US" b="1" baseline="0" dirty="0">
                <a:latin typeface="Arial" pitchFamily="34" charset="0"/>
              </a:rPr>
              <a:t>tell you about </a:t>
            </a:r>
            <a:r>
              <a:rPr lang="en-US" altLang="en-US" baseline="0" dirty="0">
                <a:latin typeface="Arial" pitchFamily="34" charset="0"/>
              </a:rPr>
              <a:t>and </a:t>
            </a:r>
            <a:r>
              <a:rPr lang="en-US" altLang="en-US" b="1" baseline="0" dirty="0">
                <a:latin typeface="Arial" pitchFamily="34" charset="0"/>
              </a:rPr>
              <a:t>invite your participation </a:t>
            </a:r>
            <a:r>
              <a:rPr lang="en-US" altLang="en-US" baseline="0" dirty="0">
                <a:latin typeface="Arial" pitchFamily="34" charset="0"/>
              </a:rPr>
              <a:t>in a new project intended to increase tribal capacity for vulnerability assessment.  We’re all here today because of the recognition that </a:t>
            </a:r>
            <a:r>
              <a:rPr lang="en-US" alt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reparing for and responding to the impacts of climate change will be critical to the future well-being of tribal communities,</a:t>
            </a:r>
            <a:r>
              <a:rPr lang="en-US" sz="1200" kern="1200" baseline="0" dirty="0">
                <a:solidFill>
                  <a:schemeClr val="tx1"/>
                </a:solidFill>
                <a:effectLst/>
                <a:latin typeface="+mn-lt"/>
                <a:ea typeface="+mn-ea"/>
                <a:cs typeface="+mn-cs"/>
              </a:rPr>
              <a:t> yet we also know that there are significant gaps and disparities in tribal capacities for climate change planning and implementation. </a:t>
            </a:r>
            <a:r>
              <a:rPr lang="en-US" sz="1200" kern="1200" baseline="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process of preparing for and responding to climate change often looks something like this:</a:t>
            </a:r>
            <a:endParaRPr lang="en-US" altLang="en-US" baseline="0" dirty="0">
              <a:latin typeface="Arial" pitchFamily="34" charset="0"/>
            </a:endParaRPr>
          </a:p>
        </p:txBody>
      </p:sp>
      <p:sp>
        <p:nvSpPr>
          <p:cNvPr id="576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957" indent="-279862" eaLnBrk="0" hangingPunct="0">
              <a:spcBef>
                <a:spcPct val="30000"/>
              </a:spcBef>
              <a:defRPr sz="1200">
                <a:solidFill>
                  <a:schemeClr val="tx1"/>
                </a:solidFill>
                <a:latin typeface="Arial" pitchFamily="34" charset="0"/>
              </a:defRPr>
            </a:lvl2pPr>
            <a:lvl3pPr marL="1121022" indent="-223261" eaLnBrk="0" hangingPunct="0">
              <a:spcBef>
                <a:spcPct val="30000"/>
              </a:spcBef>
              <a:defRPr sz="1200">
                <a:solidFill>
                  <a:schemeClr val="tx1"/>
                </a:solidFill>
                <a:latin typeface="Arial" pitchFamily="34" charset="0"/>
              </a:defRPr>
            </a:lvl3pPr>
            <a:lvl4pPr marL="1569115" indent="-223261" eaLnBrk="0" hangingPunct="0">
              <a:spcBef>
                <a:spcPct val="30000"/>
              </a:spcBef>
              <a:defRPr sz="1200">
                <a:solidFill>
                  <a:schemeClr val="tx1"/>
                </a:solidFill>
                <a:latin typeface="Arial" pitchFamily="34" charset="0"/>
              </a:defRPr>
            </a:lvl4pPr>
            <a:lvl5pPr marL="2017210" indent="-223261" eaLnBrk="0" hangingPunct="0">
              <a:spcBef>
                <a:spcPct val="30000"/>
              </a:spcBef>
              <a:defRPr sz="1200">
                <a:solidFill>
                  <a:schemeClr val="tx1"/>
                </a:solidFill>
                <a:latin typeface="Arial" pitchFamily="34" charset="0"/>
              </a:defRPr>
            </a:lvl5pPr>
            <a:lvl6pPr marL="2470021" indent="-223261" eaLnBrk="0" fontAlgn="base" hangingPunct="0">
              <a:spcBef>
                <a:spcPct val="30000"/>
              </a:spcBef>
              <a:spcAft>
                <a:spcPct val="0"/>
              </a:spcAft>
              <a:defRPr sz="1200">
                <a:solidFill>
                  <a:schemeClr val="tx1"/>
                </a:solidFill>
                <a:latin typeface="Arial" pitchFamily="34" charset="0"/>
              </a:defRPr>
            </a:lvl6pPr>
            <a:lvl7pPr marL="2922832" indent="-223261" eaLnBrk="0" fontAlgn="base" hangingPunct="0">
              <a:spcBef>
                <a:spcPct val="30000"/>
              </a:spcBef>
              <a:spcAft>
                <a:spcPct val="0"/>
              </a:spcAft>
              <a:defRPr sz="1200">
                <a:solidFill>
                  <a:schemeClr val="tx1"/>
                </a:solidFill>
                <a:latin typeface="Arial" pitchFamily="34" charset="0"/>
              </a:defRPr>
            </a:lvl7pPr>
            <a:lvl8pPr marL="3375643" indent="-223261" eaLnBrk="0" fontAlgn="base" hangingPunct="0">
              <a:spcBef>
                <a:spcPct val="30000"/>
              </a:spcBef>
              <a:spcAft>
                <a:spcPct val="0"/>
              </a:spcAft>
              <a:defRPr sz="1200">
                <a:solidFill>
                  <a:schemeClr val="tx1"/>
                </a:solidFill>
                <a:latin typeface="Arial" pitchFamily="34" charset="0"/>
              </a:defRPr>
            </a:lvl8pPr>
            <a:lvl9pPr marL="3828454" indent="-223261" eaLnBrk="0" fontAlgn="base" hangingPunct="0">
              <a:spcBef>
                <a:spcPct val="30000"/>
              </a:spcBef>
              <a:spcAft>
                <a:spcPct val="0"/>
              </a:spcAft>
              <a:defRPr sz="1200">
                <a:solidFill>
                  <a:schemeClr val="tx1"/>
                </a:solidFill>
                <a:latin typeface="Arial" pitchFamily="34" charset="0"/>
              </a:defRPr>
            </a:lvl9pPr>
          </a:lstStyle>
          <a:p>
            <a:pPr defTabSz="905622" eaLnBrk="1" hangingPunct="1">
              <a:spcBef>
                <a:spcPct val="0"/>
              </a:spcBef>
            </a:pPr>
            <a:fld id="{928AD6F6-F3E3-4F7B-A096-5F04310A543B}" type="slidenum">
              <a:rPr lang="en-US" altLang="en-US" smtClean="0">
                <a:solidFill>
                  <a:srgbClr val="000000"/>
                </a:solidFill>
                <a:cs typeface="Times New Roman" pitchFamily="18" charset="0"/>
              </a:rPr>
              <a:pPr defTabSz="905622" eaLnBrk="1" hangingPunct="1">
                <a:spcBef>
                  <a:spcPct val="0"/>
                </a:spcBef>
              </a:pPr>
              <a:t>1</a:t>
            </a:fld>
            <a:endParaRPr lang="en-US" altLang="en-US">
              <a:solidFill>
                <a:srgbClr val="000000"/>
              </a:solidFill>
              <a:cs typeface="Times New Roman" pitchFamily="18" charset="0"/>
            </a:endParaRPr>
          </a:p>
        </p:txBody>
      </p:sp>
    </p:spTree>
    <p:extLst>
      <p:ext uri="{BB962C8B-B14F-4D97-AF65-F5344CB8AC3E}">
        <p14:creationId xmlns:p14="http://schemas.microsoft.com/office/powerpoint/2010/main" val="2280586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DC954F-7657-4731-9B5E-473ACCC787A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90516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7457B0-225D-4270-90D2-1B301D18B11C}"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prstClr val="black"/>
              </a:solidFill>
              <a:effectLst/>
              <a:uLnTx/>
              <a:uFillTx/>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35000"/>
              </a:spcBef>
            </a:pPr>
            <a:r>
              <a:rPr lang="en-US" baseline="0" dirty="0"/>
              <a:t>We begin by identifying climate risks (“defining the problem”) – how climate will change and how it will affect the things we care about - and  then move through identification of actions for addressing climate risks, implementation, monitoring, and evaluation and adjustment.</a:t>
            </a:r>
            <a:endParaRPr lang="en-US" dirty="0"/>
          </a:p>
        </p:txBody>
      </p:sp>
    </p:spTree>
    <p:extLst>
      <p:ext uri="{BB962C8B-B14F-4D97-AF65-F5344CB8AC3E}">
        <p14:creationId xmlns:p14="http://schemas.microsoft.com/office/powerpoint/2010/main" val="335379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NW CSC recently funded a survey, led by Don Sampson, of 15 Columbia River Basin Tribes and three Inter-Tribal organizations to </a:t>
            </a:r>
            <a:r>
              <a:rPr lang="en-US" sz="1200" b="1" kern="1200" dirty="0">
                <a:solidFill>
                  <a:schemeClr val="tx1"/>
                </a:solidFill>
                <a:effectLst/>
                <a:latin typeface="+mn-lt"/>
                <a:ea typeface="+mn-ea"/>
                <a:cs typeface="+mn-cs"/>
              </a:rPr>
              <a:t>assess their technical, scientific, and policy capacity </a:t>
            </a:r>
            <a:r>
              <a:rPr lang="en-US" sz="1200" kern="1200" dirty="0">
                <a:solidFill>
                  <a:schemeClr val="tx1"/>
                </a:solidFill>
                <a:effectLst/>
                <a:latin typeface="+mn-lt"/>
                <a:ea typeface="+mn-ea"/>
                <a:cs typeface="+mn-cs"/>
              </a:rPr>
              <a:t>for climate change preparedness and adaptation.</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assessment confirmed</a:t>
            </a:r>
            <a:r>
              <a:rPr lang="en-US" sz="1200" kern="1200" baseline="0" dirty="0">
                <a:solidFill>
                  <a:schemeClr val="tx1"/>
                </a:solidFill>
                <a:effectLst/>
                <a:latin typeface="+mn-lt"/>
                <a:ea typeface="+mn-ea"/>
                <a:cs typeface="+mn-cs"/>
              </a:rPr>
              <a:t> the presence of </a:t>
            </a:r>
            <a:r>
              <a:rPr lang="en-US" sz="1200" b="1" kern="1200" dirty="0">
                <a:solidFill>
                  <a:schemeClr val="tx1"/>
                </a:solidFill>
                <a:effectLst/>
                <a:latin typeface="+mn-lt"/>
                <a:ea typeface="+mn-ea"/>
                <a:cs typeface="+mn-cs"/>
              </a:rPr>
              <a:t>significant gaps and disparities in tribal capacities for climate change </a:t>
            </a:r>
            <a:r>
              <a:rPr lang="en-US" sz="1200" kern="1200" dirty="0">
                <a:solidFill>
                  <a:schemeClr val="tx1"/>
                </a:solidFill>
                <a:effectLst/>
                <a:latin typeface="+mn-lt"/>
                <a:ea typeface="+mn-ea"/>
                <a:cs typeface="+mn-cs"/>
              </a:rPr>
              <a:t>planning and implementation. Among these, it found that many tribes face </a:t>
            </a:r>
            <a:r>
              <a:rPr lang="en-US" sz="1200" b="1" kern="1200" dirty="0">
                <a:solidFill>
                  <a:schemeClr val="tx1"/>
                </a:solidFill>
                <a:effectLst/>
                <a:latin typeface="+mn-lt"/>
                <a:ea typeface="+mn-ea"/>
                <a:cs typeface="+mn-cs"/>
              </a:rPr>
              <a:t>barriers to initiating and completing the critical first step</a:t>
            </a:r>
            <a:r>
              <a:rPr lang="en-US" sz="1200" kern="1200" dirty="0">
                <a:solidFill>
                  <a:schemeClr val="tx1"/>
                </a:solidFill>
                <a:effectLst/>
                <a:latin typeface="+mn-lt"/>
                <a:ea typeface="+mn-ea"/>
                <a:cs typeface="+mn-cs"/>
              </a:rPr>
              <a:t> of the adaptation planning process: a vulnerability assessment.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vulnerability assessment process </a:t>
            </a:r>
            <a:r>
              <a:rPr lang="en-US" sz="1200" b="1" kern="1200" dirty="0">
                <a:solidFill>
                  <a:schemeClr val="tx1"/>
                </a:solidFill>
                <a:effectLst/>
                <a:latin typeface="+mn-lt"/>
                <a:ea typeface="+mn-ea"/>
                <a:cs typeface="+mn-cs"/>
              </a:rPr>
              <a:t>requires significant</a:t>
            </a:r>
            <a:r>
              <a:rPr lang="en-US" sz="1200" b="1" kern="1200" baseline="0" dirty="0">
                <a:solidFill>
                  <a:schemeClr val="tx1"/>
                </a:solidFill>
                <a:effectLst/>
                <a:latin typeface="+mn-lt"/>
                <a:ea typeface="+mn-ea"/>
                <a:cs typeface="+mn-cs"/>
              </a:rPr>
              <a:t> technical resources and expertise</a:t>
            </a:r>
            <a:r>
              <a:rPr lang="en-US" sz="1200" kern="1200" baseline="0" dirty="0">
                <a:solidFill>
                  <a:schemeClr val="tx1"/>
                </a:solidFill>
                <a:effectLst/>
                <a:latin typeface="+mn-lt"/>
                <a:ea typeface="+mn-ea"/>
                <a:cs typeface="+mn-cs"/>
              </a:rPr>
              <a:t>, particularly because </a:t>
            </a:r>
            <a:r>
              <a:rPr lang="en-US" sz="1200" b="1" kern="1200" baseline="0" dirty="0">
                <a:solidFill>
                  <a:schemeClr val="tx1"/>
                </a:solidFill>
                <a:effectLst/>
                <a:latin typeface="+mn-lt"/>
                <a:ea typeface="+mn-ea"/>
                <a:cs typeface="+mn-cs"/>
              </a:rPr>
              <a:t>you need downscaled climate data </a:t>
            </a:r>
            <a:r>
              <a:rPr lang="en-US" sz="1200" kern="1200" baseline="0" dirty="0">
                <a:solidFill>
                  <a:schemeClr val="tx1"/>
                </a:solidFill>
                <a:effectLst/>
                <a:latin typeface="+mn-lt"/>
                <a:ea typeface="+mn-ea"/>
                <a:cs typeface="+mn-cs"/>
              </a:rPr>
              <a:t>to know how the climate will change where you live, and how those changes are likely to affect the plants, animals, and other resources that you care about. Before you can think about how to respond.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NW CSC wanted to address these needs for additional tribal capacity for vulnerability assessment, and because capacity building is a large part of what we do and because of our experience partnering with Northwest tribes, they contacted us at the Climate Impacts Group at the University of Washington.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our recommendation that NW CSC (and North Central CSC) provide more specialized expertise, analysis, and support to the Columbia River Basin Tribes or Intertribal organizations who have completed or are now developing vulnerability assessment or adaptation plans. In order to support Tribes or Intertribal organizations that have not developed vulnerability assessments, the respective LCCs, ITEP, NW Tribal Climate Project, and ATNI should provide webinars, workshops, and outreach strategies as a first step to help prepare them for conducting vulnerability assessments, and other support including: </a:t>
            </a:r>
            <a:endParaRPr lang="en-US" dirty="0"/>
          </a:p>
          <a:p>
            <a:r>
              <a:rPr lang="en-US" sz="1200" kern="1200" dirty="0">
                <a:solidFill>
                  <a:schemeClr val="tx1"/>
                </a:solidFill>
                <a:effectLst/>
                <a:latin typeface="+mn-lt"/>
                <a:ea typeface="+mn-ea"/>
                <a:cs typeface="+mn-cs"/>
              </a:rPr>
              <a:t>  Providing training on climate vulnerability and risk assessments and adaptation planning, including innovative strategies to fund implementation of those plans; </a:t>
            </a:r>
            <a:endParaRPr lang="en-US" dirty="0">
              <a:effectLst/>
            </a:endParaRPr>
          </a:p>
          <a:p>
            <a:r>
              <a:rPr lang="en-US" sz="1200" kern="1200" dirty="0">
                <a:solidFill>
                  <a:schemeClr val="tx1"/>
                </a:solidFill>
                <a:effectLst/>
                <a:latin typeface="+mn-lt"/>
                <a:ea typeface="+mn-ea"/>
                <a:cs typeface="+mn-cs"/>
              </a:rPr>
              <a:t>  Tribal models for documenting, preserve, protecting, and incorporating TEK; </a:t>
            </a:r>
            <a:endParaRPr lang="en-US" dirty="0">
              <a:effectLst/>
            </a:endParaRPr>
          </a:p>
          <a:p>
            <a:r>
              <a:rPr lang="en-US" sz="1200" kern="1200" dirty="0">
                <a:solidFill>
                  <a:schemeClr val="tx1"/>
                </a:solidFill>
                <a:effectLst/>
                <a:latin typeface="+mn-lt"/>
                <a:ea typeface="+mn-ea"/>
                <a:cs typeface="+mn-cs"/>
              </a:rPr>
              <a:t>  How to effectively conduct outreach and engagement of tribal communities; </a:t>
            </a:r>
            <a:endParaRPr lang="en-US" dirty="0">
              <a:effectLst/>
            </a:endParaRPr>
          </a:p>
          <a:p>
            <a:r>
              <a:rPr lang="en-US" sz="1200" kern="1200" dirty="0">
                <a:solidFill>
                  <a:schemeClr val="tx1"/>
                </a:solidFill>
                <a:effectLst/>
                <a:latin typeface="+mn-lt"/>
                <a:ea typeface="+mn-ea"/>
                <a:cs typeface="+mn-cs"/>
              </a:rPr>
              <a:t>  Downscaling of climate models to analyze their local resource impacts; </a:t>
            </a:r>
            <a:endParaRPr lang="en-US" dirty="0">
              <a:effectLst/>
            </a:endParaRPr>
          </a:p>
          <a:p>
            <a:r>
              <a:rPr lang="en-US" sz="1200" kern="1200" dirty="0">
                <a:solidFill>
                  <a:schemeClr val="tx1"/>
                </a:solidFill>
                <a:effectLst/>
                <a:latin typeface="+mn-lt"/>
                <a:ea typeface="+mn-ea"/>
                <a:cs typeface="+mn-cs"/>
              </a:rPr>
              <a:t>  Provide access to data, analytic tools, and develop or disseminate guidance to support Tribal decision-making; and </a:t>
            </a:r>
            <a:endParaRPr lang="en-US" dirty="0">
              <a:effectLst/>
            </a:endParaRPr>
          </a:p>
          <a:p>
            <a:r>
              <a:rPr lang="en-US" sz="1200" kern="1200" dirty="0">
                <a:solidFill>
                  <a:schemeClr val="tx1"/>
                </a:solidFill>
                <a:effectLst/>
                <a:latin typeface="+mn-lt"/>
                <a:ea typeface="+mn-ea"/>
                <a:cs typeface="+mn-cs"/>
              </a:rPr>
              <a:t>  Basic climate change impacts and planning education for Tribal leaders, community members, and non-natural resource department managers including workshops, community conferences, informational videos and brochures. </a:t>
            </a: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B0520EE-5F00-EA45-B59B-722474FAA693}" type="slidenum">
              <a:rPr lang="en-US" smtClean="0"/>
              <a:t>3</a:t>
            </a:fld>
            <a:endParaRPr lang="en-US"/>
          </a:p>
        </p:txBody>
      </p:sp>
    </p:spTree>
    <p:extLst>
      <p:ext uri="{BB962C8B-B14F-4D97-AF65-F5344CB8AC3E}">
        <p14:creationId xmlns:p14="http://schemas.microsoft.com/office/powerpoint/2010/main" val="401773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NW CSC reached out to myself and my colleagues at the Climate</a:t>
            </a:r>
            <a:r>
              <a:rPr lang="en-US" sz="1200" kern="1200" baseline="0" dirty="0">
                <a:solidFill>
                  <a:schemeClr val="tx1"/>
                </a:solidFill>
                <a:effectLst/>
                <a:latin typeface="+mn-lt"/>
                <a:ea typeface="+mn-ea"/>
                <a:cs typeface="+mn-cs"/>
              </a:rPr>
              <a:t> Impacts Group to collaboratively develop a project that could help address this need for enhanced capacity.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its founding in 1995, the Climate Impacts Group, housed at the University of Washington, has provided the fundamental scientific understanding, projections, models, and technical expertise needed to help decision makers assess and manage the impacts of climate variability and change. ** CLIMATE VARIABILITY AND 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members and collaborators with diverse scientific expertise from across</a:t>
            </a:r>
            <a:r>
              <a:rPr lang="en-US" sz="1200" kern="1200" baseline="0" dirty="0">
                <a:solidFill>
                  <a:schemeClr val="tx1"/>
                </a:solidFill>
                <a:effectLst/>
                <a:latin typeface="+mn-lt"/>
                <a:ea typeface="+mn-ea"/>
                <a:cs typeface="+mn-cs"/>
              </a:rPr>
              <a:t> the University of Washington and Washington State University, and from federal agencies and research labs, including NOAA, USFS, and PNNL. We are part of the </a:t>
            </a:r>
            <a:r>
              <a:rPr lang="en-US" sz="1200" kern="1200" baseline="0" dirty="0" err="1">
                <a:solidFill>
                  <a:schemeClr val="tx1"/>
                </a:solidFill>
                <a:effectLst/>
                <a:latin typeface="+mn-lt"/>
                <a:ea typeface="+mn-ea"/>
                <a:cs typeface="+mn-cs"/>
              </a:rPr>
              <a:t>Dept</a:t>
            </a:r>
            <a:r>
              <a:rPr lang="en-US" sz="1200" kern="1200" baseline="0" dirty="0">
                <a:solidFill>
                  <a:schemeClr val="tx1"/>
                </a:solidFill>
                <a:effectLst/>
                <a:latin typeface="+mn-lt"/>
                <a:ea typeface="+mn-ea"/>
                <a:cs typeface="+mn-cs"/>
              </a:rPr>
              <a:t> of Interior’s NW Climate Science Center, a joint effort of USGS, UW, OSU and UI.</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Areas of Impact:</a:t>
            </a:r>
          </a:p>
          <a:p>
            <a:r>
              <a:rPr lang="en-US" sz="1200" kern="1200" baseline="0" dirty="0">
                <a:solidFill>
                  <a:schemeClr val="tx1"/>
                </a:solidFill>
                <a:effectLst/>
                <a:latin typeface="+mn-lt"/>
                <a:ea typeface="+mn-ea"/>
                <a:cs typeface="+mn-cs"/>
              </a:rPr>
              <a:t>-Assessment of impacts for the state – directed by the legislature to both assess impacts and make future projections available to be used in a wide array of planning</a:t>
            </a:r>
          </a:p>
          <a:p>
            <a:r>
              <a:rPr lang="en-US" sz="1200" kern="1200" baseline="0" dirty="0">
                <a:solidFill>
                  <a:schemeClr val="tx1"/>
                </a:solidFill>
                <a:effectLst/>
                <a:latin typeface="+mn-lt"/>
                <a:ea typeface="+mn-ea"/>
                <a:cs typeface="+mn-cs"/>
              </a:rPr>
              <a:t>-Bringing to the forefront the importance of water, and working with those in Seattle (esp. SPU and City Light) to use information about year-to-year and future change</a:t>
            </a:r>
          </a:p>
          <a:p>
            <a:r>
              <a:rPr lang="en-US" sz="1200" kern="1200" baseline="0" dirty="0">
                <a:solidFill>
                  <a:schemeClr val="tx1"/>
                </a:solidFill>
                <a:effectLst/>
                <a:latin typeface="+mn-lt"/>
                <a:ea typeface="+mn-ea"/>
                <a:cs typeface="+mn-cs"/>
              </a:rPr>
              <a:t>-Implementation, esp. with ecosystems and infrastructure</a:t>
            </a:r>
          </a:p>
        </p:txBody>
      </p:sp>
      <p:sp>
        <p:nvSpPr>
          <p:cNvPr id="860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11AA88-B5D3-4A7D-970E-9DF8E1C28EDE}"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427032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worked with the NW CSC</a:t>
            </a:r>
            <a:r>
              <a:rPr lang="en-US" baseline="0" dirty="0"/>
              <a:t> and eventually the Great Basin LCC as well, to develop a project that would address </a:t>
            </a:r>
            <a:r>
              <a:rPr lang="en-US" dirty="0"/>
              <a:t>the capacity needs identified in Don’s report.  The goal of the project we developed, which is launching</a:t>
            </a:r>
            <a:r>
              <a:rPr lang="en-US" baseline="0" dirty="0"/>
              <a:t> later this fall, is to</a:t>
            </a:r>
            <a:r>
              <a:rPr lang="is-IS" baseline="0" dirty="0"/>
              <a:t>…</a:t>
            </a:r>
          </a:p>
          <a:p>
            <a:endParaRPr lang="is-IS" baseline="0" dirty="0"/>
          </a:p>
          <a:p>
            <a:r>
              <a:rPr lang="en-US" dirty="0"/>
              <a:t>All of the work of this project, including its development,</a:t>
            </a:r>
            <a:r>
              <a:rPr lang="en-US" baseline="0" dirty="0"/>
              <a:t> has been and will be</a:t>
            </a:r>
            <a:r>
              <a:rPr lang="en-US" dirty="0"/>
              <a:t> done in partnership with the </a:t>
            </a:r>
            <a:r>
              <a:rPr lang="en-US" b="1" u="sng" dirty="0"/>
              <a:t>NW CSC</a:t>
            </a:r>
            <a:r>
              <a:rPr lang="en-US" b="1" u="sng" baseline="0" dirty="0"/>
              <a:t> ESAC (Executive stakeholder advisory committee)</a:t>
            </a:r>
            <a:r>
              <a:rPr lang="en-US" b="0" u="none" baseline="0" dirty="0"/>
              <a:t>, a project </a:t>
            </a:r>
            <a:r>
              <a:rPr lang="en-US" b="1" u="sng" dirty="0"/>
              <a:t>tribal advisory committee</a:t>
            </a:r>
            <a:r>
              <a:rPr lang="en-US" b="1" u="sng" baseline="0" dirty="0"/>
              <a:t> </a:t>
            </a:r>
            <a:r>
              <a:rPr lang="en-US" b="0" u="none" baseline="0" dirty="0"/>
              <a:t>that includes tribal members of the NW CSC’s advisory committee and will also bring in representatives from the Great Basin, and ultimately any tribes in the Northwest and Great Basin that would like to participate.</a:t>
            </a:r>
            <a:endParaRPr lang="en-US" u="none" dirty="0"/>
          </a:p>
        </p:txBody>
      </p:sp>
      <p:sp>
        <p:nvSpPr>
          <p:cNvPr id="4" name="Slide Number Placeholder 3"/>
          <p:cNvSpPr>
            <a:spLocks noGrp="1"/>
          </p:cNvSpPr>
          <p:nvPr>
            <p:ph type="sldNum" sz="quarter" idx="10"/>
          </p:nvPr>
        </p:nvSpPr>
        <p:spPr/>
        <p:txBody>
          <a:bodyPr/>
          <a:lstStyle/>
          <a:p>
            <a:fld id="{FB0520EE-5F00-EA45-B59B-722474FAA693}" type="slidenum">
              <a:rPr lang="en-US" smtClean="0"/>
              <a:t>5</a:t>
            </a:fld>
            <a:endParaRPr lang="en-US"/>
          </a:p>
        </p:txBody>
      </p:sp>
    </p:spTree>
    <p:extLst>
      <p:ext uri="{BB962C8B-B14F-4D97-AF65-F5344CB8AC3E}">
        <p14:creationId xmlns:p14="http://schemas.microsoft.com/office/powerpoint/2010/main" val="249055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online materials will include protocols, worksheets, and other guidance documents designed to help tribal staff initiate and complete vulnerability assessments. The materials will draw on existing literature as well as the UW Climate Impacts Group’s (CIG) extensive experience with vulnerability assessment efforts in the Northwest. All materials will be added to a project web page hosted on the CIG website. </a:t>
            </a:r>
            <a:endParaRPr lang="en-US" dirty="0"/>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is-IS" sz="2400" dirty="0"/>
              <a:t>Curated, online collection of available tools, guides, datasets, and approaches</a:t>
            </a:r>
          </a:p>
          <a:p>
            <a:endParaRPr lang="en-US" dirty="0"/>
          </a:p>
        </p:txBody>
      </p:sp>
      <p:sp>
        <p:nvSpPr>
          <p:cNvPr id="4" name="Slide Number Placeholder 3"/>
          <p:cNvSpPr>
            <a:spLocks noGrp="1"/>
          </p:cNvSpPr>
          <p:nvPr>
            <p:ph type="sldNum" sz="quarter" idx="10"/>
          </p:nvPr>
        </p:nvSpPr>
        <p:spPr/>
        <p:txBody>
          <a:bodyPr/>
          <a:lstStyle/>
          <a:p>
            <a:fld id="{FB0520EE-5F00-EA45-B59B-722474FAA693}" type="slidenum">
              <a:rPr lang="en-US" smtClean="0"/>
              <a:t>6</a:t>
            </a:fld>
            <a:endParaRPr lang="en-US"/>
          </a:p>
        </p:txBody>
      </p:sp>
    </p:spTree>
    <p:extLst>
      <p:ext uri="{BB962C8B-B14F-4D97-AF65-F5344CB8AC3E}">
        <p14:creationId xmlns:p14="http://schemas.microsoft.com/office/powerpoint/2010/main" val="87561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Tribal Climate Technical Support Desk to provide rapid responses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questions regarding project products and the vulnerability assessment process more generally;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report summarizing the issues, questions, and other needs addressed by the support desk, and evaluating “lessons learned” and other insights relevant to supporting tribal adaptation needs.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B0520EE-5F00-EA45-B59B-722474FAA693}" type="slidenum">
              <a:rPr lang="en-US" smtClean="0"/>
              <a:t>8</a:t>
            </a:fld>
            <a:endParaRPr lang="en-US"/>
          </a:p>
        </p:txBody>
      </p:sp>
    </p:spTree>
    <p:extLst>
      <p:ext uri="{BB962C8B-B14F-4D97-AF65-F5344CB8AC3E}">
        <p14:creationId xmlns:p14="http://schemas.microsoft.com/office/powerpoint/2010/main" val="400368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Surveys, cold-calling,</a:t>
            </a:r>
            <a:r>
              <a:rPr lang="en-US" sz="2600" dirty="0"/>
              <a:t> workshops at NW Climate Conference and National Adaptation Forum</a:t>
            </a:r>
          </a:p>
          <a:p>
            <a:endParaRPr lang="en-US" dirty="0"/>
          </a:p>
        </p:txBody>
      </p:sp>
      <p:sp>
        <p:nvSpPr>
          <p:cNvPr id="4" name="Slide Number Placeholder 3"/>
          <p:cNvSpPr>
            <a:spLocks noGrp="1"/>
          </p:cNvSpPr>
          <p:nvPr>
            <p:ph type="sldNum" sz="quarter" idx="10"/>
          </p:nvPr>
        </p:nvSpPr>
        <p:spPr/>
        <p:txBody>
          <a:bodyPr/>
          <a:lstStyle/>
          <a:p>
            <a:fld id="{FB0520EE-5F00-EA45-B59B-722474FAA693}" type="slidenum">
              <a:rPr lang="en-US" smtClean="0"/>
              <a:t>10</a:t>
            </a:fld>
            <a:endParaRPr lang="en-US"/>
          </a:p>
        </p:txBody>
      </p:sp>
    </p:spTree>
    <p:extLst>
      <p:ext uri="{BB962C8B-B14F-4D97-AF65-F5344CB8AC3E}">
        <p14:creationId xmlns:p14="http://schemas.microsoft.com/office/powerpoint/2010/main" val="44389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Project info: The Pacific NW Tribal Climate Project, Institute for Tribal Environmental Professionals (ITEP), Affiliated Tribes of Northwest Indians (ATNI), Northwest Climate Science Center,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NW CSC, and the North Pacific, Great Northern, and Great Basin LCCs</a:t>
            </a:r>
            <a:endParaRPr lang="en-US" dirty="0"/>
          </a:p>
          <a:p>
            <a:endParaRPr lang="en-US" dirty="0"/>
          </a:p>
        </p:txBody>
      </p:sp>
      <p:sp>
        <p:nvSpPr>
          <p:cNvPr id="4" name="Slide Number Placeholder 3"/>
          <p:cNvSpPr>
            <a:spLocks noGrp="1"/>
          </p:cNvSpPr>
          <p:nvPr>
            <p:ph type="sldNum" sz="quarter" idx="10"/>
          </p:nvPr>
        </p:nvSpPr>
        <p:spPr/>
        <p:txBody>
          <a:bodyPr/>
          <a:lstStyle/>
          <a:p>
            <a:fld id="{FB0520EE-5F00-EA45-B59B-722474FAA693}" type="slidenum">
              <a:rPr lang="en-US" smtClean="0"/>
              <a:t>11</a:t>
            </a:fld>
            <a:endParaRPr lang="en-US"/>
          </a:p>
        </p:txBody>
      </p:sp>
    </p:spTree>
    <p:extLst>
      <p:ext uri="{BB962C8B-B14F-4D97-AF65-F5344CB8AC3E}">
        <p14:creationId xmlns:p14="http://schemas.microsoft.com/office/powerpoint/2010/main" val="284889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72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594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691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226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4110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8866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839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511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087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6233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466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268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123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797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258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366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896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148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888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499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78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52858-492C-4317-A029-F239CD58BB71}"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B371FF-A126-4E04-98D0-C189D3FB45F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864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A252858-492C-4317-A029-F239CD58BB71}" type="datetimeFigureOut">
              <a:rPr lang="en-US" smtClean="0">
                <a:solidFill>
                  <a:prstClr val="black">
                    <a:tint val="75000"/>
                  </a:prstClr>
                </a:solidFill>
                <a:latin typeface="Calibri"/>
              </a:rPr>
              <a:pPr defTabSz="914400"/>
              <a:t>10/26/2016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B371FF-A126-4E04-98D0-C189D3FB45F9}"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27353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Calibri Light"/>
          <a:ea typeface="+mj-ea"/>
          <a:cs typeface="Calibri Light"/>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a:ea typeface="+mn-ea"/>
          <a:cs typeface="Calibri Light"/>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a:ea typeface="+mn-ea"/>
          <a:cs typeface="Calibri Light"/>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a:ea typeface="+mn-ea"/>
          <a:cs typeface="Calibri Light"/>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a:ea typeface="+mn-ea"/>
          <a:cs typeface="Calibri Light"/>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a:ea typeface="+mn-ea"/>
          <a:cs typeface="Calibri Light"/>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8263B-8D2F-3843-A0CA-6C08813A8D74}" type="datetimeFigureOut">
              <a:rPr lang="en-US" smtClean="0">
                <a:solidFill>
                  <a:prstClr val="black">
                    <a:tint val="75000"/>
                  </a:prstClr>
                </a:solidFill>
                <a:latin typeface="Calibri"/>
              </a:rPr>
              <a:pPr/>
              <a:t>10/26/2016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FA4F5-E77B-1D4B-8456-822605CF1AC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5363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3600" kern="1200">
          <a:solidFill>
            <a:schemeClr val="tx1"/>
          </a:solidFill>
          <a:latin typeface="Gill Sans Light"/>
          <a:ea typeface="+mj-ea"/>
          <a:cs typeface="Gill Sans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Gill Sans Light"/>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Gill Sans Light"/>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Gill Sans Light"/>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9.gif"/><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lwb123@uw.edu" TargetMode="External"/><Relationship Id="rId5" Type="http://schemas.openxmlformats.org/officeDocument/2006/relationships/hyperlink" Target="mailto:mkrosby@uw.edu" TargetMode="External"/><Relationship Id="rId10" Type="http://schemas.openxmlformats.org/officeDocument/2006/relationships/image" Target="../media/image6.jpg"/><Relationship Id="rId4" Type="http://schemas.openxmlformats.org/officeDocument/2006/relationships/image" Target="../media/image20.jpe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alphaModFix/>
            <a:extLst>
              <a:ext uri="{28A0092B-C50C-407E-A947-70E740481C1C}">
                <a14:useLocalDpi xmlns:a14="http://schemas.microsoft.com/office/drawing/2010/main"/>
              </a:ext>
            </a:extLst>
          </a:blip>
          <a:srcRect t="-68"/>
          <a:stretch/>
        </p:blipFill>
        <p:spPr>
          <a:xfrm flipV="1">
            <a:off x="0" y="2235199"/>
            <a:ext cx="9144000" cy="698501"/>
          </a:xfrm>
          <a:prstGeom prst="rect">
            <a:avLst/>
          </a:prstGeom>
        </p:spPr>
      </p:pic>
      <p:pic>
        <p:nvPicPr>
          <p:cNvPr id="2" name="Picture 1"/>
          <p:cNvPicPr>
            <a:picLocks noChangeAspect="1"/>
          </p:cNvPicPr>
          <p:nvPr/>
        </p:nvPicPr>
        <p:blipFill rotWithShape="1">
          <a:blip r:embed="rId4" cstate="print">
            <a:alphaModFix/>
            <a:extLst>
              <a:ext uri="{28A0092B-C50C-407E-A947-70E740481C1C}">
                <a14:useLocalDpi xmlns:a14="http://schemas.microsoft.com/office/drawing/2010/main"/>
              </a:ext>
            </a:extLst>
          </a:blip>
          <a:srcRect t="-333"/>
          <a:stretch/>
        </p:blipFill>
        <p:spPr>
          <a:xfrm>
            <a:off x="0" y="2895600"/>
            <a:ext cx="9144000" cy="3987800"/>
          </a:xfrm>
          <a:prstGeom prst="rect">
            <a:avLst/>
          </a:prstGeom>
        </p:spPr>
      </p:pic>
      <p:sp>
        <p:nvSpPr>
          <p:cNvPr id="4" name="Rectangle 3"/>
          <p:cNvSpPr/>
          <p:nvPr/>
        </p:nvSpPr>
        <p:spPr>
          <a:xfrm>
            <a:off x="12700" y="2222500"/>
            <a:ext cx="9144000" cy="4635500"/>
          </a:xfrm>
          <a:prstGeom prst="rect">
            <a:avLst/>
          </a:prstGeom>
          <a:solidFill>
            <a:schemeClr val="bg1">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184324" name="Picture 13"/>
          <p:cNvPicPr>
            <a:picLocks noChangeAspect="1"/>
          </p:cNvPicPr>
          <p:nvPr/>
        </p:nvPicPr>
        <p:blipFill>
          <a:blip r:embed="rId5">
            <a:alphaModFix/>
            <a:extLst>
              <a:ext uri="{28A0092B-C50C-407E-A947-70E740481C1C}">
                <a14:useLocalDpi xmlns:a14="http://schemas.microsoft.com/office/drawing/2010/main"/>
              </a:ext>
            </a:extLst>
          </a:blip>
          <a:srcRect/>
          <a:stretch>
            <a:fillRect/>
          </a:stretch>
        </p:blipFill>
        <p:spPr bwMode="auto">
          <a:xfrm>
            <a:off x="1789964" y="6347188"/>
            <a:ext cx="3400715" cy="405407"/>
          </a:xfrm>
          <a:prstGeom prst="rect">
            <a:avLst/>
          </a:prstGeom>
          <a:solidFill>
            <a:srgbClr val="FFFFFF"/>
          </a:solidFill>
          <a:ln w="3175" cmpd="sng">
            <a:solidFill>
              <a:schemeClr val="tx1">
                <a:lumMod val="75000"/>
                <a:lumOff val="25000"/>
              </a:schemeClr>
            </a:solidFill>
          </a:ln>
          <a:effectLst/>
          <a:extLst/>
        </p:spPr>
      </p:pic>
      <p:sp>
        <p:nvSpPr>
          <p:cNvPr id="4098" name="Title 1"/>
          <p:cNvSpPr>
            <a:spLocks noGrp="1"/>
          </p:cNvSpPr>
          <p:nvPr>
            <p:ph type="title"/>
          </p:nvPr>
        </p:nvSpPr>
        <p:spPr>
          <a:xfrm>
            <a:off x="457200" y="299939"/>
            <a:ext cx="8547100" cy="1651549"/>
          </a:xfrm>
        </p:spPr>
        <p:txBody>
          <a:bodyPr rtlCol="0">
            <a:noAutofit/>
          </a:bodyPr>
          <a:lstStyle/>
          <a:p>
            <a:pPr algn="l">
              <a:lnSpc>
                <a:spcPct val="120000"/>
              </a:lnSpc>
              <a:spcBef>
                <a:spcPts val="0"/>
              </a:spcBef>
              <a:defRPr/>
            </a:pPr>
            <a:r>
              <a:rPr lang="en-US" altLang="en-US" sz="3900" dirty="0">
                <a:solidFill>
                  <a:schemeClr val="accent1">
                    <a:lumMod val="75000"/>
                  </a:schemeClr>
                </a:solidFill>
                <a:latin typeface="Gill Sans Light"/>
                <a:cs typeface="Gill Sans Light"/>
              </a:rPr>
              <a:t>Building Tribal Capacity for </a:t>
            </a:r>
            <a:br>
              <a:rPr lang="en-US" altLang="en-US" sz="3900" dirty="0">
                <a:solidFill>
                  <a:schemeClr val="accent1">
                    <a:lumMod val="75000"/>
                  </a:schemeClr>
                </a:solidFill>
                <a:latin typeface="Gill Sans Light"/>
                <a:cs typeface="Gill Sans Light"/>
              </a:rPr>
            </a:br>
            <a:r>
              <a:rPr lang="en-US" altLang="en-US" sz="3900" dirty="0">
                <a:solidFill>
                  <a:schemeClr val="accent1">
                    <a:lumMod val="75000"/>
                  </a:schemeClr>
                </a:solidFill>
                <a:latin typeface="Gill Sans Light"/>
                <a:cs typeface="Gill Sans Light"/>
              </a:rPr>
              <a:t>Climate Change Vulnerability Assessment</a:t>
            </a:r>
          </a:p>
        </p:txBody>
      </p:sp>
      <p:pic>
        <p:nvPicPr>
          <p:cNvPr id="184326" name="Picture 1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88977" y="4885755"/>
            <a:ext cx="1139797" cy="1875787"/>
          </a:xfrm>
          <a:prstGeom prst="rect">
            <a:avLst/>
          </a:prstGeom>
          <a:noFill/>
          <a:ln w="3175" cmpd="sng">
            <a:solidFill>
              <a:schemeClr val="tx1">
                <a:lumMod val="75000"/>
                <a:lumOff val="25000"/>
              </a:schemeClr>
            </a:solidFill>
            <a:miter lim="800000"/>
            <a:headEnd/>
            <a:tailEnd/>
          </a:ln>
          <a:effectLst/>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473102" y="2463800"/>
            <a:ext cx="8137498" cy="1292662"/>
          </a:xfrm>
          <a:prstGeom prst="rect">
            <a:avLst/>
          </a:prstGeom>
        </p:spPr>
        <p:txBody>
          <a:bodyPr wrap="square">
            <a:spAutoFit/>
          </a:bodyPr>
          <a:lstStyle/>
          <a:p>
            <a:pPr defTabSz="914400"/>
            <a:r>
              <a:rPr lang="en-US" altLang="en-US" sz="2600" dirty="0">
                <a:solidFill>
                  <a:srgbClr val="4F81BD">
                    <a:lumMod val="50000"/>
                  </a:srgbClr>
                </a:solidFill>
                <a:latin typeface="Gill Sans Light"/>
                <a:cs typeface="Gill Sans Light"/>
              </a:rPr>
              <a:t>Lara Whitely Binder</a:t>
            </a:r>
            <a:br>
              <a:rPr lang="en-US" altLang="en-US" sz="2400" dirty="0">
                <a:solidFill>
                  <a:srgbClr val="4F81BD">
                    <a:lumMod val="50000"/>
                  </a:srgbClr>
                </a:solidFill>
                <a:latin typeface="Gill Sans Light"/>
                <a:cs typeface="Gill Sans Light"/>
              </a:rPr>
            </a:br>
            <a:r>
              <a:rPr lang="en-US" altLang="en-US" sz="2600" dirty="0">
                <a:solidFill>
                  <a:srgbClr val="4F81BD">
                    <a:lumMod val="50000"/>
                  </a:srgbClr>
                </a:solidFill>
                <a:latin typeface="Gill Sans Light"/>
                <a:cs typeface="Gill Sans Light"/>
              </a:rPr>
              <a:t>Climate Impacts Group </a:t>
            </a:r>
          </a:p>
          <a:p>
            <a:pPr defTabSz="914400"/>
            <a:r>
              <a:rPr lang="en-US" altLang="en-US" sz="2600" dirty="0">
                <a:solidFill>
                  <a:srgbClr val="4F81BD">
                    <a:lumMod val="50000"/>
                  </a:srgbClr>
                </a:solidFill>
                <a:latin typeface="Gill Sans Light"/>
                <a:cs typeface="Gill Sans Light"/>
              </a:rPr>
              <a:t>University of Washington</a:t>
            </a:r>
          </a:p>
        </p:txBody>
      </p:sp>
      <p:pic>
        <p:nvPicPr>
          <p:cNvPr id="5" name="Picture 4" descr="Great Basin Landscape Conservation Cooperativ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3819" y="5807454"/>
            <a:ext cx="3072682" cy="941009"/>
          </a:xfrm>
          <a:prstGeom prst="rect">
            <a:avLst/>
          </a:prstGeom>
          <a:ln w="3175" cmpd="sng">
            <a:solidFill>
              <a:schemeClr val="tx1">
                <a:lumMod val="75000"/>
                <a:lumOff val="25000"/>
              </a:schemeClr>
            </a:solidFill>
          </a:ln>
          <a:effectLst/>
        </p:spPr>
      </p:pic>
      <p:pic>
        <p:nvPicPr>
          <p:cNvPr id="6" name="Picture 5" descr="nwcsc_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3387" y="5025710"/>
            <a:ext cx="3186413" cy="673660"/>
          </a:xfrm>
          <a:prstGeom prst="rect">
            <a:avLst/>
          </a:prstGeom>
          <a:ln w="3175" cmpd="sng">
            <a:solidFill>
              <a:schemeClr val="tx1">
                <a:lumMod val="75000"/>
                <a:lumOff val="25000"/>
              </a:schemeClr>
            </a:solidFill>
          </a:ln>
          <a:effectLst/>
        </p:spPr>
      </p:pic>
    </p:spTree>
    <p:extLst>
      <p:ext uri="{BB962C8B-B14F-4D97-AF65-F5344CB8AC3E}">
        <p14:creationId xmlns:p14="http://schemas.microsoft.com/office/powerpoint/2010/main" val="123444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Project Timeline</a:t>
            </a: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r>
              <a:rPr lang="en-US" sz="2800" dirty="0"/>
              <a:t>Year 1 (Fall </a:t>
            </a:r>
            <a:r>
              <a:rPr lang="uk-UA" sz="2800" dirty="0"/>
              <a:t>’</a:t>
            </a:r>
            <a:r>
              <a:rPr lang="en-US" sz="2800" dirty="0"/>
              <a:t>16- Fall ‘17)</a:t>
            </a:r>
          </a:p>
          <a:p>
            <a:pPr lvl="1">
              <a:spcAft>
                <a:spcPts val="300"/>
              </a:spcAft>
              <a:buFont typeface="Arial"/>
              <a:buChar char="•"/>
            </a:pPr>
            <a:r>
              <a:rPr lang="en-US" sz="2400" dirty="0"/>
              <a:t>Engage with tribes to determine geographies and variables for climate analysis</a:t>
            </a:r>
          </a:p>
          <a:p>
            <a:pPr lvl="1">
              <a:spcAft>
                <a:spcPts val="300"/>
              </a:spcAft>
              <a:buFont typeface="Arial"/>
              <a:buChar char="•"/>
            </a:pPr>
            <a:r>
              <a:rPr lang="en-US" sz="2400" dirty="0"/>
              <a:t>Launch the Tribal Climate Technical Support Desk</a:t>
            </a:r>
          </a:p>
          <a:p>
            <a:pPr lvl="1">
              <a:spcAft>
                <a:spcPts val="300"/>
              </a:spcAft>
              <a:buFont typeface="Arial"/>
              <a:buChar char="•"/>
            </a:pPr>
            <a:r>
              <a:rPr lang="en-US" sz="2400" dirty="0"/>
              <a:t>Work to build synergies among existing and upcoming efforts to support tribal climate preparedness</a:t>
            </a:r>
          </a:p>
          <a:p>
            <a:pPr marL="457200" lvl="1" indent="0">
              <a:buNone/>
            </a:pPr>
            <a:endParaRPr lang="en-US" sz="2000" dirty="0"/>
          </a:p>
          <a:p>
            <a:pPr marL="0" indent="0">
              <a:buNone/>
            </a:pPr>
            <a:r>
              <a:rPr lang="en-US" sz="2800" dirty="0"/>
              <a:t>Year 2 (Fall </a:t>
            </a:r>
            <a:r>
              <a:rPr lang="uk-UA" sz="2800" dirty="0"/>
              <a:t>’</a:t>
            </a:r>
            <a:r>
              <a:rPr lang="en-US" sz="2800" dirty="0"/>
              <a:t>17-Fall ‘18)</a:t>
            </a:r>
          </a:p>
          <a:p>
            <a:pPr lvl="1">
              <a:spcAft>
                <a:spcPts val="300"/>
              </a:spcAft>
              <a:buFont typeface="Arial"/>
              <a:buChar char="•"/>
            </a:pPr>
            <a:r>
              <a:rPr lang="en-US" sz="2400" dirty="0"/>
              <a:t>Continue staffing the Tribal Climate Technical Support Desk</a:t>
            </a:r>
          </a:p>
          <a:p>
            <a:pPr lvl="1">
              <a:spcAft>
                <a:spcPts val="300"/>
              </a:spcAft>
              <a:buFont typeface="Arial"/>
              <a:buChar char="•"/>
            </a:pPr>
            <a:r>
              <a:rPr lang="en-US" sz="2400" dirty="0"/>
              <a:t>Release online resources (climate datasets and guidance materials)</a:t>
            </a:r>
          </a:p>
          <a:p>
            <a:pPr lvl="1">
              <a:spcAft>
                <a:spcPts val="300"/>
              </a:spcAft>
              <a:buFont typeface="Arial"/>
              <a:buChar char="•"/>
            </a:pPr>
            <a:r>
              <a:rPr lang="en-US" sz="2400" dirty="0"/>
              <a:t>Conduct workshops and webinars</a:t>
            </a:r>
          </a:p>
        </p:txBody>
      </p:sp>
    </p:spTree>
    <p:extLst>
      <p:ext uri="{BB962C8B-B14F-4D97-AF65-F5344CB8AC3E}">
        <p14:creationId xmlns:p14="http://schemas.microsoft.com/office/powerpoint/2010/main" val="4097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chemeClr val="accent1">
                    <a:lumMod val="75000"/>
                  </a:schemeClr>
                </a:solidFill>
              </a:rPr>
              <a:t>We welcome your guidance and participation!</a:t>
            </a:r>
          </a:p>
        </p:txBody>
      </p:sp>
      <p:sp>
        <p:nvSpPr>
          <p:cNvPr id="3" name="Content Placeholder 2"/>
          <p:cNvSpPr>
            <a:spLocks noGrp="1"/>
          </p:cNvSpPr>
          <p:nvPr>
            <p:ph idx="1"/>
          </p:nvPr>
        </p:nvSpPr>
        <p:spPr>
          <a:xfrm>
            <a:off x="457200" y="1600200"/>
            <a:ext cx="8464550" cy="5257800"/>
          </a:xfrm>
        </p:spPr>
        <p:txBody>
          <a:bodyPr>
            <a:normAutofit/>
          </a:bodyPr>
          <a:lstStyle/>
          <a:p>
            <a:pPr>
              <a:lnSpc>
                <a:spcPct val="110000"/>
              </a:lnSpc>
              <a:spcBef>
                <a:spcPts val="1200"/>
              </a:spcBef>
              <a:spcAft>
                <a:spcPts val="1200"/>
              </a:spcAft>
            </a:pPr>
            <a:r>
              <a:rPr lang="en-US" sz="3000" dirty="0"/>
              <a:t>Keep an eye out for project launch information through tribal knowledge-sharing networks</a:t>
            </a:r>
          </a:p>
          <a:p>
            <a:pPr>
              <a:lnSpc>
                <a:spcPct val="110000"/>
              </a:lnSpc>
              <a:spcBef>
                <a:spcPts val="1200"/>
              </a:spcBef>
              <a:spcAft>
                <a:spcPts val="1200"/>
              </a:spcAft>
            </a:pPr>
            <a:r>
              <a:rPr lang="en-US" sz="3000" dirty="0"/>
              <a:t>Provide feedback, e.g., tribal geographies for climate data, development of online resources</a:t>
            </a:r>
          </a:p>
          <a:p>
            <a:pPr>
              <a:lnSpc>
                <a:spcPct val="110000"/>
              </a:lnSpc>
              <a:spcBef>
                <a:spcPts val="1200"/>
              </a:spcBef>
              <a:spcAft>
                <a:spcPts val="1200"/>
              </a:spcAft>
            </a:pPr>
            <a:r>
              <a:rPr lang="en-US" sz="3000" dirty="0"/>
              <a:t>Call us at the Tribal Climate Technical Support Desk(!!) </a:t>
            </a:r>
            <a:r>
              <a:rPr lang="en-US" sz="3000" i="1" dirty="0">
                <a:solidFill>
                  <a:srgbClr val="FF0000"/>
                </a:solidFill>
              </a:rPr>
              <a:t>– 206-616-5349 (Lara; lwb123@uw.edu)</a:t>
            </a:r>
          </a:p>
          <a:p>
            <a:pPr>
              <a:lnSpc>
                <a:spcPct val="110000"/>
              </a:lnSpc>
              <a:spcBef>
                <a:spcPts val="1200"/>
              </a:spcBef>
              <a:spcAft>
                <a:spcPts val="1200"/>
              </a:spcAft>
            </a:pPr>
            <a:r>
              <a:rPr lang="en-US" sz="3000" dirty="0"/>
              <a:t>Attend workshops and webinars</a:t>
            </a:r>
          </a:p>
        </p:txBody>
      </p:sp>
    </p:spTree>
    <p:extLst>
      <p:ext uri="{BB962C8B-B14F-4D97-AF65-F5344CB8AC3E}">
        <p14:creationId xmlns:p14="http://schemas.microsoft.com/office/powerpoint/2010/main" val="355265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09762" y="3544094"/>
            <a:ext cx="5324475" cy="638175"/>
          </a:xfrm>
        </p:spPr>
      </p:pic>
      <p:pic>
        <p:nvPicPr>
          <p:cNvPr id="4" name="Picture 6" descr="ColRiver_White-Bluffs-(fa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4572000" y="0"/>
            <a:ext cx="457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Rectangle 4"/>
          <p:cNvSpPr txBox="1">
            <a:spLocks noChangeArrowheads="1"/>
          </p:cNvSpPr>
          <p:nvPr/>
        </p:nvSpPr>
        <p:spPr>
          <a:xfrm>
            <a:off x="4876800" y="274638"/>
            <a:ext cx="4114800" cy="4157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Bef>
                <a:spcPts val="0"/>
              </a:spcBef>
              <a:spcAft>
                <a:spcPct val="0"/>
              </a:spcAft>
              <a:buFontTx/>
              <a:buNone/>
            </a:pPr>
            <a:r>
              <a:rPr lang="en-US" altLang="en-US" sz="4000" dirty="0">
                <a:solidFill>
                  <a:srgbClr val="1F497D"/>
                </a:solidFill>
                <a:latin typeface="Gill Sans Light"/>
                <a:cs typeface="Gill Sans Light"/>
              </a:rPr>
              <a:t>Thank you!</a:t>
            </a:r>
          </a:p>
          <a:p>
            <a:pPr marL="0" indent="0" algn="ctr" fontAlgn="base">
              <a:spcBef>
                <a:spcPts val="0"/>
              </a:spcBef>
              <a:spcAft>
                <a:spcPct val="0"/>
              </a:spcAft>
              <a:buFontTx/>
              <a:buNone/>
            </a:pPr>
            <a:endParaRPr lang="en-US" altLang="en-US" sz="2800" dirty="0">
              <a:solidFill>
                <a:srgbClr val="1F497D"/>
              </a:solidFill>
              <a:latin typeface="Gill Sans Light"/>
              <a:cs typeface="Gill Sans Light"/>
            </a:endParaRPr>
          </a:p>
          <a:p>
            <a:pPr marL="0" indent="0" algn="ctr" fontAlgn="base">
              <a:spcBef>
                <a:spcPts val="0"/>
              </a:spcBef>
              <a:spcAft>
                <a:spcPct val="0"/>
              </a:spcAft>
              <a:buFontTx/>
              <a:buNone/>
            </a:pPr>
            <a:r>
              <a:rPr lang="en-US" altLang="en-US" sz="2800" dirty="0">
                <a:solidFill>
                  <a:srgbClr val="1F497D"/>
                </a:solidFill>
                <a:latin typeface="Gill Sans Light"/>
                <a:cs typeface="Gill Sans Light"/>
              </a:rPr>
              <a:t>Questions?</a:t>
            </a:r>
          </a:p>
          <a:p>
            <a:pPr marL="0" indent="0" algn="ctr" fontAlgn="base">
              <a:spcBef>
                <a:spcPts val="0"/>
              </a:spcBef>
              <a:spcAft>
                <a:spcPct val="0"/>
              </a:spcAft>
              <a:buFontTx/>
              <a:buNone/>
            </a:pPr>
            <a:endParaRPr lang="en-US" altLang="en-US" sz="2400" dirty="0">
              <a:solidFill>
                <a:srgbClr val="1F497D"/>
              </a:solidFill>
              <a:latin typeface="Gill Sans Light"/>
              <a:cs typeface="Gill Sans Light"/>
            </a:endParaRPr>
          </a:p>
          <a:p>
            <a:pPr marL="0" indent="0" algn="ctr" fontAlgn="base">
              <a:spcBef>
                <a:spcPts val="0"/>
              </a:spcBef>
              <a:spcAft>
                <a:spcPct val="0"/>
              </a:spcAft>
              <a:buFontTx/>
              <a:buNone/>
            </a:pPr>
            <a:r>
              <a:rPr lang="en-US" altLang="en-US" sz="2600" dirty="0">
                <a:solidFill>
                  <a:srgbClr val="1F497D"/>
                </a:solidFill>
                <a:latin typeface="Gill Sans Light"/>
                <a:cs typeface="Gill Sans Light"/>
              </a:rPr>
              <a:t>Meade: </a:t>
            </a:r>
            <a:r>
              <a:rPr lang="en-US" altLang="en-US" sz="2600" dirty="0">
                <a:solidFill>
                  <a:prstClr val="black"/>
                </a:solidFill>
                <a:latin typeface="Gill Sans Light"/>
                <a:cs typeface="Gill Sans Light"/>
                <a:hlinkClick r:id="rId5"/>
              </a:rPr>
              <a:t>mkrosby@uw.edu</a:t>
            </a:r>
            <a:endParaRPr lang="en-US" altLang="en-US" sz="2600" dirty="0">
              <a:solidFill>
                <a:prstClr val="black"/>
              </a:solidFill>
              <a:latin typeface="Gill Sans Light"/>
              <a:cs typeface="Gill Sans Light"/>
            </a:endParaRPr>
          </a:p>
          <a:p>
            <a:pPr marL="0" indent="0" algn="ctr" fontAlgn="base">
              <a:lnSpc>
                <a:spcPct val="150000"/>
              </a:lnSpc>
              <a:spcBef>
                <a:spcPts val="0"/>
              </a:spcBef>
              <a:spcAft>
                <a:spcPct val="0"/>
              </a:spcAft>
              <a:buFontTx/>
              <a:buNone/>
            </a:pPr>
            <a:r>
              <a:rPr lang="en-US" altLang="en-US" sz="2600" dirty="0">
                <a:solidFill>
                  <a:prstClr val="black"/>
                </a:solidFill>
                <a:latin typeface="Gill Sans Light"/>
                <a:cs typeface="Gill Sans Light"/>
              </a:rPr>
              <a:t>Lara: </a:t>
            </a:r>
            <a:r>
              <a:rPr lang="en-US" altLang="en-US" sz="2600" dirty="0">
                <a:solidFill>
                  <a:prstClr val="black"/>
                </a:solidFill>
                <a:latin typeface="Gill Sans Light"/>
                <a:cs typeface="Gill Sans Light"/>
                <a:hlinkClick r:id="rId6"/>
              </a:rPr>
              <a:t>lwb123@uw.edu</a:t>
            </a:r>
            <a:endParaRPr lang="en-US" altLang="en-US" sz="2600" dirty="0">
              <a:solidFill>
                <a:prstClr val="black"/>
              </a:solidFill>
              <a:latin typeface="Gill Sans Light"/>
              <a:cs typeface="Gill Sans Light"/>
            </a:endParaRPr>
          </a:p>
          <a:p>
            <a:pPr marL="0" indent="0" algn="ctr" fontAlgn="base">
              <a:spcBef>
                <a:spcPts val="0"/>
              </a:spcBef>
              <a:spcAft>
                <a:spcPts val="600"/>
              </a:spcAft>
              <a:buNone/>
            </a:pPr>
            <a:endParaRPr lang="en-US" altLang="en-US" sz="2400" dirty="0">
              <a:solidFill>
                <a:prstClr val="black"/>
              </a:solidFill>
              <a:latin typeface="Gill Sans Light"/>
              <a:cs typeface="Gill Sans Light"/>
            </a:endParaRPr>
          </a:p>
          <a:p>
            <a:pPr marL="0" indent="0" algn="ctr" fontAlgn="base">
              <a:spcBef>
                <a:spcPts val="0"/>
              </a:spcBef>
              <a:spcAft>
                <a:spcPts val="600"/>
              </a:spcAft>
              <a:buFontTx/>
              <a:buNone/>
            </a:pPr>
            <a:endParaRPr lang="en-US" altLang="en-US" sz="2400" dirty="0">
              <a:solidFill>
                <a:prstClr val="black"/>
              </a:solidFill>
              <a:latin typeface="Gill Sans Light"/>
              <a:cs typeface="Gill Sans Light"/>
            </a:endParaRPr>
          </a:p>
          <a:p>
            <a:pPr marL="0" indent="0" algn="ctr" fontAlgn="base">
              <a:spcBef>
                <a:spcPts val="0"/>
              </a:spcBef>
              <a:spcAft>
                <a:spcPct val="0"/>
              </a:spcAft>
              <a:buFontTx/>
              <a:buNone/>
            </a:pPr>
            <a:endParaRPr lang="en-US" altLang="en-US" sz="2400" dirty="0">
              <a:solidFill>
                <a:prstClr val="black"/>
              </a:solidFill>
              <a:latin typeface="Gill Sans Light"/>
              <a:cs typeface="Gill Sans Light"/>
            </a:endParaRPr>
          </a:p>
        </p:txBody>
      </p:sp>
      <p:pic>
        <p:nvPicPr>
          <p:cNvPr id="14" name="Picture 13"/>
          <p:cNvPicPr>
            <a:picLocks noChangeAspect="1"/>
          </p:cNvPicPr>
          <p:nvPr/>
        </p:nvPicPr>
        <p:blipFill>
          <a:blip r:embed="rId7">
            <a:alphaModFix/>
            <a:extLst>
              <a:ext uri="{28A0092B-C50C-407E-A947-70E740481C1C}">
                <a14:useLocalDpi xmlns:a14="http://schemas.microsoft.com/office/drawing/2010/main"/>
              </a:ext>
            </a:extLst>
          </a:blip>
          <a:srcRect/>
          <a:stretch>
            <a:fillRect/>
          </a:stretch>
        </p:blipFill>
        <p:spPr bwMode="auto">
          <a:xfrm>
            <a:off x="5824619" y="3889927"/>
            <a:ext cx="3144683" cy="374887"/>
          </a:xfrm>
          <a:prstGeom prst="rect">
            <a:avLst/>
          </a:prstGeom>
          <a:solidFill>
            <a:srgbClr val="FFFFFF"/>
          </a:solidFill>
          <a:ln>
            <a:noFill/>
          </a:ln>
          <a:extLst/>
        </p:spPr>
      </p:pic>
      <p:pic>
        <p:nvPicPr>
          <p:cNvPr id="15" name="Picture 1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4712822" y="3780916"/>
            <a:ext cx="970976" cy="1552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descr="Great Basin Landscape Conservation Cooperativ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8310" y="5528159"/>
            <a:ext cx="2922703" cy="895078"/>
          </a:xfrm>
          <a:prstGeom prst="rect">
            <a:avLst/>
          </a:prstGeom>
        </p:spPr>
      </p:pic>
      <p:pic>
        <p:nvPicPr>
          <p:cNvPr id="17" name="Picture 16" descr="nwcsc_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1783" y="4714350"/>
            <a:ext cx="2584908" cy="546492"/>
          </a:xfrm>
          <a:prstGeom prst="rect">
            <a:avLst/>
          </a:prstGeom>
        </p:spPr>
      </p:pic>
    </p:spTree>
    <p:extLst>
      <p:ext uri="{BB962C8B-B14F-4D97-AF65-F5344CB8AC3E}">
        <p14:creationId xmlns:p14="http://schemas.microsoft.com/office/powerpoint/2010/main" val="30873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66700"/>
            <a:ext cx="8229600" cy="1143000"/>
          </a:xfrm>
        </p:spPr>
        <p:txBody>
          <a:bodyPr>
            <a:normAutofit/>
          </a:bodyPr>
          <a:lstStyle/>
          <a:p>
            <a:r>
              <a:rPr lang="en-US" sz="3800" dirty="0">
                <a:solidFill>
                  <a:schemeClr val="accent1">
                    <a:lumMod val="75000"/>
                  </a:schemeClr>
                </a:solidFill>
                <a:latin typeface="Gill Sans Light"/>
                <a:cs typeface="Gill Sans Light"/>
              </a:rPr>
              <a:t>Preparing for Climate Change</a:t>
            </a:r>
          </a:p>
        </p:txBody>
      </p:sp>
      <p:graphicFrame>
        <p:nvGraphicFramePr>
          <p:cNvPr id="12" name="Diagram 11"/>
          <p:cNvGraphicFramePr/>
          <p:nvPr>
            <p:extLst>
              <p:ext uri="{D42A27DB-BD31-4B8C-83A1-F6EECF244321}">
                <p14:modId xmlns:p14="http://schemas.microsoft.com/office/powerpoint/2010/main" val="2881286884"/>
              </p:ext>
            </p:extLst>
          </p:nvPr>
        </p:nvGraphicFramePr>
        <p:xfrm>
          <a:off x="1536700" y="1123950"/>
          <a:ext cx="5975350" cy="571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145213" y="1703580"/>
            <a:ext cx="2209800"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376092"/>
                </a:solidFill>
                <a:effectLst/>
                <a:uLnTx/>
                <a:uFillTx/>
                <a:latin typeface="Gill Sans Light"/>
                <a:cs typeface="Gill Sans Light"/>
              </a:rPr>
              <a:t>Vulnerability Assessment</a:t>
            </a:r>
          </a:p>
        </p:txBody>
      </p:sp>
      <p:sp>
        <p:nvSpPr>
          <p:cNvPr id="6" name="TextBox 5"/>
          <p:cNvSpPr txBox="1"/>
          <p:nvPr/>
        </p:nvSpPr>
        <p:spPr>
          <a:xfrm>
            <a:off x="7199009" y="4150818"/>
            <a:ext cx="1987551"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376092"/>
                </a:solidFill>
                <a:effectLst/>
                <a:uLnTx/>
                <a:uFillTx/>
                <a:latin typeface="Gill Sans Light"/>
                <a:cs typeface="Gill Sans Light"/>
              </a:rPr>
              <a:t>Adaptation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376092"/>
                </a:solidFill>
                <a:effectLst/>
                <a:uLnTx/>
                <a:uFillTx/>
                <a:latin typeface="Gill Sans Light"/>
                <a:cs typeface="Gill Sans Light"/>
              </a:rPr>
              <a:t>Plan</a:t>
            </a:r>
          </a:p>
        </p:txBody>
      </p:sp>
      <p:grpSp>
        <p:nvGrpSpPr>
          <p:cNvPr id="23" name="Group 22"/>
          <p:cNvGrpSpPr/>
          <p:nvPr/>
        </p:nvGrpSpPr>
        <p:grpSpPr>
          <a:xfrm>
            <a:off x="7661276" y="2551888"/>
            <a:ext cx="1482723" cy="1537870"/>
            <a:chOff x="7708901" y="2361388"/>
            <a:chExt cx="1482723" cy="1537870"/>
          </a:xfrm>
        </p:grpSpPr>
        <p:sp>
          <p:nvSpPr>
            <p:cNvPr id="4" name="TextBox 3"/>
            <p:cNvSpPr txBox="1"/>
            <p:nvPr/>
          </p:nvSpPr>
          <p:spPr>
            <a:xfrm>
              <a:off x="7708901" y="2660126"/>
              <a:ext cx="148272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Gill Sans Light"/>
                  <a:cs typeface="Gill Sans Light"/>
                </a:rPr>
                <a:t>*often done together</a:t>
              </a:r>
            </a:p>
          </p:txBody>
        </p:sp>
        <p:cxnSp>
          <p:nvCxnSpPr>
            <p:cNvPr id="8" name="Straight Arrow Connector 7"/>
            <p:cNvCxnSpPr/>
            <p:nvPr/>
          </p:nvCxnSpPr>
          <p:spPr>
            <a:xfrm flipH="1" flipV="1">
              <a:off x="8318503" y="2361388"/>
              <a:ext cx="146509" cy="328234"/>
            </a:xfrm>
            <a:prstGeom prst="straightConnector1">
              <a:avLst/>
            </a:prstGeom>
            <a:ln w="22225">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flipH="1">
              <a:off x="8402638" y="3368012"/>
              <a:ext cx="47625" cy="531246"/>
            </a:xfrm>
            <a:prstGeom prst="straightConnector1">
              <a:avLst/>
            </a:prstGeom>
            <a:ln w="22225">
              <a:headEnd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15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9-14 at 9.53.47 PM.png"/>
          <p:cNvPicPr>
            <a:picLocks noChangeAspect="1"/>
          </p:cNvPicPr>
          <p:nvPr/>
        </p:nvPicPr>
        <p:blipFill rotWithShape="1">
          <a:blip r:embed="rId3">
            <a:extLst>
              <a:ext uri="{28A0092B-C50C-407E-A947-70E740481C1C}">
                <a14:useLocalDpi xmlns:a14="http://schemas.microsoft.com/office/drawing/2010/main" val="0"/>
              </a:ext>
            </a:extLst>
          </a:blip>
          <a:srcRect l="6247" t="6972" r="5936" b="3847"/>
          <a:stretch/>
        </p:blipFill>
        <p:spPr>
          <a:xfrm>
            <a:off x="2103438" y="254392"/>
            <a:ext cx="4937125" cy="6472343"/>
          </a:xfrm>
          <a:prstGeom prst="rect">
            <a:avLst/>
          </a:prstGeom>
          <a:ln>
            <a:noFill/>
          </a:ln>
        </p:spPr>
      </p:pic>
    </p:spTree>
    <p:extLst>
      <p:ext uri="{BB962C8B-B14F-4D97-AF65-F5344CB8AC3E}">
        <p14:creationId xmlns:p14="http://schemas.microsoft.com/office/powerpoint/2010/main" val="101481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3"/>
          <p:cNvPicPr>
            <a:picLocks noChangeAspect="1"/>
          </p:cNvPicPr>
          <p:nvPr/>
        </p:nvPicPr>
        <p:blipFill>
          <a:blip r:embed="rId3" cstate="print">
            <a:extLst>
              <a:ext uri="{28A0092B-C50C-407E-A947-70E740481C1C}">
                <a14:useLocalDpi xmlns:a14="http://schemas.microsoft.com/office/drawing/2010/main" val="0"/>
              </a:ext>
            </a:extLst>
          </a:blip>
          <a:srcRect r="18755"/>
          <a:stretch>
            <a:fillRect/>
          </a:stretch>
        </p:blipFill>
        <p:spPr bwMode="auto">
          <a:xfrm>
            <a:off x="5330095" y="1849067"/>
            <a:ext cx="1572768" cy="1594262"/>
          </a:xfrm>
          <a:prstGeom prst="rect">
            <a:avLst/>
          </a:prstGeom>
          <a:noFill/>
          <a:ln w="3175" cmpd="sng">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14"/>
          <p:cNvSpPr>
            <a:spLocks noGrp="1" noChangeArrowheads="1"/>
          </p:cNvSpPr>
          <p:nvPr>
            <p:ph type="title"/>
          </p:nvPr>
        </p:nvSpPr>
        <p:spPr>
          <a:xfrm>
            <a:off x="0" y="505496"/>
            <a:ext cx="9144000" cy="677108"/>
          </a:xfrm>
          <a:ln>
            <a:miter lim="800000"/>
            <a:headEnd/>
            <a:tailEnd/>
          </a:ln>
        </p:spPr>
        <p:txBody>
          <a:bodyPr wrap="square" rtlCol="0">
            <a:spAutoFit/>
          </a:bodyPr>
          <a:lstStyle/>
          <a:p>
            <a:r>
              <a:rPr lang="en-US" altLang="en-US" sz="3800" dirty="0">
                <a:solidFill>
                  <a:schemeClr val="accent1">
                    <a:lumMod val="75000"/>
                  </a:schemeClr>
                </a:solidFill>
                <a:latin typeface="Gill Sans Light"/>
                <a:cs typeface="Gill Sans Light"/>
              </a:rPr>
              <a:t>The Climate Impacts Group</a:t>
            </a:r>
          </a:p>
        </p:txBody>
      </p:sp>
      <p:sp>
        <p:nvSpPr>
          <p:cNvPr id="6" name="Content Placeholder 5"/>
          <p:cNvSpPr>
            <a:spLocks noGrp="1"/>
          </p:cNvSpPr>
          <p:nvPr>
            <p:ph sz="half" idx="1"/>
          </p:nvPr>
        </p:nvSpPr>
        <p:spPr>
          <a:xfrm>
            <a:off x="395704" y="1736736"/>
            <a:ext cx="4934391" cy="4397614"/>
          </a:xfrm>
        </p:spPr>
        <p:txBody>
          <a:bodyPr rtlCol="0">
            <a:noAutofit/>
          </a:bodyPr>
          <a:lstStyle/>
          <a:p>
            <a:pPr marL="0" indent="0" fontAlgn="auto">
              <a:spcBef>
                <a:spcPts val="400"/>
              </a:spcBef>
              <a:spcAft>
                <a:spcPts val="1000"/>
              </a:spcAft>
              <a:buNone/>
              <a:defRPr/>
            </a:pPr>
            <a:r>
              <a:rPr lang="en-US" sz="2700" kern="0" dirty="0">
                <a:latin typeface="Gill Sans Light"/>
                <a:ea typeface="ＭＳ Ｐゴシック" charset="0"/>
                <a:cs typeface="Gill Sans Light"/>
              </a:rPr>
              <a:t>Building climate resilience for people and nature for 20 years</a:t>
            </a:r>
          </a:p>
          <a:p>
            <a:pPr>
              <a:spcBef>
                <a:spcPts val="400"/>
              </a:spcBef>
              <a:spcAft>
                <a:spcPts val="1000"/>
              </a:spcAft>
              <a:defRPr/>
            </a:pPr>
            <a:r>
              <a:rPr lang="en-US" sz="2200" i="1" dirty="0">
                <a:latin typeface="Gill Sans Light"/>
                <a:cs typeface="Gill Sans Light"/>
              </a:rPr>
              <a:t>Identifying climate risks and         response options</a:t>
            </a:r>
          </a:p>
          <a:p>
            <a:pPr>
              <a:spcBef>
                <a:spcPts val="400"/>
              </a:spcBef>
              <a:spcAft>
                <a:spcPts val="1000"/>
              </a:spcAft>
              <a:defRPr/>
            </a:pPr>
            <a:r>
              <a:rPr lang="en-US" sz="2200" i="1" dirty="0">
                <a:solidFill>
                  <a:srgbClr val="000000"/>
                </a:solidFill>
                <a:latin typeface="Gill Sans Light"/>
                <a:cs typeface="Gill Sans Light"/>
              </a:rPr>
              <a:t>Partnering with decision makers:          </a:t>
            </a:r>
            <a:r>
              <a:rPr lang="en-US" sz="2200" dirty="0">
                <a:solidFill>
                  <a:srgbClr val="444A56"/>
                </a:solidFill>
                <a:latin typeface="Gill Sans Light"/>
                <a:cs typeface="Gill Sans Light"/>
              </a:rPr>
              <a:t>fish and wildlife, forests, agriculture, energy, water, and coasts </a:t>
            </a:r>
            <a:endParaRPr lang="en-US" sz="2200" i="1" dirty="0">
              <a:solidFill>
                <a:srgbClr val="000000"/>
              </a:solidFill>
              <a:latin typeface="Gill Sans Light"/>
              <a:cs typeface="Gill Sans Light"/>
            </a:endParaRPr>
          </a:p>
          <a:p>
            <a:pPr>
              <a:spcBef>
                <a:spcPts val="400"/>
              </a:spcBef>
              <a:spcAft>
                <a:spcPts val="1000"/>
              </a:spcAft>
              <a:defRPr/>
            </a:pPr>
            <a:r>
              <a:rPr lang="en-US" sz="2200" i="1" dirty="0">
                <a:solidFill>
                  <a:srgbClr val="000000"/>
                </a:solidFill>
                <a:latin typeface="Gill Sans Light"/>
                <a:cs typeface="Gill Sans Light"/>
              </a:rPr>
              <a:t>Go-to source for climate information:  </a:t>
            </a:r>
            <a:r>
              <a:rPr lang="en-US" sz="2200" dirty="0">
                <a:solidFill>
                  <a:srgbClr val="444A56"/>
                </a:solidFill>
                <a:latin typeface="Gill Sans Light"/>
                <a:cs typeface="Gill Sans Light"/>
              </a:rPr>
              <a:t>state and federal agencies, tribes, NGOs, media, and public</a:t>
            </a:r>
          </a:p>
        </p:txBody>
      </p:sp>
      <p:pic>
        <p:nvPicPr>
          <p:cNvPr id="46084" name="Picture 4" descr="CIG_logo_color_2_inc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788" y="228600"/>
            <a:ext cx="783336" cy="133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7946101" y="715235"/>
            <a:ext cx="636556" cy="427766"/>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284396" y="2215996"/>
            <a:ext cx="1661705" cy="1526005"/>
          </a:xfrm>
          <a:prstGeom prst="rect">
            <a:avLst/>
          </a:prstGeom>
          <a:solidFill>
            <a:srgbClr val="71685A"/>
          </a:solidFill>
          <a:ln w="3175" cmpd="sng">
            <a:solidFill>
              <a:schemeClr val="tx1"/>
            </a:solidFill>
          </a:ln>
          <a:effectLst/>
        </p:spPr>
      </p:pic>
      <p:pic>
        <p:nvPicPr>
          <p:cNvPr id="15" name="Picture 14" descr="wacciach3hydro_fig5_2040sonly.tiff"/>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925110" y="2646198"/>
            <a:ext cx="1941958" cy="1367470"/>
          </a:xfrm>
          <a:prstGeom prst="rect">
            <a:avLst/>
          </a:prstGeom>
          <a:solidFill>
            <a:srgbClr val="71685A"/>
          </a:solidFill>
          <a:ln w="3175" cmpd="sng">
            <a:solidFill>
              <a:schemeClr val="tx1"/>
            </a:solidFill>
          </a:ln>
          <a:effectLst/>
        </p:spPr>
      </p:pic>
      <p:pic>
        <p:nvPicPr>
          <p:cNvPr id="4608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0095" y="3925978"/>
            <a:ext cx="1417794" cy="1898432"/>
          </a:xfrm>
          <a:prstGeom prst="rect">
            <a:avLst/>
          </a:prstGeom>
          <a:noFill/>
          <a:ln w="3175" cmpd="sng">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9"/>
          <a:srcRect/>
          <a:stretch>
            <a:fillRect/>
          </a:stretch>
        </p:blipFill>
        <p:spPr bwMode="auto">
          <a:xfrm>
            <a:off x="6214006" y="4377376"/>
            <a:ext cx="1422207" cy="1933690"/>
          </a:xfrm>
          <a:prstGeom prst="rect">
            <a:avLst/>
          </a:prstGeom>
          <a:solidFill>
            <a:srgbClr val="71685A"/>
          </a:solidFill>
          <a:ln w="3175" cmpd="sng">
            <a:solidFill>
              <a:schemeClr val="tx1"/>
            </a:solidFill>
          </a:ln>
          <a:effectLst/>
        </p:spPr>
      </p:pic>
      <p:pic>
        <p:nvPicPr>
          <p:cNvPr id="2" name="Picture 1" descr="Screen Shot 2016-09-14 at 9.48.23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4070" y="4655485"/>
            <a:ext cx="1482998" cy="1908965"/>
          </a:xfrm>
          <a:prstGeom prst="rect">
            <a:avLst/>
          </a:prstGeom>
          <a:ln w="3175" cmpd="sng">
            <a:solidFill>
              <a:srgbClr val="000000"/>
            </a:solidFill>
          </a:ln>
        </p:spPr>
      </p:pic>
    </p:spTree>
    <p:extLst>
      <p:ext uri="{BB962C8B-B14F-4D97-AF65-F5344CB8AC3E}">
        <p14:creationId xmlns:p14="http://schemas.microsoft.com/office/powerpoint/2010/main" val="2062114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accent1">
                    <a:lumMod val="75000"/>
                  </a:schemeClr>
                </a:solidFill>
              </a:rPr>
              <a:t>Building Tribal Capacity for </a:t>
            </a:r>
            <a:br>
              <a:rPr lang="en-US" sz="3200" dirty="0">
                <a:solidFill>
                  <a:schemeClr val="accent1">
                    <a:lumMod val="75000"/>
                  </a:schemeClr>
                </a:solidFill>
              </a:rPr>
            </a:br>
            <a:r>
              <a:rPr lang="en-US" sz="3200" dirty="0">
                <a:solidFill>
                  <a:schemeClr val="accent1">
                    <a:lumMod val="75000"/>
                  </a:schemeClr>
                </a:solidFill>
              </a:rPr>
              <a:t>Climate Change Vulnerability Assessment</a:t>
            </a:r>
          </a:p>
        </p:txBody>
      </p:sp>
      <p:sp>
        <p:nvSpPr>
          <p:cNvPr id="3" name="Content Placeholder 2"/>
          <p:cNvSpPr>
            <a:spLocks noGrp="1"/>
          </p:cNvSpPr>
          <p:nvPr>
            <p:ph idx="1"/>
          </p:nvPr>
        </p:nvSpPr>
        <p:spPr>
          <a:xfrm>
            <a:off x="457199" y="1902542"/>
            <a:ext cx="8391723" cy="4780832"/>
          </a:xfrm>
        </p:spPr>
        <p:txBody>
          <a:bodyPr>
            <a:normAutofit/>
          </a:bodyPr>
          <a:lstStyle/>
          <a:p>
            <a:pPr marL="0" indent="0">
              <a:buNone/>
            </a:pPr>
            <a:r>
              <a:rPr lang="en-US" sz="2800" i="1" dirty="0">
                <a:solidFill>
                  <a:srgbClr val="000000"/>
                </a:solidFill>
              </a:rPr>
              <a:t>Project goal:</a:t>
            </a:r>
          </a:p>
          <a:p>
            <a:pPr marL="0" indent="0">
              <a:buNone/>
            </a:pPr>
            <a:endParaRPr lang="en-US" sz="2400" dirty="0"/>
          </a:p>
          <a:p>
            <a:pPr marL="0" indent="0">
              <a:buNone/>
            </a:pPr>
            <a:r>
              <a:rPr lang="en-US" sz="2800" dirty="0"/>
              <a:t>Help address limited tribal capacity for climate change vulnerability assessment by providing guidance and data tailored to the needs and capacities of Northwest and Great Basin tribes. </a:t>
            </a:r>
            <a:endParaRPr lang="en-US" dirty="0">
              <a:solidFill>
                <a:srgbClr val="000000"/>
              </a:solidFill>
            </a:endParaRPr>
          </a:p>
        </p:txBody>
      </p:sp>
      <p:grpSp>
        <p:nvGrpSpPr>
          <p:cNvPr id="8" name="Group 7"/>
          <p:cNvGrpSpPr/>
          <p:nvPr/>
        </p:nvGrpSpPr>
        <p:grpSpPr>
          <a:xfrm>
            <a:off x="591873" y="5229858"/>
            <a:ext cx="7865381" cy="1333338"/>
            <a:chOff x="591873" y="5229858"/>
            <a:chExt cx="7865381" cy="1333338"/>
          </a:xfrm>
        </p:grpSpPr>
        <p:pic>
          <p:nvPicPr>
            <p:cNvPr id="4" name="Picture 3" descr="Great Basin Landscape Conservation Cooperat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964" y="5815570"/>
              <a:ext cx="2390084" cy="731963"/>
            </a:xfrm>
            <a:prstGeom prst="rect">
              <a:avLst/>
            </a:prstGeom>
            <a:ln w="3175" cmpd="sng">
              <a:noFill/>
            </a:ln>
            <a:effectLst/>
          </p:spPr>
        </p:pic>
        <p:pic>
          <p:nvPicPr>
            <p:cNvPr id="5" name="Picture 4" descr="nwcsc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3" y="6023527"/>
              <a:ext cx="2478550" cy="524006"/>
            </a:xfrm>
            <a:prstGeom prst="rect">
              <a:avLst/>
            </a:prstGeom>
            <a:ln w="3175" cmpd="sng">
              <a:noFill/>
            </a:ln>
            <a:effectLst/>
          </p:spPr>
        </p:pic>
        <p:pic>
          <p:nvPicPr>
            <p:cNvPr id="6" name="Picture 4" descr="CIG_logo_color_2_inc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73918" y="5229858"/>
              <a:ext cx="783336" cy="133333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6624866" y="6031419"/>
              <a:ext cx="636556" cy="427766"/>
            </a:xfrm>
            <a:prstGeom prst="rect">
              <a:avLst/>
            </a:prstGeom>
            <a:ln w="3175" cmpd="sng">
              <a:noFill/>
            </a:ln>
          </p:spPr>
        </p:pic>
      </p:grpSp>
    </p:spTree>
    <p:extLst>
      <p:ext uri="{BB962C8B-B14F-4D97-AF65-F5344CB8AC3E}">
        <p14:creationId xmlns:p14="http://schemas.microsoft.com/office/powerpoint/2010/main" val="42285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lumMod val="75000"/>
                  </a:schemeClr>
                </a:solidFill>
              </a:rPr>
              <a:t>1. Make the vulnerability assessment process more accessible to tribal staff</a:t>
            </a:r>
          </a:p>
        </p:txBody>
      </p:sp>
      <p:sp>
        <p:nvSpPr>
          <p:cNvPr id="3" name="Content Placeholder 2"/>
          <p:cNvSpPr>
            <a:spLocks noGrp="1"/>
          </p:cNvSpPr>
          <p:nvPr>
            <p:ph idx="1"/>
          </p:nvPr>
        </p:nvSpPr>
        <p:spPr>
          <a:xfrm>
            <a:off x="457200" y="2027903"/>
            <a:ext cx="8229600" cy="4525963"/>
          </a:xfrm>
        </p:spPr>
        <p:txBody>
          <a:bodyPr>
            <a:normAutofit/>
          </a:bodyPr>
          <a:lstStyle/>
          <a:p>
            <a:r>
              <a:rPr lang="en-US" sz="2800" dirty="0"/>
              <a:t>Develop online resources related to the vulnerability assessment process that are designed, organized, and presented in ways that make the process more accessible to tribal staff</a:t>
            </a:r>
          </a:p>
          <a:p>
            <a:pPr marL="0" indent="0">
              <a:buNone/>
            </a:pPr>
            <a:r>
              <a:rPr lang="en-US" sz="2800" dirty="0"/>
              <a:t> </a:t>
            </a:r>
          </a:p>
          <a:p>
            <a:r>
              <a:rPr lang="is-IS" sz="2800" dirty="0"/>
              <a:t>Collaborate and build synergies with other regional efforts to inform and support tribal climate response</a:t>
            </a:r>
            <a:endParaRPr lang="is-IS" sz="2400" dirty="0"/>
          </a:p>
        </p:txBody>
      </p:sp>
    </p:spTree>
    <p:extLst>
      <p:ext uri="{BB962C8B-B14F-4D97-AF65-F5344CB8AC3E}">
        <p14:creationId xmlns:p14="http://schemas.microsoft.com/office/powerpoint/2010/main" val="34236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19" y="171402"/>
            <a:ext cx="8524568" cy="1143000"/>
          </a:xfrm>
        </p:spPr>
        <p:txBody>
          <a:bodyPr>
            <a:noAutofit/>
          </a:bodyPr>
          <a:lstStyle/>
          <a:p>
            <a:pPr algn="l"/>
            <a:r>
              <a:rPr lang="en-US" sz="3200" dirty="0">
                <a:solidFill>
                  <a:schemeClr val="accent1">
                    <a:lumMod val="75000"/>
                  </a:schemeClr>
                </a:solidFill>
              </a:rPr>
              <a:t>2. Provide climate data at the scale of </a:t>
            </a:r>
            <a:br>
              <a:rPr lang="en-US" sz="3200" dirty="0">
                <a:solidFill>
                  <a:schemeClr val="accent1">
                    <a:lumMod val="75000"/>
                  </a:schemeClr>
                </a:solidFill>
              </a:rPr>
            </a:br>
            <a:r>
              <a:rPr lang="en-US" sz="3200" dirty="0">
                <a:solidFill>
                  <a:schemeClr val="accent1">
                    <a:lumMod val="75000"/>
                  </a:schemeClr>
                </a:solidFill>
              </a:rPr>
              <a:t>tribal decision-making</a:t>
            </a:r>
          </a:p>
        </p:txBody>
      </p:sp>
      <p:sp>
        <p:nvSpPr>
          <p:cNvPr id="3" name="Content Placeholder 2"/>
          <p:cNvSpPr>
            <a:spLocks noGrp="1"/>
          </p:cNvSpPr>
          <p:nvPr>
            <p:ph idx="1"/>
          </p:nvPr>
        </p:nvSpPr>
        <p:spPr>
          <a:xfrm>
            <a:off x="201124" y="1654686"/>
            <a:ext cx="3957922" cy="4525963"/>
          </a:xfrm>
        </p:spPr>
        <p:txBody>
          <a:bodyPr>
            <a:noAutofit/>
          </a:bodyPr>
          <a:lstStyle/>
          <a:p>
            <a:pPr>
              <a:spcBef>
                <a:spcPts val="1200"/>
              </a:spcBef>
              <a:spcAft>
                <a:spcPts val="1200"/>
              </a:spcAft>
            </a:pPr>
            <a:r>
              <a:rPr lang="en-US" sz="2400" dirty="0"/>
              <a:t>Consult with tribal partners to determine the appropriate scale and variables for analysis</a:t>
            </a:r>
          </a:p>
          <a:p>
            <a:pPr>
              <a:spcBef>
                <a:spcPts val="1200"/>
              </a:spcBef>
              <a:spcAft>
                <a:spcPts val="1200"/>
              </a:spcAft>
            </a:pPr>
            <a:r>
              <a:rPr lang="en-US" sz="2400" dirty="0"/>
              <a:t>Prepare a suite of downscaled climate datasets specific to tribal needs</a:t>
            </a:r>
          </a:p>
          <a:p>
            <a:pPr>
              <a:spcBef>
                <a:spcPts val="1200"/>
              </a:spcBef>
              <a:spcAft>
                <a:spcPts val="1200"/>
              </a:spcAft>
            </a:pPr>
            <a:r>
              <a:rPr lang="en-US" sz="2400" dirty="0"/>
              <a:t>Create technical summaries of projected changes in climate </a:t>
            </a:r>
          </a:p>
          <a:p>
            <a:pPr marL="0" indent="0">
              <a:spcBef>
                <a:spcPts val="1200"/>
              </a:spcBef>
              <a:spcAft>
                <a:spcPts val="1200"/>
              </a:spcAft>
              <a:buNone/>
            </a:pPr>
            <a:endParaRPr lang="en-US" sz="2400" dirty="0"/>
          </a:p>
          <a:p>
            <a:pPr marL="0" indent="0">
              <a:spcBef>
                <a:spcPts val="1200"/>
              </a:spcBef>
              <a:spcAft>
                <a:spcPts val="1200"/>
              </a:spcAft>
              <a:buNone/>
            </a:pPr>
            <a:endParaRPr lang="en-US" sz="2400" dirty="0"/>
          </a:p>
          <a:p>
            <a:pPr>
              <a:spcBef>
                <a:spcPts val="1200"/>
              </a:spcBef>
              <a:spcAft>
                <a:spcPts val="1200"/>
              </a:spcAft>
            </a:pPr>
            <a:endParaRPr lang="en-US" sz="2400" dirty="0"/>
          </a:p>
          <a:p>
            <a:pPr>
              <a:spcBef>
                <a:spcPts val="1200"/>
              </a:spcBef>
              <a:spcAft>
                <a:spcPts val="1200"/>
              </a:spcAft>
            </a:pPr>
            <a:endParaRPr lang="en-US" sz="2400" dirty="0"/>
          </a:p>
        </p:txBody>
      </p:sp>
      <p:pic>
        <p:nvPicPr>
          <p:cNvPr id="4" name="Picture 3" descr="Meade-PNWCSC-GBLC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151" y="1032389"/>
            <a:ext cx="4555405" cy="5521530"/>
          </a:xfrm>
          <a:prstGeom prst="rect">
            <a:avLst/>
          </a:prstGeom>
        </p:spPr>
      </p:pic>
    </p:spTree>
    <p:extLst>
      <p:ext uri="{BB962C8B-B14F-4D97-AF65-F5344CB8AC3E}">
        <p14:creationId xmlns:p14="http://schemas.microsoft.com/office/powerpoint/2010/main" val="26917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1">
                    <a:lumMod val="75000"/>
                  </a:schemeClr>
                </a:solidFill>
              </a:rPr>
              <a:t>3. Support tribal staff through the </a:t>
            </a:r>
            <a:br>
              <a:rPr lang="en-US" dirty="0">
                <a:solidFill>
                  <a:schemeClr val="accent1">
                    <a:lumMod val="75000"/>
                  </a:schemeClr>
                </a:solidFill>
              </a:rPr>
            </a:br>
            <a:r>
              <a:rPr lang="en-US" dirty="0">
                <a:solidFill>
                  <a:schemeClr val="accent1">
                    <a:lumMod val="75000"/>
                  </a:schemeClr>
                </a:solidFill>
              </a:rPr>
              <a:t>vulnerability assessment process</a:t>
            </a:r>
          </a:p>
        </p:txBody>
      </p:sp>
      <p:sp>
        <p:nvSpPr>
          <p:cNvPr id="4" name="Content Placeholder 2"/>
          <p:cNvSpPr txBox="1">
            <a:spLocks/>
          </p:cNvSpPr>
          <p:nvPr/>
        </p:nvSpPr>
        <p:spPr>
          <a:xfrm>
            <a:off x="457200" y="1666875"/>
            <a:ext cx="8229600" cy="42052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Gill Sans Light"/>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Gill Sans Light"/>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Gill Sans Light"/>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a:t>Staff a Tribal Climate Technical Support Desk</a:t>
            </a:r>
          </a:p>
        </p:txBody>
      </p:sp>
      <p:pic>
        <p:nvPicPr>
          <p:cNvPr id="5" name="Picture 4" descr="Lara Hotline 2.JPG"/>
          <p:cNvPicPr>
            <a:picLocks noChangeAspect="1"/>
          </p:cNvPicPr>
          <p:nvPr/>
        </p:nvPicPr>
        <p:blipFill rotWithShape="1">
          <a:blip r:embed="rId3">
            <a:extLst>
              <a:ext uri="{28A0092B-C50C-407E-A947-70E740481C1C}">
                <a14:useLocalDpi xmlns:a14="http://schemas.microsoft.com/office/drawing/2010/main" val="0"/>
              </a:ext>
            </a:extLst>
          </a:blip>
          <a:srcRect t="5735" b="15412"/>
          <a:stretch/>
        </p:blipFill>
        <p:spPr>
          <a:xfrm>
            <a:off x="1214438" y="2651125"/>
            <a:ext cx="6715125" cy="3971310"/>
          </a:xfrm>
          <a:prstGeom prst="rect">
            <a:avLst/>
          </a:prstGeom>
          <a:ln>
            <a:solidFill>
              <a:schemeClr val="tx1"/>
            </a:solidFill>
          </a:ln>
        </p:spPr>
      </p:pic>
    </p:spTree>
    <p:extLst>
      <p:ext uri="{BB962C8B-B14F-4D97-AF65-F5344CB8AC3E}">
        <p14:creationId xmlns:p14="http://schemas.microsoft.com/office/powerpoint/2010/main" val="300232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00898"/>
            <a:ext cx="8810625" cy="1143000"/>
          </a:xfrm>
        </p:spPr>
        <p:txBody>
          <a:bodyPr>
            <a:noAutofit/>
          </a:bodyPr>
          <a:lstStyle/>
          <a:p>
            <a:r>
              <a:rPr lang="en-US" dirty="0">
                <a:solidFill>
                  <a:schemeClr val="accent1">
                    <a:lumMod val="75000"/>
                  </a:schemeClr>
                </a:solidFill>
              </a:rPr>
              <a:t>3. Support tribal staff through the </a:t>
            </a:r>
            <a:br>
              <a:rPr lang="en-US" dirty="0">
                <a:solidFill>
                  <a:schemeClr val="accent1">
                    <a:lumMod val="75000"/>
                  </a:schemeClr>
                </a:solidFill>
              </a:rPr>
            </a:br>
            <a:r>
              <a:rPr lang="en-US" dirty="0">
                <a:solidFill>
                  <a:schemeClr val="accent1">
                    <a:lumMod val="75000"/>
                  </a:schemeClr>
                </a:solidFill>
              </a:rPr>
              <a:t>vulnerability assessment process</a:t>
            </a:r>
          </a:p>
        </p:txBody>
      </p:sp>
      <p:pic>
        <p:nvPicPr>
          <p:cNvPr id="4" name="Picture 3" descr="Macintosh HD:Users:mkrosby:Desktop:Current Projects:NW CSC Transboundary:Photos:ONA train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3387725"/>
            <a:ext cx="9144000" cy="3473424"/>
          </a:xfrm>
          <a:prstGeom prst="rect">
            <a:avLst/>
          </a:prstGeom>
          <a:noFill/>
          <a:ln w="9525" cap="flat" cmpd="sng" algn="ctr">
            <a:solidFill>
              <a:srgbClr val="000000"/>
            </a:solidFill>
            <a:prstDash val="solid"/>
            <a:round/>
            <a:headEnd type="none" w="med" len="med"/>
            <a:tailEnd type="none" w="med" len="med"/>
          </a:ln>
          <a:extLst>
            <a:ext uri="{53640926-AAD7-44d8-BBD7-CCE9431645EC}">
              <a14:shadowObscured xmlns="" xmlns:a14="http://schemas.microsoft.com/office/drawing/2010/main"/>
            </a:ext>
          </a:extLst>
        </p:spPr>
      </p:pic>
      <p:sp>
        <p:nvSpPr>
          <p:cNvPr id="6" name="Content Placeholder 2"/>
          <p:cNvSpPr>
            <a:spLocks noGrp="1"/>
          </p:cNvSpPr>
          <p:nvPr>
            <p:ph idx="1"/>
          </p:nvPr>
        </p:nvSpPr>
        <p:spPr>
          <a:xfrm>
            <a:off x="457200" y="1548891"/>
            <a:ext cx="7875640" cy="4205288"/>
          </a:xfrm>
        </p:spPr>
        <p:txBody>
          <a:bodyPr>
            <a:normAutofit/>
          </a:bodyPr>
          <a:lstStyle/>
          <a:p>
            <a:pPr marL="0" indent="0">
              <a:buNone/>
            </a:pPr>
            <a:r>
              <a:rPr lang="en-US" sz="2600" dirty="0"/>
              <a:t>Hold workshops to introduce tribal staff to project resources and datasets, train staff on their use, and provide hands-on guidance around vulnerability assessment.</a:t>
            </a:r>
          </a:p>
        </p:txBody>
      </p:sp>
    </p:spTree>
    <p:extLst>
      <p:ext uri="{BB962C8B-B14F-4D97-AF65-F5344CB8AC3E}">
        <p14:creationId xmlns:p14="http://schemas.microsoft.com/office/powerpoint/2010/main" val="21608507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4270</TotalTime>
  <Words>1282</Words>
  <Application>Microsoft Office PowerPoint</Application>
  <PresentationFormat>On-screen Show (4:3)</PresentationFormat>
  <Paragraphs>109</Paragraphs>
  <Slides>12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ＭＳ Ｐゴシック</vt:lpstr>
      <vt:lpstr>Arial</vt:lpstr>
      <vt:lpstr>Calibri</vt:lpstr>
      <vt:lpstr>Calibri Light</vt:lpstr>
      <vt:lpstr>Gill Sans Light</vt:lpstr>
      <vt:lpstr>Times New Roman</vt:lpstr>
      <vt:lpstr>1_Office Theme</vt:lpstr>
      <vt:lpstr>Office Theme</vt:lpstr>
      <vt:lpstr>Building Tribal Capacity for  Climate Change Vulnerability Assessment</vt:lpstr>
      <vt:lpstr>Preparing for Climate Change</vt:lpstr>
      <vt:lpstr>PowerPoint Presentation</vt:lpstr>
      <vt:lpstr>The Climate Impacts Group</vt:lpstr>
      <vt:lpstr>Building Tribal Capacity for  Climate Change Vulnerability Assessment</vt:lpstr>
      <vt:lpstr>1. Make the vulnerability assessment process more accessible to tribal staff</vt:lpstr>
      <vt:lpstr>2. Provide climate data at the scale of  tribal decision-making</vt:lpstr>
      <vt:lpstr>3. Support tribal staff through the  vulnerability assessment process</vt:lpstr>
      <vt:lpstr>3. Support tribal staff through the  vulnerability assessment process</vt:lpstr>
      <vt:lpstr>Project Timeline</vt:lpstr>
      <vt:lpstr>We welcome your guidance and participation!</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Tribal Capacity for  Climate Change Vulnerability Assessment</dc:title>
  <dc:creator>Meade Krosby</dc:creator>
  <cp:lastModifiedBy>Lara Whitely Binder</cp:lastModifiedBy>
  <cp:revision>140</cp:revision>
  <dcterms:created xsi:type="dcterms:W3CDTF">2016-09-12T18:12:44Z</dcterms:created>
  <dcterms:modified xsi:type="dcterms:W3CDTF">2016-10-26T14:50:21Z</dcterms:modified>
</cp:coreProperties>
</file>