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19"/>
  </p:notesMasterIdLst>
  <p:sldIdLst>
    <p:sldId id="256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291" r:id="rId14"/>
    <p:sldId id="292" r:id="rId15"/>
    <p:sldId id="293" r:id="rId16"/>
    <p:sldId id="301" r:id="rId17"/>
    <p:sldId id="302" r:id="rId1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6A12"/>
    <a:srgbClr val="888888"/>
    <a:srgbClr val="272827"/>
    <a:srgbClr val="6E6E6E"/>
    <a:srgbClr val="A5A5A5"/>
    <a:srgbClr val="A27E55"/>
    <a:srgbClr val="8C6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9271" autoAdjust="0"/>
  </p:normalViewPr>
  <p:slideViewPr>
    <p:cSldViewPr snapToGrid="0">
      <p:cViewPr varScale="1">
        <p:scale>
          <a:sx n="137" d="100"/>
          <a:sy n="137" d="100"/>
        </p:scale>
        <p:origin x="-120" y="-136"/>
      </p:cViewPr>
      <p:guideLst>
        <p:guide orient="horz" pos="2160"/>
        <p:guide orient="horz" pos="1620"/>
        <p:guide pos="384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7" d="100"/>
        <a:sy n="87" d="100"/>
      </p:scale>
      <p:origin x="0" y="-184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D4395-F4BB-4776-AD1A-E1F7520CF444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993E8-77CB-4CE8-8134-9D98A3510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4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8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1749" y="626619"/>
            <a:ext cx="214313" cy="3179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374493" y="1339135"/>
            <a:ext cx="4402931" cy="228838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73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354766"/>
            <a:ext cx="214313" cy="589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37760" y="292626"/>
            <a:ext cx="3324225" cy="279834"/>
          </a:xfrm>
        </p:spPr>
        <p:txBody>
          <a:bodyPr lIns="0"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374493" y="1339135"/>
            <a:ext cx="4402931" cy="228838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01856"/>
            <a:ext cx="7770813" cy="319276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0435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A9087E6-B3B0-2345-B5B2-265020FFC4A7}" type="datetimeFigureOut">
              <a:rPr lang="en-US" smtClean="0"/>
              <a:pPr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05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9100" y="4767264"/>
            <a:ext cx="685800" cy="273844"/>
          </a:xfrm>
          <a:prstGeom prst="rect">
            <a:avLst/>
          </a:prstGeom>
        </p:spPr>
        <p:txBody>
          <a:bodyPr/>
          <a:lstStyle/>
          <a:p>
            <a:fld id="{C589F584-7371-5242-B4CA-191FA6D9C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1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Relationship Id="rId5" Type="http://schemas.openxmlformats.org/officeDocument/2006/relationships/image" Target="../media/image2.emf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12" y="3869273"/>
            <a:ext cx="3742256" cy="187112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4385733"/>
          </a:xfrm>
          <a:prstGeom prst="rect">
            <a:avLst/>
          </a:prstGeom>
          <a:solidFill>
            <a:srgbClr val="2728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7220" y="3824672"/>
            <a:ext cx="579961" cy="1112897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05260" y="1711614"/>
            <a:ext cx="5104958" cy="11708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UI_Seal_white.png"/>
          <p:cNvPicPr>
            <a:picLocks noChangeAspect="1"/>
          </p:cNvPicPr>
          <p:nvPr userDrawn="1"/>
        </p:nvPicPr>
        <p:blipFill rotWithShape="1">
          <a:blip r:embed="rId5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8" r="4445" b="5350"/>
          <a:stretch/>
        </p:blipFill>
        <p:spPr>
          <a:xfrm>
            <a:off x="4229100" y="-1"/>
            <a:ext cx="4914900" cy="43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2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 cap="all">
          <a:solidFill>
            <a:schemeClr val="bg1"/>
          </a:solidFill>
          <a:latin typeface="Rockwell"/>
          <a:ea typeface="+mj-ea"/>
          <a:cs typeface="Rockwell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376083" y="1340879"/>
            <a:ext cx="4635149" cy="2278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 </a:t>
            </a:r>
          </a:p>
          <a:p>
            <a:pPr lvl="1"/>
            <a:r>
              <a:rPr lang="en-US" dirty="0" smtClean="0"/>
              <a:t>Second level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389438"/>
            <a:ext cx="9144000" cy="7540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7219" y="3824671"/>
            <a:ext cx="579961" cy="1112897"/>
          </a:xfrm>
          <a:prstGeom prst="rect">
            <a:avLst/>
          </a:prstGeom>
        </p:spPr>
      </p:pic>
      <p:sp>
        <p:nvSpPr>
          <p:cNvPr id="19" name="Title Placeholder 16"/>
          <p:cNvSpPr>
            <a:spLocks noGrp="1"/>
          </p:cNvSpPr>
          <p:nvPr>
            <p:ph type="title"/>
          </p:nvPr>
        </p:nvSpPr>
        <p:spPr>
          <a:xfrm>
            <a:off x="330851" y="492709"/>
            <a:ext cx="8229600" cy="5715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12" y="3869273"/>
            <a:ext cx="3742256" cy="187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8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3600" b="0" i="0" kern="1200" cap="all">
          <a:solidFill>
            <a:srgbClr val="A27E55"/>
          </a:solidFill>
          <a:latin typeface="Rockwell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lnSpc>
          <a:spcPts val="2160"/>
        </a:lnSpc>
        <a:spcBef>
          <a:spcPts val="0"/>
        </a:spcBef>
        <a:spcAft>
          <a:spcPts val="900"/>
        </a:spcAft>
        <a:buClr>
          <a:srgbClr val="A27E55"/>
        </a:buClr>
        <a:buFont typeface="Wingdings" charset="2"/>
        <a:buNone/>
        <a:defRPr sz="1800" kern="1200">
          <a:solidFill>
            <a:srgbClr val="6E6E6E"/>
          </a:solidFill>
          <a:latin typeface="Helvetica"/>
          <a:ea typeface="+mn-ea"/>
          <a:cs typeface="Helvetica"/>
        </a:defRPr>
      </a:lvl1pPr>
      <a:lvl2pPr marL="377190" indent="-171450" algn="l" defTabSz="342900" rtl="0" eaLnBrk="1" latinLnBrk="0" hangingPunct="1">
        <a:lnSpc>
          <a:spcPts val="1710"/>
        </a:lnSpc>
        <a:spcBef>
          <a:spcPts val="0"/>
        </a:spcBef>
        <a:spcAft>
          <a:spcPts val="900"/>
        </a:spcAft>
        <a:buClr>
          <a:srgbClr val="A27E55"/>
        </a:buClr>
        <a:buFont typeface="Wingdings" charset="2"/>
        <a:buChar char="§"/>
        <a:defRPr sz="1500" kern="1200">
          <a:solidFill>
            <a:srgbClr val="6E6E6E"/>
          </a:solidFill>
          <a:latin typeface="Helvetica"/>
          <a:ea typeface="+mn-ea"/>
          <a:cs typeface="Helvetica"/>
        </a:defRPr>
      </a:lvl2pPr>
      <a:lvl3pPr marL="514350" indent="-123444" algn="l" defTabSz="342900" rtl="0" eaLnBrk="1" latinLnBrk="0" hangingPunct="1">
        <a:lnSpc>
          <a:spcPts val="1560"/>
        </a:lnSpc>
        <a:spcBef>
          <a:spcPts val="0"/>
        </a:spcBef>
        <a:spcAft>
          <a:spcPts val="450"/>
        </a:spcAft>
        <a:buClr>
          <a:srgbClr val="A27E55"/>
        </a:buClr>
        <a:buFont typeface="Wingdings" charset="2"/>
        <a:buChar char="§"/>
        <a:defRPr sz="1400" kern="1200" baseline="0">
          <a:solidFill>
            <a:srgbClr val="6E6E6E"/>
          </a:solidFill>
          <a:latin typeface="Helvetica"/>
          <a:ea typeface="+mn-ea"/>
          <a:cs typeface="Helvetica"/>
        </a:defRPr>
      </a:lvl3pPr>
      <a:lvl4pPr marL="692658" indent="-144018" algn="l" defTabSz="342900" rtl="0" eaLnBrk="1" latinLnBrk="0" hangingPunct="1">
        <a:lnSpc>
          <a:spcPts val="1485"/>
        </a:lnSpc>
        <a:spcBef>
          <a:spcPts val="0"/>
        </a:spcBef>
        <a:spcAft>
          <a:spcPts val="450"/>
        </a:spcAft>
        <a:buClr>
          <a:srgbClr val="A27E55"/>
        </a:buClr>
        <a:buFont typeface="Wingdings" charset="2"/>
        <a:buChar char="§"/>
        <a:defRPr sz="1200" kern="1200" baseline="0">
          <a:solidFill>
            <a:srgbClr val="6E6E6E"/>
          </a:solidFill>
          <a:latin typeface="Helvetica"/>
          <a:ea typeface="+mn-ea"/>
          <a:cs typeface="Helvetica"/>
        </a:defRPr>
      </a:lvl4pPr>
      <a:lvl5pPr marL="898398" indent="-116586" algn="l" defTabSz="342900" rtl="0" eaLnBrk="1" latinLnBrk="0" hangingPunct="1">
        <a:lnSpc>
          <a:spcPts val="1260"/>
        </a:lnSpc>
        <a:spcBef>
          <a:spcPts val="0"/>
        </a:spcBef>
        <a:spcAft>
          <a:spcPts val="0"/>
        </a:spcAft>
        <a:buClr>
          <a:srgbClr val="A27E55"/>
        </a:buClr>
        <a:buFont typeface="Wingdings" charset="2"/>
        <a:buChar char="§"/>
        <a:defRPr sz="1100" kern="1200">
          <a:solidFill>
            <a:srgbClr val="6E6E6E"/>
          </a:solidFill>
          <a:latin typeface="Helvetica"/>
          <a:ea typeface="+mn-ea"/>
          <a:cs typeface="Helvetica"/>
        </a:defRPr>
      </a:lvl5pPr>
      <a:lvl6pPr marL="1714500" indent="0" algn="l" defTabSz="3429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5259" y="1271346"/>
            <a:ext cx="7759807" cy="2360853"/>
          </a:xfrm>
        </p:spPr>
        <p:txBody>
          <a:bodyPr/>
          <a:lstStyle/>
          <a:p>
            <a:pPr algn="ctr"/>
            <a:r>
              <a:rPr lang="en-US" dirty="0" smtClean="0"/>
              <a:t>Climate change and wildfire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Dr. Crystal A. Kolden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i="1" dirty="0" smtClean="0"/>
              <a:t>Assistant Professor</a:t>
            </a:r>
            <a:br>
              <a:rPr lang="en-US" sz="1800" i="1" dirty="0" smtClean="0"/>
            </a:br>
            <a:r>
              <a:rPr lang="en-US" sz="1800" i="1" dirty="0" smtClean="0"/>
              <a:t>Forest, Rangeland, and Fire Sciences</a:t>
            </a:r>
            <a:br>
              <a:rPr lang="en-US" sz="1800" i="1" dirty="0" smtClean="0"/>
            </a:br>
            <a:r>
              <a:rPr lang="en-US" sz="1800" i="1" dirty="0" smtClean="0"/>
              <a:t>October 25, 2016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55899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Prioritizing activities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7760" y="292626"/>
            <a:ext cx="4301147" cy="279834"/>
          </a:xfrm>
        </p:spPr>
        <p:txBody>
          <a:bodyPr/>
          <a:lstStyle/>
          <a:p>
            <a:r>
              <a:rPr lang="en-US" dirty="0" smtClean="0"/>
              <a:t>What actions mitigate fire effects?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4493" y="1196899"/>
            <a:ext cx="7282678" cy="2430618"/>
          </a:xfrm>
        </p:spPr>
        <p:txBody>
          <a:bodyPr/>
          <a:lstStyle/>
          <a:p>
            <a:pPr marL="342900" indent="-342900">
              <a:buFont typeface="+mj-lt"/>
              <a:buAutoNum type="arabicParenR"/>
            </a:pPr>
            <a:r>
              <a:rPr lang="en-US" dirty="0" smtClean="0"/>
              <a:t>Fuel treatments/forest thinning: not just around homes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Homes: defensible space and fire-resistant materials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Prescribed fire: when do you want your smoke?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Wildfire: controlled management during favorable conditions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Suppression actions: reduce burnout, leave unburned islands</a:t>
            </a:r>
          </a:p>
          <a:p>
            <a:pPr marL="342900" indent="-34290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89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unburned island?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Unburned islands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0" y="0"/>
            <a:ext cx="7738065" cy="5143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5639" y="3308195"/>
            <a:ext cx="2260012" cy="77315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9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268673" y="2207138"/>
            <a:ext cx="8597497" cy="2756632"/>
          </a:xfrm>
          <a:prstGeom prst="rect">
            <a:avLst/>
          </a:prstGeom>
          <a:solidFill>
            <a:srgbClr val="EEECE1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>
            <a:off x="305310" y="2197979"/>
            <a:ext cx="8450949" cy="0"/>
          </a:xfrm>
          <a:prstGeom prst="line">
            <a:avLst/>
          </a:prstGeom>
          <a:noFill/>
          <a:ln w="25400" cap="flat" cmpd="sng" algn="ctr">
            <a:solidFill>
              <a:srgbClr val="EEECE1">
                <a:lumMod val="2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5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5864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</a:rPr>
              <a:t>Why are unburned islands important?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2928040" y="1245521"/>
            <a:ext cx="1031691" cy="1932390"/>
            <a:chOff x="2928039" y="1660695"/>
            <a:chExt cx="1031691" cy="2576520"/>
          </a:xfrm>
        </p:grpSpPr>
        <p:sp>
          <p:nvSpPr>
            <p:cNvPr id="117" name="Rectangle 116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Isosceles Triangle 117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Isosceles Triangle 118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Isosceles Triangle 119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178139" y="1030124"/>
            <a:ext cx="1031691" cy="1932390"/>
            <a:chOff x="2928039" y="1660695"/>
            <a:chExt cx="1031691" cy="2576520"/>
          </a:xfrm>
        </p:grpSpPr>
        <p:sp>
          <p:nvSpPr>
            <p:cNvPr id="122" name="Rectangle 121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Isosceles Triangle 122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Isosceles Triangle 123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Isosceles Triangle 124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970529" y="1552145"/>
            <a:ext cx="1031691" cy="1932390"/>
            <a:chOff x="2928039" y="1660695"/>
            <a:chExt cx="1031691" cy="2576520"/>
          </a:xfrm>
        </p:grpSpPr>
        <p:sp>
          <p:nvSpPr>
            <p:cNvPr id="127" name="Rectangle 126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Isosceles Triangle 127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Isosceles Triangle 128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Isosceles Triangle 129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3574786" y="1116950"/>
            <a:ext cx="1031691" cy="1932390"/>
            <a:chOff x="2928039" y="1660695"/>
            <a:chExt cx="1031691" cy="2576520"/>
          </a:xfrm>
        </p:grpSpPr>
        <p:sp>
          <p:nvSpPr>
            <p:cNvPr id="132" name="Rectangle 131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Isosceles Triangle 132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Isosceles Triangle 133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Isosceles Triangle 134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964564" y="1070447"/>
            <a:ext cx="1031691" cy="1932390"/>
            <a:chOff x="2928039" y="1660695"/>
            <a:chExt cx="1031691" cy="2576520"/>
          </a:xfrm>
        </p:grpSpPr>
        <p:sp>
          <p:nvSpPr>
            <p:cNvPr id="137" name="Rectangle 136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Isosceles Triangle 137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Isosceles Triangle 138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Isosceles Triangle 139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410060" y="1248854"/>
            <a:ext cx="1031691" cy="1932390"/>
            <a:chOff x="2928039" y="1660695"/>
            <a:chExt cx="1031691" cy="2576520"/>
          </a:xfrm>
        </p:grpSpPr>
        <p:sp>
          <p:nvSpPr>
            <p:cNvPr id="142" name="Rectangle 141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Isosceles Triangle 142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Isosceles Triangle 143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Isosceles Triangle 144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4904405" y="1134198"/>
            <a:ext cx="1031691" cy="1932390"/>
            <a:chOff x="2928039" y="1660695"/>
            <a:chExt cx="1031691" cy="2576520"/>
          </a:xfrm>
        </p:grpSpPr>
        <p:sp>
          <p:nvSpPr>
            <p:cNvPr id="147" name="Rectangle 146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Isosceles Triangle 147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Isosceles Triangle 148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Isosceles Triangle 149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4996763" y="1743755"/>
            <a:ext cx="1031691" cy="1932390"/>
            <a:chOff x="2928039" y="1660695"/>
            <a:chExt cx="1031691" cy="2576520"/>
          </a:xfrm>
        </p:grpSpPr>
        <p:sp>
          <p:nvSpPr>
            <p:cNvPr id="152" name="Rectangle 151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Isosceles Triangle 152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Isosceles Triangle 153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Isosceles Triangle 154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739398" y="1625054"/>
            <a:ext cx="1031691" cy="1932390"/>
            <a:chOff x="2928039" y="1660695"/>
            <a:chExt cx="1031691" cy="2576520"/>
          </a:xfrm>
        </p:grpSpPr>
        <p:sp>
          <p:nvSpPr>
            <p:cNvPr id="157" name="Rectangle 156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Isosceles Triangle 157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Isosceles Triangle 158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Isosceles Triangle 159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4368080" y="1556189"/>
            <a:ext cx="1031691" cy="1932390"/>
            <a:chOff x="2928039" y="1660695"/>
            <a:chExt cx="1031691" cy="2576520"/>
          </a:xfrm>
        </p:grpSpPr>
        <p:sp>
          <p:nvSpPr>
            <p:cNvPr id="162" name="Rectangle 161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Isosceles Triangle 162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Isosceles Triangle 163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Isosceles Triangle 164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422386" y="2055848"/>
            <a:ext cx="1031691" cy="1932390"/>
            <a:chOff x="2928039" y="1660695"/>
            <a:chExt cx="1031691" cy="2576520"/>
          </a:xfrm>
        </p:grpSpPr>
        <p:sp>
          <p:nvSpPr>
            <p:cNvPr id="167" name="Rectangle 166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Isosceles Triangle 167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Isosceles Triangle 168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Isosceles Triangle 169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4160979" y="2124356"/>
            <a:ext cx="1031691" cy="1932390"/>
            <a:chOff x="2928039" y="1660695"/>
            <a:chExt cx="1031691" cy="2576520"/>
          </a:xfrm>
        </p:grpSpPr>
        <p:sp>
          <p:nvSpPr>
            <p:cNvPr id="172" name="Rectangle 171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Isosceles Triangle 172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Isosceles Triangle 173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Isosceles Triangle 174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6" name="Isosceles Triangle 175"/>
          <p:cNvSpPr/>
          <p:nvPr/>
        </p:nvSpPr>
        <p:spPr>
          <a:xfrm>
            <a:off x="280884" y="1071515"/>
            <a:ext cx="2186012" cy="1108148"/>
          </a:xfrm>
          <a:prstGeom prst="triangle">
            <a:avLst>
              <a:gd name="adj" fmla="val 35475"/>
            </a:avLst>
          </a:prstGeom>
          <a:solidFill>
            <a:srgbClr val="8064A2">
              <a:lumMod val="40000"/>
              <a:lumOff val="60000"/>
            </a:srgbClr>
          </a:solidFill>
          <a:ln w="9525" cap="flat" cmpd="sng" algn="ctr">
            <a:solidFill>
              <a:srgbClr val="8064A2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Isosceles Triangle 176"/>
          <p:cNvSpPr/>
          <p:nvPr/>
        </p:nvSpPr>
        <p:spPr>
          <a:xfrm>
            <a:off x="1214876" y="1401211"/>
            <a:ext cx="1874851" cy="792011"/>
          </a:xfrm>
          <a:prstGeom prst="triangle">
            <a:avLst>
              <a:gd name="adj" fmla="val 35475"/>
            </a:avLst>
          </a:prstGeom>
          <a:solidFill>
            <a:srgbClr val="8064A2">
              <a:lumMod val="40000"/>
              <a:lumOff val="60000"/>
            </a:srgbClr>
          </a:solidFill>
          <a:ln w="9525" cap="flat" cmpd="sng" algn="ctr">
            <a:solidFill>
              <a:srgbClr val="8064A2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Freeform 177"/>
          <p:cNvSpPr/>
          <p:nvPr/>
        </p:nvSpPr>
        <p:spPr>
          <a:xfrm>
            <a:off x="867077" y="1080673"/>
            <a:ext cx="476282" cy="302222"/>
          </a:xfrm>
          <a:custGeom>
            <a:avLst/>
            <a:gdLst>
              <a:gd name="connsiteX0" fmla="*/ 0 w 476282"/>
              <a:gd name="connsiteY0" fmla="*/ 329697 h 402963"/>
              <a:gd name="connsiteX1" fmla="*/ 195398 w 476282"/>
              <a:gd name="connsiteY1" fmla="*/ 0 h 402963"/>
              <a:gd name="connsiteX2" fmla="*/ 476282 w 476282"/>
              <a:gd name="connsiteY2" fmla="*/ 280853 h 402963"/>
              <a:gd name="connsiteX3" fmla="*/ 378583 w 476282"/>
              <a:gd name="connsiteY3" fmla="*/ 378541 h 402963"/>
              <a:gd name="connsiteX4" fmla="*/ 378583 w 476282"/>
              <a:gd name="connsiteY4" fmla="*/ 378541 h 402963"/>
              <a:gd name="connsiteX5" fmla="*/ 207610 w 476282"/>
              <a:gd name="connsiteY5" fmla="*/ 402963 h 402963"/>
              <a:gd name="connsiteX6" fmla="*/ 109911 w 476282"/>
              <a:gd name="connsiteY6" fmla="*/ 293064 h 402963"/>
              <a:gd name="connsiteX7" fmla="*/ 109911 w 476282"/>
              <a:gd name="connsiteY7" fmla="*/ 293064 h 402963"/>
              <a:gd name="connsiteX8" fmla="*/ 0 w 476282"/>
              <a:gd name="connsiteY8" fmla="*/ 329697 h 40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82" h="402963">
                <a:moveTo>
                  <a:pt x="0" y="329697"/>
                </a:moveTo>
                <a:lnTo>
                  <a:pt x="195398" y="0"/>
                </a:lnTo>
                <a:lnTo>
                  <a:pt x="476282" y="280853"/>
                </a:lnTo>
                <a:lnTo>
                  <a:pt x="378583" y="378541"/>
                </a:lnTo>
                <a:lnTo>
                  <a:pt x="378583" y="378541"/>
                </a:lnTo>
                <a:lnTo>
                  <a:pt x="207610" y="402963"/>
                </a:lnTo>
                <a:lnTo>
                  <a:pt x="109911" y="293064"/>
                </a:lnTo>
                <a:lnTo>
                  <a:pt x="109911" y="293064"/>
                </a:lnTo>
                <a:lnTo>
                  <a:pt x="0" y="329697"/>
                </a:lnTo>
                <a:close/>
              </a:path>
            </a:pathLst>
          </a:custGeom>
          <a:solidFill>
            <a:sysClr val="window" lastClr="FFFFFF"/>
          </a:solidFill>
          <a:ln w="9525" cap="flat" cmpd="sng" algn="ctr">
            <a:solidFill>
              <a:srgbClr val="8064A2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Freeform 178"/>
          <p:cNvSpPr/>
          <p:nvPr/>
        </p:nvSpPr>
        <p:spPr>
          <a:xfrm>
            <a:off x="1660880" y="1373737"/>
            <a:ext cx="561768" cy="324940"/>
          </a:xfrm>
          <a:custGeom>
            <a:avLst/>
            <a:gdLst>
              <a:gd name="connsiteX0" fmla="*/ 0 w 476282"/>
              <a:gd name="connsiteY0" fmla="*/ 329697 h 402963"/>
              <a:gd name="connsiteX1" fmla="*/ 195398 w 476282"/>
              <a:gd name="connsiteY1" fmla="*/ 0 h 402963"/>
              <a:gd name="connsiteX2" fmla="*/ 476282 w 476282"/>
              <a:gd name="connsiteY2" fmla="*/ 280853 h 402963"/>
              <a:gd name="connsiteX3" fmla="*/ 378583 w 476282"/>
              <a:gd name="connsiteY3" fmla="*/ 378541 h 402963"/>
              <a:gd name="connsiteX4" fmla="*/ 378583 w 476282"/>
              <a:gd name="connsiteY4" fmla="*/ 378541 h 402963"/>
              <a:gd name="connsiteX5" fmla="*/ 207610 w 476282"/>
              <a:gd name="connsiteY5" fmla="*/ 402963 h 402963"/>
              <a:gd name="connsiteX6" fmla="*/ 109911 w 476282"/>
              <a:gd name="connsiteY6" fmla="*/ 293064 h 402963"/>
              <a:gd name="connsiteX7" fmla="*/ 109911 w 476282"/>
              <a:gd name="connsiteY7" fmla="*/ 293064 h 402963"/>
              <a:gd name="connsiteX8" fmla="*/ 0 w 476282"/>
              <a:gd name="connsiteY8" fmla="*/ 329697 h 40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82" h="402963">
                <a:moveTo>
                  <a:pt x="0" y="329697"/>
                </a:moveTo>
                <a:lnTo>
                  <a:pt x="195398" y="0"/>
                </a:lnTo>
                <a:lnTo>
                  <a:pt x="476282" y="280853"/>
                </a:lnTo>
                <a:lnTo>
                  <a:pt x="378583" y="378541"/>
                </a:lnTo>
                <a:lnTo>
                  <a:pt x="378583" y="378541"/>
                </a:lnTo>
                <a:lnTo>
                  <a:pt x="207610" y="402963"/>
                </a:lnTo>
                <a:lnTo>
                  <a:pt x="109911" y="293064"/>
                </a:lnTo>
                <a:lnTo>
                  <a:pt x="109911" y="293064"/>
                </a:lnTo>
                <a:lnTo>
                  <a:pt x="0" y="329697"/>
                </a:lnTo>
                <a:close/>
              </a:path>
            </a:pathLst>
          </a:custGeom>
          <a:solidFill>
            <a:sysClr val="window" lastClr="FFFFFF"/>
          </a:solidFill>
          <a:ln w="9525" cap="flat" cmpd="sng" algn="ctr">
            <a:solidFill>
              <a:srgbClr val="8064A2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0" name="Group 179"/>
          <p:cNvGrpSpPr/>
          <p:nvPr/>
        </p:nvGrpSpPr>
        <p:grpSpPr>
          <a:xfrm>
            <a:off x="6460318" y="1335711"/>
            <a:ext cx="1648856" cy="2007049"/>
            <a:chOff x="6460318" y="1780948"/>
            <a:chExt cx="1648856" cy="2676065"/>
          </a:xfrm>
        </p:grpSpPr>
        <p:sp>
          <p:nvSpPr>
            <p:cNvPr id="181" name="Can 180"/>
            <p:cNvSpPr/>
            <p:nvPr/>
          </p:nvSpPr>
          <p:spPr>
            <a:xfrm>
              <a:off x="7205289" y="1990392"/>
              <a:ext cx="122123" cy="2466621"/>
            </a:xfrm>
            <a:prstGeom prst="can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6460318" y="1978181"/>
              <a:ext cx="744971" cy="634972"/>
            </a:xfrm>
            <a:custGeom>
              <a:avLst/>
              <a:gdLst>
                <a:gd name="connsiteX0" fmla="*/ 744971 w 744971"/>
                <a:gd name="connsiteY0" fmla="*/ 634972 h 634972"/>
                <a:gd name="connsiteX1" fmla="*/ 671697 w 744971"/>
                <a:gd name="connsiteY1" fmla="*/ 598339 h 634972"/>
                <a:gd name="connsiteX2" fmla="*/ 647272 w 744971"/>
                <a:gd name="connsiteY2" fmla="*/ 561706 h 634972"/>
                <a:gd name="connsiteX3" fmla="*/ 610635 w 744971"/>
                <a:gd name="connsiteY3" fmla="*/ 451807 h 634972"/>
                <a:gd name="connsiteX4" fmla="*/ 598423 w 744971"/>
                <a:gd name="connsiteY4" fmla="*/ 415174 h 634972"/>
                <a:gd name="connsiteX5" fmla="*/ 464087 w 744971"/>
                <a:gd name="connsiteY5" fmla="*/ 293064 h 634972"/>
                <a:gd name="connsiteX6" fmla="*/ 403025 w 744971"/>
                <a:gd name="connsiteY6" fmla="*/ 280853 h 634972"/>
                <a:gd name="connsiteX7" fmla="*/ 195415 w 744971"/>
                <a:gd name="connsiteY7" fmla="*/ 268642 h 634972"/>
                <a:gd name="connsiteX8" fmla="*/ 85504 w 744971"/>
                <a:gd name="connsiteY8" fmla="*/ 232009 h 634972"/>
                <a:gd name="connsiteX9" fmla="*/ 36654 w 744971"/>
                <a:gd name="connsiteY9" fmla="*/ 195376 h 634972"/>
                <a:gd name="connsiteX10" fmla="*/ 12230 w 744971"/>
                <a:gd name="connsiteY10" fmla="*/ 122110 h 634972"/>
                <a:gd name="connsiteX11" fmla="*/ 17 w 744971"/>
                <a:gd name="connsiteY11" fmla="*/ 0 h 63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4971" h="634972">
                  <a:moveTo>
                    <a:pt x="744971" y="634972"/>
                  </a:moveTo>
                  <a:cubicBezTo>
                    <a:pt x="720546" y="622761"/>
                    <a:pt x="693543" y="614722"/>
                    <a:pt x="671697" y="598339"/>
                  </a:cubicBezTo>
                  <a:cubicBezTo>
                    <a:pt x="659955" y="589534"/>
                    <a:pt x="653233" y="575117"/>
                    <a:pt x="647272" y="561706"/>
                  </a:cubicBezTo>
                  <a:cubicBezTo>
                    <a:pt x="647267" y="561696"/>
                    <a:pt x="616743" y="470129"/>
                    <a:pt x="610635" y="451807"/>
                  </a:cubicBezTo>
                  <a:cubicBezTo>
                    <a:pt x="606564" y="439596"/>
                    <a:pt x="606147" y="425471"/>
                    <a:pt x="598423" y="415174"/>
                  </a:cubicBezTo>
                  <a:cubicBezTo>
                    <a:pt x="565017" y="370637"/>
                    <a:pt x="522754" y="304796"/>
                    <a:pt x="464087" y="293064"/>
                  </a:cubicBezTo>
                  <a:lnTo>
                    <a:pt x="403025" y="280853"/>
                  </a:lnTo>
                  <a:cubicBezTo>
                    <a:pt x="305820" y="216056"/>
                    <a:pt x="431740" y="289190"/>
                    <a:pt x="195415" y="268642"/>
                  </a:cubicBezTo>
                  <a:cubicBezTo>
                    <a:pt x="156942" y="265297"/>
                    <a:pt x="85504" y="232009"/>
                    <a:pt x="85504" y="232009"/>
                  </a:cubicBezTo>
                  <a:cubicBezTo>
                    <a:pt x="69221" y="219798"/>
                    <a:pt x="47945" y="212310"/>
                    <a:pt x="36654" y="195376"/>
                  </a:cubicBezTo>
                  <a:cubicBezTo>
                    <a:pt x="22373" y="173957"/>
                    <a:pt x="12230" y="122110"/>
                    <a:pt x="12230" y="122110"/>
                  </a:cubicBezTo>
                  <a:cubicBezTo>
                    <a:pt x="-993" y="16344"/>
                    <a:pt x="17" y="57238"/>
                    <a:pt x="17" y="0"/>
                  </a:cubicBezTo>
                </a:path>
              </a:pathLst>
            </a:custGeom>
            <a:noFill/>
            <a:ln w="76200" cap="rnd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6790069" y="1780948"/>
              <a:ext cx="109911" cy="441453"/>
            </a:xfrm>
            <a:custGeom>
              <a:avLst/>
              <a:gdLst>
                <a:gd name="connsiteX0" fmla="*/ 36637 w 109911"/>
                <a:gd name="connsiteY0" fmla="*/ 441453 h 441453"/>
                <a:gd name="connsiteX1" fmla="*/ 24424 w 109911"/>
                <a:gd name="connsiteY1" fmla="*/ 380398 h 441453"/>
                <a:gd name="connsiteX2" fmla="*/ 0 w 109911"/>
                <a:gd name="connsiteY2" fmla="*/ 307132 h 441453"/>
                <a:gd name="connsiteX3" fmla="*/ 24424 w 109911"/>
                <a:gd name="connsiteY3" fmla="*/ 185022 h 441453"/>
                <a:gd name="connsiteX4" fmla="*/ 61062 w 109911"/>
                <a:gd name="connsiteY4" fmla="*/ 148389 h 441453"/>
                <a:gd name="connsiteX5" fmla="*/ 97699 w 109911"/>
                <a:gd name="connsiteY5" fmla="*/ 136178 h 441453"/>
                <a:gd name="connsiteX6" fmla="*/ 109911 w 109911"/>
                <a:gd name="connsiteY6" fmla="*/ 99545 h 441453"/>
                <a:gd name="connsiteX7" fmla="*/ 109911 w 109911"/>
                <a:gd name="connsiteY7" fmla="*/ 26279 h 44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911" h="441453">
                  <a:moveTo>
                    <a:pt x="36637" y="441453"/>
                  </a:moveTo>
                  <a:cubicBezTo>
                    <a:pt x="32566" y="421101"/>
                    <a:pt x="29886" y="400421"/>
                    <a:pt x="24424" y="380398"/>
                  </a:cubicBezTo>
                  <a:cubicBezTo>
                    <a:pt x="17650" y="355562"/>
                    <a:pt x="0" y="307132"/>
                    <a:pt x="0" y="307132"/>
                  </a:cubicBezTo>
                  <a:cubicBezTo>
                    <a:pt x="743" y="302676"/>
                    <a:pt x="15851" y="200022"/>
                    <a:pt x="24424" y="185022"/>
                  </a:cubicBezTo>
                  <a:cubicBezTo>
                    <a:pt x="32993" y="170028"/>
                    <a:pt x="46692" y="157968"/>
                    <a:pt x="61062" y="148389"/>
                  </a:cubicBezTo>
                  <a:cubicBezTo>
                    <a:pt x="71773" y="141249"/>
                    <a:pt x="85487" y="140248"/>
                    <a:pt x="97699" y="136178"/>
                  </a:cubicBezTo>
                  <a:cubicBezTo>
                    <a:pt x="101770" y="123967"/>
                    <a:pt x="109911" y="112417"/>
                    <a:pt x="109911" y="99545"/>
                  </a:cubicBezTo>
                  <a:cubicBezTo>
                    <a:pt x="109911" y="19505"/>
                    <a:pt x="79322" y="-34894"/>
                    <a:pt x="109911" y="26279"/>
                  </a:cubicBezTo>
                </a:path>
              </a:pathLst>
            </a:custGeom>
            <a:noFill/>
            <a:ln w="76200" cap="rnd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4" name="Group 183"/>
            <p:cNvGrpSpPr/>
            <p:nvPr/>
          </p:nvGrpSpPr>
          <p:grpSpPr>
            <a:xfrm rot="20135365">
              <a:off x="7241926" y="2613153"/>
              <a:ext cx="867248" cy="219798"/>
              <a:chOff x="7327412" y="2723052"/>
              <a:chExt cx="867248" cy="219798"/>
            </a:xfrm>
          </p:grpSpPr>
          <p:sp>
            <p:nvSpPr>
              <p:cNvPr id="185" name="Freeform 184"/>
              <p:cNvSpPr/>
              <p:nvPr/>
            </p:nvSpPr>
            <p:spPr>
              <a:xfrm>
                <a:off x="7327412" y="2723052"/>
                <a:ext cx="830440" cy="146532"/>
              </a:xfrm>
              <a:custGeom>
                <a:avLst/>
                <a:gdLst>
                  <a:gd name="connsiteX0" fmla="*/ 0 w 830440"/>
                  <a:gd name="connsiteY0" fmla="*/ 146532 h 146532"/>
                  <a:gd name="connsiteX1" fmla="*/ 219823 w 830440"/>
                  <a:gd name="connsiteY1" fmla="*/ 122110 h 146532"/>
                  <a:gd name="connsiteX2" fmla="*/ 732742 w 830440"/>
                  <a:gd name="connsiteY2" fmla="*/ 97688 h 146532"/>
                  <a:gd name="connsiteX3" fmla="*/ 769379 w 830440"/>
                  <a:gd name="connsiteY3" fmla="*/ 24422 h 146532"/>
                  <a:gd name="connsiteX4" fmla="*/ 806016 w 830440"/>
                  <a:gd name="connsiteY4" fmla="*/ 12211 h 146532"/>
                  <a:gd name="connsiteX5" fmla="*/ 830440 w 830440"/>
                  <a:gd name="connsiteY5" fmla="*/ 0 h 14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0440" h="146532">
                    <a:moveTo>
                      <a:pt x="0" y="146532"/>
                    </a:moveTo>
                    <a:cubicBezTo>
                      <a:pt x="88494" y="133891"/>
                      <a:pt x="121651" y="127666"/>
                      <a:pt x="219823" y="122110"/>
                    </a:cubicBezTo>
                    <a:lnTo>
                      <a:pt x="732742" y="97688"/>
                    </a:lnTo>
                    <a:cubicBezTo>
                      <a:pt x="740787" y="73554"/>
                      <a:pt x="747856" y="41638"/>
                      <a:pt x="769379" y="24422"/>
                    </a:cubicBezTo>
                    <a:cubicBezTo>
                      <a:pt x="779431" y="16381"/>
                      <a:pt x="794064" y="16991"/>
                      <a:pt x="806016" y="12211"/>
                    </a:cubicBezTo>
                    <a:cubicBezTo>
                      <a:pt x="814467" y="8831"/>
                      <a:pt x="822299" y="4070"/>
                      <a:pt x="830440" y="0"/>
                    </a:cubicBezTo>
                  </a:path>
                </a:pathLst>
              </a:custGeom>
              <a:noFill/>
              <a:ln w="76200" cap="rnd" cmpd="sng" algn="ctr">
                <a:solidFill>
                  <a:sysClr val="windowText" lastClr="000000">
                    <a:lumMod val="95000"/>
                    <a:lumOff val="5000"/>
                  </a:sys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Freeform 185"/>
              <p:cNvSpPr/>
              <p:nvPr/>
            </p:nvSpPr>
            <p:spPr>
              <a:xfrm>
                <a:off x="8047941" y="2808529"/>
                <a:ext cx="146719" cy="134321"/>
              </a:xfrm>
              <a:custGeom>
                <a:avLst/>
                <a:gdLst>
                  <a:gd name="connsiteX0" fmla="*/ 0 w 146719"/>
                  <a:gd name="connsiteY0" fmla="*/ 0 h 134321"/>
                  <a:gd name="connsiteX1" fmla="*/ 61062 w 146719"/>
                  <a:gd name="connsiteY1" fmla="*/ 24422 h 134321"/>
                  <a:gd name="connsiteX2" fmla="*/ 97699 w 146719"/>
                  <a:gd name="connsiteY2" fmla="*/ 36633 h 134321"/>
                  <a:gd name="connsiteX3" fmla="*/ 134336 w 146719"/>
                  <a:gd name="connsiteY3" fmla="*/ 73266 h 134321"/>
                  <a:gd name="connsiteX4" fmla="*/ 146548 w 146719"/>
                  <a:gd name="connsiteY4" fmla="*/ 134321 h 134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719" h="134321">
                    <a:moveTo>
                      <a:pt x="0" y="0"/>
                    </a:moveTo>
                    <a:cubicBezTo>
                      <a:pt x="20354" y="8141"/>
                      <a:pt x="40536" y="16726"/>
                      <a:pt x="61062" y="24422"/>
                    </a:cubicBezTo>
                    <a:cubicBezTo>
                      <a:pt x="73115" y="28941"/>
                      <a:pt x="86988" y="29493"/>
                      <a:pt x="97699" y="36633"/>
                    </a:cubicBezTo>
                    <a:cubicBezTo>
                      <a:pt x="112069" y="46212"/>
                      <a:pt x="122124" y="61055"/>
                      <a:pt x="134336" y="73266"/>
                    </a:cubicBezTo>
                    <a:cubicBezTo>
                      <a:pt x="149122" y="117622"/>
                      <a:pt x="146548" y="97027"/>
                      <a:pt x="146548" y="134321"/>
                    </a:cubicBezTo>
                  </a:path>
                </a:pathLst>
              </a:custGeom>
              <a:noFill/>
              <a:ln w="76200" cap="rnd" cmpd="sng" algn="ctr">
                <a:solidFill>
                  <a:sysClr val="windowText" lastClr="000000">
                    <a:lumMod val="95000"/>
                    <a:lumOff val="5000"/>
                  </a:sys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7" name="Can 186"/>
          <p:cNvSpPr/>
          <p:nvPr/>
        </p:nvSpPr>
        <p:spPr>
          <a:xfrm>
            <a:off x="6405127" y="1213290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8" name="Group 187"/>
          <p:cNvGrpSpPr/>
          <p:nvPr/>
        </p:nvGrpSpPr>
        <p:grpSpPr>
          <a:xfrm flipH="1">
            <a:off x="225657" y="2521526"/>
            <a:ext cx="1648856" cy="2007049"/>
            <a:chOff x="6460318" y="1780948"/>
            <a:chExt cx="1648856" cy="2676065"/>
          </a:xfrm>
        </p:grpSpPr>
        <p:sp>
          <p:nvSpPr>
            <p:cNvPr id="189" name="Can 188"/>
            <p:cNvSpPr/>
            <p:nvPr/>
          </p:nvSpPr>
          <p:spPr>
            <a:xfrm>
              <a:off x="7205289" y="1990392"/>
              <a:ext cx="122123" cy="2466621"/>
            </a:xfrm>
            <a:prstGeom prst="can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6460318" y="1978181"/>
              <a:ext cx="744971" cy="634972"/>
            </a:xfrm>
            <a:custGeom>
              <a:avLst/>
              <a:gdLst>
                <a:gd name="connsiteX0" fmla="*/ 744971 w 744971"/>
                <a:gd name="connsiteY0" fmla="*/ 634972 h 634972"/>
                <a:gd name="connsiteX1" fmla="*/ 671697 w 744971"/>
                <a:gd name="connsiteY1" fmla="*/ 598339 h 634972"/>
                <a:gd name="connsiteX2" fmla="*/ 647272 w 744971"/>
                <a:gd name="connsiteY2" fmla="*/ 561706 h 634972"/>
                <a:gd name="connsiteX3" fmla="*/ 610635 w 744971"/>
                <a:gd name="connsiteY3" fmla="*/ 451807 h 634972"/>
                <a:gd name="connsiteX4" fmla="*/ 598423 w 744971"/>
                <a:gd name="connsiteY4" fmla="*/ 415174 h 634972"/>
                <a:gd name="connsiteX5" fmla="*/ 464087 w 744971"/>
                <a:gd name="connsiteY5" fmla="*/ 293064 h 634972"/>
                <a:gd name="connsiteX6" fmla="*/ 403025 w 744971"/>
                <a:gd name="connsiteY6" fmla="*/ 280853 h 634972"/>
                <a:gd name="connsiteX7" fmla="*/ 195415 w 744971"/>
                <a:gd name="connsiteY7" fmla="*/ 268642 h 634972"/>
                <a:gd name="connsiteX8" fmla="*/ 85504 w 744971"/>
                <a:gd name="connsiteY8" fmla="*/ 232009 h 634972"/>
                <a:gd name="connsiteX9" fmla="*/ 36654 w 744971"/>
                <a:gd name="connsiteY9" fmla="*/ 195376 h 634972"/>
                <a:gd name="connsiteX10" fmla="*/ 12230 w 744971"/>
                <a:gd name="connsiteY10" fmla="*/ 122110 h 634972"/>
                <a:gd name="connsiteX11" fmla="*/ 17 w 744971"/>
                <a:gd name="connsiteY11" fmla="*/ 0 h 63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4971" h="634972">
                  <a:moveTo>
                    <a:pt x="744971" y="634972"/>
                  </a:moveTo>
                  <a:cubicBezTo>
                    <a:pt x="720546" y="622761"/>
                    <a:pt x="693543" y="614722"/>
                    <a:pt x="671697" y="598339"/>
                  </a:cubicBezTo>
                  <a:cubicBezTo>
                    <a:pt x="659955" y="589534"/>
                    <a:pt x="653233" y="575117"/>
                    <a:pt x="647272" y="561706"/>
                  </a:cubicBezTo>
                  <a:cubicBezTo>
                    <a:pt x="647267" y="561696"/>
                    <a:pt x="616743" y="470129"/>
                    <a:pt x="610635" y="451807"/>
                  </a:cubicBezTo>
                  <a:cubicBezTo>
                    <a:pt x="606564" y="439596"/>
                    <a:pt x="606147" y="425471"/>
                    <a:pt x="598423" y="415174"/>
                  </a:cubicBezTo>
                  <a:cubicBezTo>
                    <a:pt x="565017" y="370637"/>
                    <a:pt x="522754" y="304796"/>
                    <a:pt x="464087" y="293064"/>
                  </a:cubicBezTo>
                  <a:lnTo>
                    <a:pt x="403025" y="280853"/>
                  </a:lnTo>
                  <a:cubicBezTo>
                    <a:pt x="305820" y="216056"/>
                    <a:pt x="431740" y="289190"/>
                    <a:pt x="195415" y="268642"/>
                  </a:cubicBezTo>
                  <a:cubicBezTo>
                    <a:pt x="156942" y="265297"/>
                    <a:pt x="85504" y="232009"/>
                    <a:pt x="85504" y="232009"/>
                  </a:cubicBezTo>
                  <a:cubicBezTo>
                    <a:pt x="69221" y="219798"/>
                    <a:pt x="47945" y="212310"/>
                    <a:pt x="36654" y="195376"/>
                  </a:cubicBezTo>
                  <a:cubicBezTo>
                    <a:pt x="22373" y="173957"/>
                    <a:pt x="12230" y="122110"/>
                    <a:pt x="12230" y="122110"/>
                  </a:cubicBezTo>
                  <a:cubicBezTo>
                    <a:pt x="-993" y="16344"/>
                    <a:pt x="17" y="57238"/>
                    <a:pt x="17" y="0"/>
                  </a:cubicBezTo>
                </a:path>
              </a:pathLst>
            </a:custGeom>
            <a:noFill/>
            <a:ln w="76200" cap="rnd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6790069" y="1780948"/>
              <a:ext cx="109911" cy="441453"/>
            </a:xfrm>
            <a:custGeom>
              <a:avLst/>
              <a:gdLst>
                <a:gd name="connsiteX0" fmla="*/ 36637 w 109911"/>
                <a:gd name="connsiteY0" fmla="*/ 441453 h 441453"/>
                <a:gd name="connsiteX1" fmla="*/ 24424 w 109911"/>
                <a:gd name="connsiteY1" fmla="*/ 380398 h 441453"/>
                <a:gd name="connsiteX2" fmla="*/ 0 w 109911"/>
                <a:gd name="connsiteY2" fmla="*/ 307132 h 441453"/>
                <a:gd name="connsiteX3" fmla="*/ 24424 w 109911"/>
                <a:gd name="connsiteY3" fmla="*/ 185022 h 441453"/>
                <a:gd name="connsiteX4" fmla="*/ 61062 w 109911"/>
                <a:gd name="connsiteY4" fmla="*/ 148389 h 441453"/>
                <a:gd name="connsiteX5" fmla="*/ 97699 w 109911"/>
                <a:gd name="connsiteY5" fmla="*/ 136178 h 441453"/>
                <a:gd name="connsiteX6" fmla="*/ 109911 w 109911"/>
                <a:gd name="connsiteY6" fmla="*/ 99545 h 441453"/>
                <a:gd name="connsiteX7" fmla="*/ 109911 w 109911"/>
                <a:gd name="connsiteY7" fmla="*/ 26279 h 44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911" h="441453">
                  <a:moveTo>
                    <a:pt x="36637" y="441453"/>
                  </a:moveTo>
                  <a:cubicBezTo>
                    <a:pt x="32566" y="421101"/>
                    <a:pt x="29886" y="400421"/>
                    <a:pt x="24424" y="380398"/>
                  </a:cubicBezTo>
                  <a:cubicBezTo>
                    <a:pt x="17650" y="355562"/>
                    <a:pt x="0" y="307132"/>
                    <a:pt x="0" y="307132"/>
                  </a:cubicBezTo>
                  <a:cubicBezTo>
                    <a:pt x="743" y="302676"/>
                    <a:pt x="15851" y="200022"/>
                    <a:pt x="24424" y="185022"/>
                  </a:cubicBezTo>
                  <a:cubicBezTo>
                    <a:pt x="32993" y="170028"/>
                    <a:pt x="46692" y="157968"/>
                    <a:pt x="61062" y="148389"/>
                  </a:cubicBezTo>
                  <a:cubicBezTo>
                    <a:pt x="71773" y="141249"/>
                    <a:pt x="85487" y="140248"/>
                    <a:pt x="97699" y="136178"/>
                  </a:cubicBezTo>
                  <a:cubicBezTo>
                    <a:pt x="101770" y="123967"/>
                    <a:pt x="109911" y="112417"/>
                    <a:pt x="109911" y="99545"/>
                  </a:cubicBezTo>
                  <a:cubicBezTo>
                    <a:pt x="109911" y="19505"/>
                    <a:pt x="79322" y="-34894"/>
                    <a:pt x="109911" y="26279"/>
                  </a:cubicBezTo>
                </a:path>
              </a:pathLst>
            </a:custGeom>
            <a:noFill/>
            <a:ln w="76200" cap="rnd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92" name="Group 191"/>
            <p:cNvGrpSpPr/>
            <p:nvPr/>
          </p:nvGrpSpPr>
          <p:grpSpPr>
            <a:xfrm rot="20135365">
              <a:off x="7241926" y="2613153"/>
              <a:ext cx="867248" cy="219798"/>
              <a:chOff x="7327412" y="2723052"/>
              <a:chExt cx="867248" cy="219798"/>
            </a:xfrm>
          </p:grpSpPr>
          <p:sp>
            <p:nvSpPr>
              <p:cNvPr id="193" name="Freeform 192"/>
              <p:cNvSpPr/>
              <p:nvPr/>
            </p:nvSpPr>
            <p:spPr>
              <a:xfrm>
                <a:off x="7327412" y="2723052"/>
                <a:ext cx="830440" cy="146532"/>
              </a:xfrm>
              <a:custGeom>
                <a:avLst/>
                <a:gdLst>
                  <a:gd name="connsiteX0" fmla="*/ 0 w 830440"/>
                  <a:gd name="connsiteY0" fmla="*/ 146532 h 146532"/>
                  <a:gd name="connsiteX1" fmla="*/ 219823 w 830440"/>
                  <a:gd name="connsiteY1" fmla="*/ 122110 h 146532"/>
                  <a:gd name="connsiteX2" fmla="*/ 732742 w 830440"/>
                  <a:gd name="connsiteY2" fmla="*/ 97688 h 146532"/>
                  <a:gd name="connsiteX3" fmla="*/ 769379 w 830440"/>
                  <a:gd name="connsiteY3" fmla="*/ 24422 h 146532"/>
                  <a:gd name="connsiteX4" fmla="*/ 806016 w 830440"/>
                  <a:gd name="connsiteY4" fmla="*/ 12211 h 146532"/>
                  <a:gd name="connsiteX5" fmla="*/ 830440 w 830440"/>
                  <a:gd name="connsiteY5" fmla="*/ 0 h 14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0440" h="146532">
                    <a:moveTo>
                      <a:pt x="0" y="146532"/>
                    </a:moveTo>
                    <a:cubicBezTo>
                      <a:pt x="88494" y="133891"/>
                      <a:pt x="121651" y="127666"/>
                      <a:pt x="219823" y="122110"/>
                    </a:cubicBezTo>
                    <a:lnTo>
                      <a:pt x="732742" y="97688"/>
                    </a:lnTo>
                    <a:cubicBezTo>
                      <a:pt x="740787" y="73554"/>
                      <a:pt x="747856" y="41638"/>
                      <a:pt x="769379" y="24422"/>
                    </a:cubicBezTo>
                    <a:cubicBezTo>
                      <a:pt x="779431" y="16381"/>
                      <a:pt x="794064" y="16991"/>
                      <a:pt x="806016" y="12211"/>
                    </a:cubicBezTo>
                    <a:cubicBezTo>
                      <a:pt x="814467" y="8831"/>
                      <a:pt x="822299" y="4070"/>
                      <a:pt x="830440" y="0"/>
                    </a:cubicBezTo>
                  </a:path>
                </a:pathLst>
              </a:custGeom>
              <a:noFill/>
              <a:ln w="76200" cap="rnd" cmpd="sng" algn="ctr">
                <a:solidFill>
                  <a:sysClr val="windowText" lastClr="000000">
                    <a:lumMod val="95000"/>
                    <a:lumOff val="5000"/>
                  </a:sys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" name="Freeform 193"/>
              <p:cNvSpPr/>
              <p:nvPr/>
            </p:nvSpPr>
            <p:spPr>
              <a:xfrm>
                <a:off x="8047941" y="2808529"/>
                <a:ext cx="146719" cy="134321"/>
              </a:xfrm>
              <a:custGeom>
                <a:avLst/>
                <a:gdLst>
                  <a:gd name="connsiteX0" fmla="*/ 0 w 146719"/>
                  <a:gd name="connsiteY0" fmla="*/ 0 h 134321"/>
                  <a:gd name="connsiteX1" fmla="*/ 61062 w 146719"/>
                  <a:gd name="connsiteY1" fmla="*/ 24422 h 134321"/>
                  <a:gd name="connsiteX2" fmla="*/ 97699 w 146719"/>
                  <a:gd name="connsiteY2" fmla="*/ 36633 h 134321"/>
                  <a:gd name="connsiteX3" fmla="*/ 134336 w 146719"/>
                  <a:gd name="connsiteY3" fmla="*/ 73266 h 134321"/>
                  <a:gd name="connsiteX4" fmla="*/ 146548 w 146719"/>
                  <a:gd name="connsiteY4" fmla="*/ 134321 h 134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719" h="134321">
                    <a:moveTo>
                      <a:pt x="0" y="0"/>
                    </a:moveTo>
                    <a:cubicBezTo>
                      <a:pt x="20354" y="8141"/>
                      <a:pt x="40536" y="16726"/>
                      <a:pt x="61062" y="24422"/>
                    </a:cubicBezTo>
                    <a:cubicBezTo>
                      <a:pt x="73115" y="28941"/>
                      <a:pt x="86988" y="29493"/>
                      <a:pt x="97699" y="36633"/>
                    </a:cubicBezTo>
                    <a:cubicBezTo>
                      <a:pt x="112069" y="46212"/>
                      <a:pt x="122124" y="61055"/>
                      <a:pt x="134336" y="73266"/>
                    </a:cubicBezTo>
                    <a:cubicBezTo>
                      <a:pt x="149122" y="117622"/>
                      <a:pt x="146548" y="97027"/>
                      <a:pt x="146548" y="134321"/>
                    </a:cubicBezTo>
                  </a:path>
                </a:pathLst>
              </a:custGeom>
              <a:noFill/>
              <a:ln w="76200" cap="rnd" cmpd="sng" algn="ctr">
                <a:solidFill>
                  <a:sysClr val="windowText" lastClr="000000">
                    <a:lumMod val="95000"/>
                    <a:lumOff val="5000"/>
                  </a:sys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5" name="Can 194"/>
          <p:cNvSpPr/>
          <p:nvPr/>
        </p:nvSpPr>
        <p:spPr>
          <a:xfrm>
            <a:off x="451350" y="1483280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Can 195"/>
          <p:cNvSpPr/>
          <p:nvPr/>
        </p:nvSpPr>
        <p:spPr>
          <a:xfrm>
            <a:off x="6770989" y="2430980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Can 196"/>
          <p:cNvSpPr/>
          <p:nvPr/>
        </p:nvSpPr>
        <p:spPr>
          <a:xfrm>
            <a:off x="7619492" y="2472014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Can 197"/>
          <p:cNvSpPr/>
          <p:nvPr/>
        </p:nvSpPr>
        <p:spPr>
          <a:xfrm>
            <a:off x="1445893" y="1322476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Can 198"/>
          <p:cNvSpPr/>
          <p:nvPr/>
        </p:nvSpPr>
        <p:spPr>
          <a:xfrm>
            <a:off x="2098999" y="1702366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Can 199"/>
          <p:cNvSpPr/>
          <p:nvPr/>
        </p:nvSpPr>
        <p:spPr>
          <a:xfrm>
            <a:off x="8272090" y="1312962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Can 200"/>
          <p:cNvSpPr/>
          <p:nvPr/>
        </p:nvSpPr>
        <p:spPr>
          <a:xfrm>
            <a:off x="1878668" y="2975006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Can 201"/>
          <p:cNvSpPr/>
          <p:nvPr/>
        </p:nvSpPr>
        <p:spPr>
          <a:xfrm>
            <a:off x="2629474" y="2411595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Can 202"/>
          <p:cNvSpPr/>
          <p:nvPr/>
        </p:nvSpPr>
        <p:spPr>
          <a:xfrm>
            <a:off x="860718" y="1881842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Can 203"/>
          <p:cNvSpPr/>
          <p:nvPr/>
        </p:nvSpPr>
        <p:spPr>
          <a:xfrm>
            <a:off x="3382315" y="3012707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Can 204"/>
          <p:cNvSpPr/>
          <p:nvPr/>
        </p:nvSpPr>
        <p:spPr>
          <a:xfrm>
            <a:off x="6111521" y="2504246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Can 205"/>
          <p:cNvSpPr/>
          <p:nvPr/>
        </p:nvSpPr>
        <p:spPr>
          <a:xfrm>
            <a:off x="6233644" y="947344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Can 206"/>
          <p:cNvSpPr/>
          <p:nvPr/>
        </p:nvSpPr>
        <p:spPr>
          <a:xfrm>
            <a:off x="8608693" y="1583664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Can 207"/>
          <p:cNvSpPr/>
          <p:nvPr/>
        </p:nvSpPr>
        <p:spPr>
          <a:xfrm>
            <a:off x="5696302" y="2797310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Can 208"/>
          <p:cNvSpPr/>
          <p:nvPr/>
        </p:nvSpPr>
        <p:spPr>
          <a:xfrm>
            <a:off x="2850824" y="1185459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0" name="Straight Connector 209"/>
          <p:cNvCxnSpPr/>
          <p:nvPr/>
        </p:nvCxnSpPr>
        <p:spPr>
          <a:xfrm flipV="1">
            <a:off x="2210436" y="2051448"/>
            <a:ext cx="341946" cy="247273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11" name="Straight Connector 210"/>
          <p:cNvCxnSpPr/>
          <p:nvPr/>
        </p:nvCxnSpPr>
        <p:spPr>
          <a:xfrm flipV="1">
            <a:off x="970628" y="1799418"/>
            <a:ext cx="341946" cy="247273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12" name="Straight Connector 211"/>
          <p:cNvCxnSpPr/>
          <p:nvPr/>
        </p:nvCxnSpPr>
        <p:spPr>
          <a:xfrm flipV="1">
            <a:off x="7711847" y="2815983"/>
            <a:ext cx="341946" cy="247273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13" name="Straight Connector 212"/>
          <p:cNvCxnSpPr/>
          <p:nvPr/>
        </p:nvCxnSpPr>
        <p:spPr>
          <a:xfrm flipV="1">
            <a:off x="6185303" y="3127363"/>
            <a:ext cx="341946" cy="247273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14" name="Straight Connector 213"/>
          <p:cNvCxnSpPr/>
          <p:nvPr/>
        </p:nvCxnSpPr>
        <p:spPr>
          <a:xfrm flipH="1" flipV="1">
            <a:off x="3163000" y="3443500"/>
            <a:ext cx="250099" cy="178409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15" name="Straight Connector 214"/>
          <p:cNvCxnSpPr/>
          <p:nvPr/>
        </p:nvCxnSpPr>
        <p:spPr>
          <a:xfrm flipH="1" flipV="1">
            <a:off x="6050968" y="1332346"/>
            <a:ext cx="250099" cy="178409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16" name="Straight Connector 215"/>
          <p:cNvCxnSpPr/>
          <p:nvPr/>
        </p:nvCxnSpPr>
        <p:spPr>
          <a:xfrm flipH="1" flipV="1">
            <a:off x="8066007" y="1460562"/>
            <a:ext cx="250099" cy="178409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17" name="Straight Connector 216"/>
          <p:cNvCxnSpPr/>
          <p:nvPr/>
        </p:nvCxnSpPr>
        <p:spPr>
          <a:xfrm flipH="1" flipV="1">
            <a:off x="5867783" y="2788507"/>
            <a:ext cx="250099" cy="178409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18" name="Straight Connector 217"/>
          <p:cNvCxnSpPr/>
          <p:nvPr/>
        </p:nvCxnSpPr>
        <p:spPr>
          <a:xfrm flipH="1" flipV="1">
            <a:off x="1837706" y="1863525"/>
            <a:ext cx="250099" cy="178409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19" name="Straight Connector 218"/>
          <p:cNvCxnSpPr/>
          <p:nvPr/>
        </p:nvCxnSpPr>
        <p:spPr>
          <a:xfrm flipH="1" flipV="1">
            <a:off x="604259" y="2257330"/>
            <a:ext cx="250099" cy="178409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20" name="Straight Connector 219"/>
          <p:cNvCxnSpPr/>
          <p:nvPr/>
        </p:nvCxnSpPr>
        <p:spPr>
          <a:xfrm flipV="1">
            <a:off x="8310254" y="1817734"/>
            <a:ext cx="250099" cy="178409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21" name="Picture 220" descr="cartoon-moose-9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5816" r="8067" b="7649"/>
          <a:stretch/>
        </p:blipFill>
        <p:spPr>
          <a:xfrm>
            <a:off x="4144102" y="3385961"/>
            <a:ext cx="1424731" cy="1513702"/>
          </a:xfrm>
          <a:prstGeom prst="rect">
            <a:avLst/>
          </a:prstGeom>
          <a:solidFill>
            <a:srgbClr val="EEECE1">
              <a:lumMod val="90000"/>
            </a:srgbClr>
          </a:solidFill>
        </p:spPr>
      </p:pic>
    </p:spTree>
    <p:extLst>
      <p:ext uri="{BB962C8B-B14F-4D97-AF65-F5344CB8AC3E}">
        <p14:creationId xmlns:p14="http://schemas.microsoft.com/office/powerpoint/2010/main" val="391854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268673" y="2207138"/>
            <a:ext cx="8597497" cy="2756632"/>
          </a:xfrm>
          <a:prstGeom prst="rect">
            <a:avLst/>
          </a:prstGeom>
          <a:solidFill>
            <a:srgbClr val="EEECE1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3016451" y="144186"/>
            <a:ext cx="4989345" cy="4828742"/>
            <a:chOff x="3016451" y="192247"/>
            <a:chExt cx="4989345" cy="6438323"/>
          </a:xfrm>
        </p:grpSpPr>
        <p:sp>
          <p:nvSpPr>
            <p:cNvPr id="123" name="Freeform 122"/>
            <p:cNvSpPr/>
            <p:nvPr/>
          </p:nvSpPr>
          <p:spPr>
            <a:xfrm>
              <a:off x="3016451" y="3516767"/>
              <a:ext cx="4921579" cy="3113803"/>
            </a:xfrm>
            <a:custGeom>
              <a:avLst/>
              <a:gdLst>
                <a:gd name="connsiteX0" fmla="*/ 0 w 4921579"/>
                <a:gd name="connsiteY0" fmla="*/ 561705 h 3113803"/>
                <a:gd name="connsiteX1" fmla="*/ 622830 w 4921579"/>
                <a:gd name="connsiteY1" fmla="*/ 1929337 h 3113803"/>
                <a:gd name="connsiteX2" fmla="*/ 720529 w 4921579"/>
                <a:gd name="connsiteY2" fmla="*/ 1746172 h 3113803"/>
                <a:gd name="connsiteX3" fmla="*/ 1318935 w 4921579"/>
                <a:gd name="connsiteY3" fmla="*/ 2637574 h 3113803"/>
                <a:gd name="connsiteX4" fmla="*/ 1318935 w 4921579"/>
                <a:gd name="connsiteY4" fmla="*/ 2307878 h 3113803"/>
                <a:gd name="connsiteX5" fmla="*/ 2369197 w 4921579"/>
                <a:gd name="connsiteY5" fmla="*/ 3113803 h 3113803"/>
                <a:gd name="connsiteX6" fmla="*/ 2234861 w 4921579"/>
                <a:gd name="connsiteY6" fmla="*/ 2613152 h 3113803"/>
                <a:gd name="connsiteX7" fmla="*/ 2979815 w 4921579"/>
                <a:gd name="connsiteY7" fmla="*/ 3052748 h 3113803"/>
                <a:gd name="connsiteX8" fmla="*/ 2894328 w 4921579"/>
                <a:gd name="connsiteY8" fmla="*/ 2613152 h 3113803"/>
                <a:gd name="connsiteX9" fmla="*/ 4103351 w 4921579"/>
                <a:gd name="connsiteY9" fmla="*/ 3016115 h 3113803"/>
                <a:gd name="connsiteX10" fmla="*/ 3663707 w 4921579"/>
                <a:gd name="connsiteY10" fmla="*/ 2368933 h 3113803"/>
                <a:gd name="connsiteX11" fmla="*/ 4921579 w 4921579"/>
                <a:gd name="connsiteY11" fmla="*/ 2637574 h 3113803"/>
                <a:gd name="connsiteX12" fmla="*/ 4115564 w 4921579"/>
                <a:gd name="connsiteY12" fmla="*/ 1672906 h 3113803"/>
                <a:gd name="connsiteX13" fmla="*/ 4909367 w 4921579"/>
                <a:gd name="connsiteY13" fmla="*/ 1965970 h 3113803"/>
                <a:gd name="connsiteX14" fmla="*/ 3859104 w 4921579"/>
                <a:gd name="connsiteY14" fmla="*/ 903613 h 3113803"/>
                <a:gd name="connsiteX15" fmla="*/ 4139988 w 4921579"/>
                <a:gd name="connsiteY15" fmla="*/ 854769 h 3113803"/>
                <a:gd name="connsiteX16" fmla="*/ 2796629 w 4921579"/>
                <a:gd name="connsiteY16" fmla="*/ 0 h 3113803"/>
                <a:gd name="connsiteX17" fmla="*/ 0 w 4921579"/>
                <a:gd name="connsiteY17" fmla="*/ 561705 h 311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21579" h="3113803">
                  <a:moveTo>
                    <a:pt x="0" y="561705"/>
                  </a:moveTo>
                  <a:lnTo>
                    <a:pt x="622830" y="1929337"/>
                  </a:lnTo>
                  <a:lnTo>
                    <a:pt x="720529" y="1746172"/>
                  </a:lnTo>
                  <a:lnTo>
                    <a:pt x="1318935" y="2637574"/>
                  </a:lnTo>
                  <a:lnTo>
                    <a:pt x="1318935" y="2307878"/>
                  </a:lnTo>
                  <a:lnTo>
                    <a:pt x="2369197" y="3113803"/>
                  </a:lnTo>
                  <a:lnTo>
                    <a:pt x="2234861" y="2613152"/>
                  </a:lnTo>
                  <a:lnTo>
                    <a:pt x="2979815" y="3052748"/>
                  </a:lnTo>
                  <a:lnTo>
                    <a:pt x="2894328" y="2613152"/>
                  </a:lnTo>
                  <a:lnTo>
                    <a:pt x="4103351" y="3016115"/>
                  </a:lnTo>
                  <a:lnTo>
                    <a:pt x="3663707" y="2368933"/>
                  </a:lnTo>
                  <a:lnTo>
                    <a:pt x="4921579" y="2637574"/>
                  </a:lnTo>
                  <a:lnTo>
                    <a:pt x="4115564" y="1672906"/>
                  </a:lnTo>
                  <a:lnTo>
                    <a:pt x="4909367" y="1965970"/>
                  </a:lnTo>
                  <a:lnTo>
                    <a:pt x="3859104" y="903613"/>
                  </a:lnTo>
                  <a:lnTo>
                    <a:pt x="4139988" y="854769"/>
                  </a:lnTo>
                  <a:lnTo>
                    <a:pt x="2796629" y="0"/>
                  </a:lnTo>
                  <a:lnTo>
                    <a:pt x="0" y="561705"/>
                  </a:lnTo>
                  <a:close/>
                </a:path>
              </a:pathLst>
            </a:custGeom>
            <a:solidFill>
              <a:srgbClr val="EEECE1">
                <a:lumMod val="1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Can 123"/>
            <p:cNvSpPr/>
            <p:nvPr/>
          </p:nvSpPr>
          <p:spPr>
            <a:xfrm>
              <a:off x="6111520" y="3338994"/>
              <a:ext cx="122123" cy="2466621"/>
            </a:xfrm>
            <a:prstGeom prst="can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Sun 124"/>
            <p:cNvSpPr/>
            <p:nvPr/>
          </p:nvSpPr>
          <p:spPr>
            <a:xfrm>
              <a:off x="6747923" y="192247"/>
              <a:ext cx="1257873" cy="1184467"/>
            </a:xfrm>
            <a:prstGeom prst="sun">
              <a:avLst/>
            </a:prstGeom>
            <a:solidFill>
              <a:srgbClr val="FFFF00"/>
            </a:solidFill>
            <a:ln w="9525" cap="flat" cmpd="sng" algn="ctr">
              <a:solidFill>
                <a:srgbClr val="FF66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26" name="Straight Connector 125"/>
          <p:cNvCxnSpPr/>
          <p:nvPr/>
        </p:nvCxnSpPr>
        <p:spPr>
          <a:xfrm>
            <a:off x="305310" y="2197979"/>
            <a:ext cx="8450949" cy="0"/>
          </a:xfrm>
          <a:prstGeom prst="line">
            <a:avLst/>
          </a:prstGeom>
          <a:noFill/>
          <a:ln w="25400" cap="flat" cmpd="sng" algn="ctr">
            <a:solidFill>
              <a:srgbClr val="EEECE1">
                <a:lumMod val="2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7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58640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</a:rPr>
              <a:t>Why are </a:t>
            </a:r>
            <a:r>
              <a:rPr lang="en-US" sz="3200" kern="0" cap="none" dirty="0">
                <a:solidFill>
                  <a:srgbClr val="888888"/>
                </a:solidFill>
              </a:rPr>
              <a:t>unburned islands important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2928040" y="1245521"/>
            <a:ext cx="1031691" cy="1932390"/>
            <a:chOff x="2928039" y="1660695"/>
            <a:chExt cx="1031691" cy="2576520"/>
          </a:xfrm>
        </p:grpSpPr>
        <p:sp>
          <p:nvSpPr>
            <p:cNvPr id="129" name="Rectangle 128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Isosceles Triangle 129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Isosceles Triangle 130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Isosceles Triangle 131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3178139" y="1030124"/>
            <a:ext cx="1031691" cy="1932390"/>
            <a:chOff x="2928039" y="1660695"/>
            <a:chExt cx="1031691" cy="2576520"/>
          </a:xfrm>
        </p:grpSpPr>
        <p:sp>
          <p:nvSpPr>
            <p:cNvPr id="134" name="Rectangle 133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Isosceles Triangle 134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Isosceles Triangle 135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Isosceles Triangle 136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2970529" y="1552145"/>
            <a:ext cx="1031691" cy="1932390"/>
            <a:chOff x="2928039" y="1660695"/>
            <a:chExt cx="1031691" cy="2576520"/>
          </a:xfrm>
        </p:grpSpPr>
        <p:sp>
          <p:nvSpPr>
            <p:cNvPr id="139" name="Rectangle 138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Isosceles Triangle 139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Isosceles Triangle 140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Isosceles Triangle 141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3574786" y="1116950"/>
            <a:ext cx="1031691" cy="1932390"/>
            <a:chOff x="2928039" y="1660695"/>
            <a:chExt cx="1031691" cy="2576520"/>
          </a:xfrm>
        </p:grpSpPr>
        <p:sp>
          <p:nvSpPr>
            <p:cNvPr id="144" name="Rectangle 143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Isosceles Triangle 144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Isosceles Triangle 145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Isosceles Triangle 146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3964564" y="1070447"/>
            <a:ext cx="1031691" cy="1932390"/>
            <a:chOff x="2928039" y="1660695"/>
            <a:chExt cx="1031691" cy="2576520"/>
          </a:xfrm>
        </p:grpSpPr>
        <p:sp>
          <p:nvSpPr>
            <p:cNvPr id="149" name="Rectangle 148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Isosceles Triangle 149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Isosceles Triangle 150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Isosceles Triangle 151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4410060" y="1248854"/>
            <a:ext cx="1031691" cy="1932390"/>
            <a:chOff x="2928039" y="1660695"/>
            <a:chExt cx="1031691" cy="2576520"/>
          </a:xfrm>
        </p:grpSpPr>
        <p:sp>
          <p:nvSpPr>
            <p:cNvPr id="154" name="Rectangle 153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Isosceles Triangle 154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Isosceles Triangle 155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Isosceles Triangle 156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904405" y="1134198"/>
            <a:ext cx="1031691" cy="1932390"/>
            <a:chOff x="2928039" y="1660695"/>
            <a:chExt cx="1031691" cy="2576520"/>
          </a:xfrm>
        </p:grpSpPr>
        <p:sp>
          <p:nvSpPr>
            <p:cNvPr id="159" name="Rectangle 158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Isosceles Triangle 159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Isosceles Triangle 161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4996763" y="1743755"/>
            <a:ext cx="1031691" cy="1932390"/>
            <a:chOff x="2928039" y="1660695"/>
            <a:chExt cx="1031691" cy="2576520"/>
          </a:xfrm>
        </p:grpSpPr>
        <p:sp>
          <p:nvSpPr>
            <p:cNvPr id="164" name="Rectangle 163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Isosceles Triangle 164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Isosceles Triangle 165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Isosceles Triangle 166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3739398" y="1625054"/>
            <a:ext cx="1031691" cy="1932390"/>
            <a:chOff x="2928039" y="1660695"/>
            <a:chExt cx="1031691" cy="2576520"/>
          </a:xfrm>
        </p:grpSpPr>
        <p:sp>
          <p:nvSpPr>
            <p:cNvPr id="169" name="Rectangle 168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Isosceles Triangle 169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Isosceles Triangle 170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Isosceles Triangle 171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368080" y="1556189"/>
            <a:ext cx="1031691" cy="1932390"/>
            <a:chOff x="2928039" y="1660695"/>
            <a:chExt cx="1031691" cy="2576520"/>
          </a:xfrm>
        </p:grpSpPr>
        <p:sp>
          <p:nvSpPr>
            <p:cNvPr id="174" name="Rectangle 173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Isosceles Triangle 174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Isosceles Triangle 175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Isosceles Triangle 176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3422386" y="2055848"/>
            <a:ext cx="1031691" cy="1932390"/>
            <a:chOff x="2928039" y="1660695"/>
            <a:chExt cx="1031691" cy="2576520"/>
          </a:xfrm>
        </p:grpSpPr>
        <p:sp>
          <p:nvSpPr>
            <p:cNvPr id="179" name="Rectangle 178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Isosceles Triangle 179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Isosceles Triangle 180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Isosceles Triangle 181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4160979" y="2124356"/>
            <a:ext cx="1031691" cy="1932390"/>
            <a:chOff x="2928039" y="1660695"/>
            <a:chExt cx="1031691" cy="2576520"/>
          </a:xfrm>
        </p:grpSpPr>
        <p:sp>
          <p:nvSpPr>
            <p:cNvPr id="184" name="Rectangle 183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Isosceles Triangle 184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Isosceles Triangle 185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Isosceles Triangle 186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8" name="Isosceles Triangle 187"/>
          <p:cNvSpPr/>
          <p:nvPr/>
        </p:nvSpPr>
        <p:spPr>
          <a:xfrm>
            <a:off x="280884" y="1071515"/>
            <a:ext cx="2186012" cy="1108148"/>
          </a:xfrm>
          <a:prstGeom prst="triangle">
            <a:avLst>
              <a:gd name="adj" fmla="val 35475"/>
            </a:avLst>
          </a:prstGeom>
          <a:solidFill>
            <a:srgbClr val="8064A2">
              <a:lumMod val="40000"/>
              <a:lumOff val="60000"/>
            </a:srgbClr>
          </a:solidFill>
          <a:ln w="9525" cap="flat" cmpd="sng" algn="ctr">
            <a:solidFill>
              <a:srgbClr val="8064A2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Isosceles Triangle 188"/>
          <p:cNvSpPr/>
          <p:nvPr/>
        </p:nvSpPr>
        <p:spPr>
          <a:xfrm>
            <a:off x="1214876" y="1401211"/>
            <a:ext cx="1874851" cy="792011"/>
          </a:xfrm>
          <a:prstGeom prst="triangle">
            <a:avLst>
              <a:gd name="adj" fmla="val 35475"/>
            </a:avLst>
          </a:prstGeom>
          <a:solidFill>
            <a:srgbClr val="8064A2">
              <a:lumMod val="40000"/>
              <a:lumOff val="60000"/>
            </a:srgbClr>
          </a:solidFill>
          <a:ln w="9525" cap="flat" cmpd="sng" algn="ctr">
            <a:solidFill>
              <a:srgbClr val="8064A2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Freeform 189"/>
          <p:cNvSpPr/>
          <p:nvPr/>
        </p:nvSpPr>
        <p:spPr>
          <a:xfrm>
            <a:off x="867077" y="1080673"/>
            <a:ext cx="476282" cy="302222"/>
          </a:xfrm>
          <a:custGeom>
            <a:avLst/>
            <a:gdLst>
              <a:gd name="connsiteX0" fmla="*/ 0 w 476282"/>
              <a:gd name="connsiteY0" fmla="*/ 329697 h 402963"/>
              <a:gd name="connsiteX1" fmla="*/ 195398 w 476282"/>
              <a:gd name="connsiteY1" fmla="*/ 0 h 402963"/>
              <a:gd name="connsiteX2" fmla="*/ 476282 w 476282"/>
              <a:gd name="connsiteY2" fmla="*/ 280853 h 402963"/>
              <a:gd name="connsiteX3" fmla="*/ 378583 w 476282"/>
              <a:gd name="connsiteY3" fmla="*/ 378541 h 402963"/>
              <a:gd name="connsiteX4" fmla="*/ 378583 w 476282"/>
              <a:gd name="connsiteY4" fmla="*/ 378541 h 402963"/>
              <a:gd name="connsiteX5" fmla="*/ 207610 w 476282"/>
              <a:gd name="connsiteY5" fmla="*/ 402963 h 402963"/>
              <a:gd name="connsiteX6" fmla="*/ 109911 w 476282"/>
              <a:gd name="connsiteY6" fmla="*/ 293064 h 402963"/>
              <a:gd name="connsiteX7" fmla="*/ 109911 w 476282"/>
              <a:gd name="connsiteY7" fmla="*/ 293064 h 402963"/>
              <a:gd name="connsiteX8" fmla="*/ 0 w 476282"/>
              <a:gd name="connsiteY8" fmla="*/ 329697 h 40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82" h="402963">
                <a:moveTo>
                  <a:pt x="0" y="329697"/>
                </a:moveTo>
                <a:lnTo>
                  <a:pt x="195398" y="0"/>
                </a:lnTo>
                <a:lnTo>
                  <a:pt x="476282" y="280853"/>
                </a:lnTo>
                <a:lnTo>
                  <a:pt x="378583" y="378541"/>
                </a:lnTo>
                <a:lnTo>
                  <a:pt x="378583" y="378541"/>
                </a:lnTo>
                <a:lnTo>
                  <a:pt x="207610" y="402963"/>
                </a:lnTo>
                <a:lnTo>
                  <a:pt x="109911" y="293064"/>
                </a:lnTo>
                <a:lnTo>
                  <a:pt x="109911" y="293064"/>
                </a:lnTo>
                <a:lnTo>
                  <a:pt x="0" y="329697"/>
                </a:lnTo>
                <a:close/>
              </a:path>
            </a:pathLst>
          </a:custGeom>
          <a:solidFill>
            <a:sysClr val="window" lastClr="FFFFFF"/>
          </a:solidFill>
          <a:ln w="9525" cap="flat" cmpd="sng" algn="ctr">
            <a:solidFill>
              <a:srgbClr val="8064A2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Freeform 190"/>
          <p:cNvSpPr/>
          <p:nvPr/>
        </p:nvSpPr>
        <p:spPr>
          <a:xfrm>
            <a:off x="1660880" y="1373737"/>
            <a:ext cx="561768" cy="324940"/>
          </a:xfrm>
          <a:custGeom>
            <a:avLst/>
            <a:gdLst>
              <a:gd name="connsiteX0" fmla="*/ 0 w 476282"/>
              <a:gd name="connsiteY0" fmla="*/ 329697 h 402963"/>
              <a:gd name="connsiteX1" fmla="*/ 195398 w 476282"/>
              <a:gd name="connsiteY1" fmla="*/ 0 h 402963"/>
              <a:gd name="connsiteX2" fmla="*/ 476282 w 476282"/>
              <a:gd name="connsiteY2" fmla="*/ 280853 h 402963"/>
              <a:gd name="connsiteX3" fmla="*/ 378583 w 476282"/>
              <a:gd name="connsiteY3" fmla="*/ 378541 h 402963"/>
              <a:gd name="connsiteX4" fmla="*/ 378583 w 476282"/>
              <a:gd name="connsiteY4" fmla="*/ 378541 h 402963"/>
              <a:gd name="connsiteX5" fmla="*/ 207610 w 476282"/>
              <a:gd name="connsiteY5" fmla="*/ 402963 h 402963"/>
              <a:gd name="connsiteX6" fmla="*/ 109911 w 476282"/>
              <a:gd name="connsiteY6" fmla="*/ 293064 h 402963"/>
              <a:gd name="connsiteX7" fmla="*/ 109911 w 476282"/>
              <a:gd name="connsiteY7" fmla="*/ 293064 h 402963"/>
              <a:gd name="connsiteX8" fmla="*/ 0 w 476282"/>
              <a:gd name="connsiteY8" fmla="*/ 329697 h 40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82" h="402963">
                <a:moveTo>
                  <a:pt x="0" y="329697"/>
                </a:moveTo>
                <a:lnTo>
                  <a:pt x="195398" y="0"/>
                </a:lnTo>
                <a:lnTo>
                  <a:pt x="476282" y="280853"/>
                </a:lnTo>
                <a:lnTo>
                  <a:pt x="378583" y="378541"/>
                </a:lnTo>
                <a:lnTo>
                  <a:pt x="378583" y="378541"/>
                </a:lnTo>
                <a:lnTo>
                  <a:pt x="207610" y="402963"/>
                </a:lnTo>
                <a:lnTo>
                  <a:pt x="109911" y="293064"/>
                </a:lnTo>
                <a:lnTo>
                  <a:pt x="109911" y="293064"/>
                </a:lnTo>
                <a:lnTo>
                  <a:pt x="0" y="329697"/>
                </a:lnTo>
                <a:close/>
              </a:path>
            </a:pathLst>
          </a:custGeom>
          <a:solidFill>
            <a:sysClr val="window" lastClr="FFFFFF"/>
          </a:solidFill>
          <a:ln w="9525" cap="flat" cmpd="sng" algn="ctr">
            <a:solidFill>
              <a:srgbClr val="8064A2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2" name="Group 191"/>
          <p:cNvGrpSpPr/>
          <p:nvPr/>
        </p:nvGrpSpPr>
        <p:grpSpPr>
          <a:xfrm>
            <a:off x="6460318" y="1335711"/>
            <a:ext cx="1648856" cy="2007049"/>
            <a:chOff x="6460318" y="1780948"/>
            <a:chExt cx="1648856" cy="2676065"/>
          </a:xfrm>
        </p:grpSpPr>
        <p:sp>
          <p:nvSpPr>
            <p:cNvPr id="193" name="Can 192"/>
            <p:cNvSpPr/>
            <p:nvPr/>
          </p:nvSpPr>
          <p:spPr>
            <a:xfrm>
              <a:off x="7205289" y="1990392"/>
              <a:ext cx="122123" cy="2466621"/>
            </a:xfrm>
            <a:prstGeom prst="can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6460318" y="1978181"/>
              <a:ext cx="744971" cy="634972"/>
            </a:xfrm>
            <a:custGeom>
              <a:avLst/>
              <a:gdLst>
                <a:gd name="connsiteX0" fmla="*/ 744971 w 744971"/>
                <a:gd name="connsiteY0" fmla="*/ 634972 h 634972"/>
                <a:gd name="connsiteX1" fmla="*/ 671697 w 744971"/>
                <a:gd name="connsiteY1" fmla="*/ 598339 h 634972"/>
                <a:gd name="connsiteX2" fmla="*/ 647272 w 744971"/>
                <a:gd name="connsiteY2" fmla="*/ 561706 h 634972"/>
                <a:gd name="connsiteX3" fmla="*/ 610635 w 744971"/>
                <a:gd name="connsiteY3" fmla="*/ 451807 h 634972"/>
                <a:gd name="connsiteX4" fmla="*/ 598423 w 744971"/>
                <a:gd name="connsiteY4" fmla="*/ 415174 h 634972"/>
                <a:gd name="connsiteX5" fmla="*/ 464087 w 744971"/>
                <a:gd name="connsiteY5" fmla="*/ 293064 h 634972"/>
                <a:gd name="connsiteX6" fmla="*/ 403025 w 744971"/>
                <a:gd name="connsiteY6" fmla="*/ 280853 h 634972"/>
                <a:gd name="connsiteX7" fmla="*/ 195415 w 744971"/>
                <a:gd name="connsiteY7" fmla="*/ 268642 h 634972"/>
                <a:gd name="connsiteX8" fmla="*/ 85504 w 744971"/>
                <a:gd name="connsiteY8" fmla="*/ 232009 h 634972"/>
                <a:gd name="connsiteX9" fmla="*/ 36654 w 744971"/>
                <a:gd name="connsiteY9" fmla="*/ 195376 h 634972"/>
                <a:gd name="connsiteX10" fmla="*/ 12230 w 744971"/>
                <a:gd name="connsiteY10" fmla="*/ 122110 h 634972"/>
                <a:gd name="connsiteX11" fmla="*/ 17 w 744971"/>
                <a:gd name="connsiteY11" fmla="*/ 0 h 63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4971" h="634972">
                  <a:moveTo>
                    <a:pt x="744971" y="634972"/>
                  </a:moveTo>
                  <a:cubicBezTo>
                    <a:pt x="720546" y="622761"/>
                    <a:pt x="693543" y="614722"/>
                    <a:pt x="671697" y="598339"/>
                  </a:cubicBezTo>
                  <a:cubicBezTo>
                    <a:pt x="659955" y="589534"/>
                    <a:pt x="653233" y="575117"/>
                    <a:pt x="647272" y="561706"/>
                  </a:cubicBezTo>
                  <a:cubicBezTo>
                    <a:pt x="647267" y="561696"/>
                    <a:pt x="616743" y="470129"/>
                    <a:pt x="610635" y="451807"/>
                  </a:cubicBezTo>
                  <a:cubicBezTo>
                    <a:pt x="606564" y="439596"/>
                    <a:pt x="606147" y="425471"/>
                    <a:pt x="598423" y="415174"/>
                  </a:cubicBezTo>
                  <a:cubicBezTo>
                    <a:pt x="565017" y="370637"/>
                    <a:pt x="522754" y="304796"/>
                    <a:pt x="464087" y="293064"/>
                  </a:cubicBezTo>
                  <a:lnTo>
                    <a:pt x="403025" y="280853"/>
                  </a:lnTo>
                  <a:cubicBezTo>
                    <a:pt x="305820" y="216056"/>
                    <a:pt x="431740" y="289190"/>
                    <a:pt x="195415" y="268642"/>
                  </a:cubicBezTo>
                  <a:cubicBezTo>
                    <a:pt x="156942" y="265297"/>
                    <a:pt x="85504" y="232009"/>
                    <a:pt x="85504" y="232009"/>
                  </a:cubicBezTo>
                  <a:cubicBezTo>
                    <a:pt x="69221" y="219798"/>
                    <a:pt x="47945" y="212310"/>
                    <a:pt x="36654" y="195376"/>
                  </a:cubicBezTo>
                  <a:cubicBezTo>
                    <a:pt x="22373" y="173957"/>
                    <a:pt x="12230" y="122110"/>
                    <a:pt x="12230" y="122110"/>
                  </a:cubicBezTo>
                  <a:cubicBezTo>
                    <a:pt x="-993" y="16344"/>
                    <a:pt x="17" y="57238"/>
                    <a:pt x="17" y="0"/>
                  </a:cubicBezTo>
                </a:path>
              </a:pathLst>
            </a:custGeom>
            <a:noFill/>
            <a:ln w="76200" cap="rnd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6790069" y="1780948"/>
              <a:ext cx="109911" cy="441453"/>
            </a:xfrm>
            <a:custGeom>
              <a:avLst/>
              <a:gdLst>
                <a:gd name="connsiteX0" fmla="*/ 36637 w 109911"/>
                <a:gd name="connsiteY0" fmla="*/ 441453 h 441453"/>
                <a:gd name="connsiteX1" fmla="*/ 24424 w 109911"/>
                <a:gd name="connsiteY1" fmla="*/ 380398 h 441453"/>
                <a:gd name="connsiteX2" fmla="*/ 0 w 109911"/>
                <a:gd name="connsiteY2" fmla="*/ 307132 h 441453"/>
                <a:gd name="connsiteX3" fmla="*/ 24424 w 109911"/>
                <a:gd name="connsiteY3" fmla="*/ 185022 h 441453"/>
                <a:gd name="connsiteX4" fmla="*/ 61062 w 109911"/>
                <a:gd name="connsiteY4" fmla="*/ 148389 h 441453"/>
                <a:gd name="connsiteX5" fmla="*/ 97699 w 109911"/>
                <a:gd name="connsiteY5" fmla="*/ 136178 h 441453"/>
                <a:gd name="connsiteX6" fmla="*/ 109911 w 109911"/>
                <a:gd name="connsiteY6" fmla="*/ 99545 h 441453"/>
                <a:gd name="connsiteX7" fmla="*/ 109911 w 109911"/>
                <a:gd name="connsiteY7" fmla="*/ 26279 h 44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911" h="441453">
                  <a:moveTo>
                    <a:pt x="36637" y="441453"/>
                  </a:moveTo>
                  <a:cubicBezTo>
                    <a:pt x="32566" y="421101"/>
                    <a:pt x="29886" y="400421"/>
                    <a:pt x="24424" y="380398"/>
                  </a:cubicBezTo>
                  <a:cubicBezTo>
                    <a:pt x="17650" y="355562"/>
                    <a:pt x="0" y="307132"/>
                    <a:pt x="0" y="307132"/>
                  </a:cubicBezTo>
                  <a:cubicBezTo>
                    <a:pt x="743" y="302676"/>
                    <a:pt x="15851" y="200022"/>
                    <a:pt x="24424" y="185022"/>
                  </a:cubicBezTo>
                  <a:cubicBezTo>
                    <a:pt x="32993" y="170028"/>
                    <a:pt x="46692" y="157968"/>
                    <a:pt x="61062" y="148389"/>
                  </a:cubicBezTo>
                  <a:cubicBezTo>
                    <a:pt x="71773" y="141249"/>
                    <a:pt x="85487" y="140248"/>
                    <a:pt x="97699" y="136178"/>
                  </a:cubicBezTo>
                  <a:cubicBezTo>
                    <a:pt x="101770" y="123967"/>
                    <a:pt x="109911" y="112417"/>
                    <a:pt x="109911" y="99545"/>
                  </a:cubicBezTo>
                  <a:cubicBezTo>
                    <a:pt x="109911" y="19505"/>
                    <a:pt x="79322" y="-34894"/>
                    <a:pt x="109911" y="26279"/>
                  </a:cubicBezTo>
                </a:path>
              </a:pathLst>
            </a:custGeom>
            <a:noFill/>
            <a:ln w="76200" cap="rnd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96" name="Group 195"/>
            <p:cNvGrpSpPr/>
            <p:nvPr/>
          </p:nvGrpSpPr>
          <p:grpSpPr>
            <a:xfrm rot="20135365">
              <a:off x="7241926" y="2613153"/>
              <a:ext cx="867248" cy="219798"/>
              <a:chOff x="7327412" y="2723052"/>
              <a:chExt cx="867248" cy="219798"/>
            </a:xfrm>
          </p:grpSpPr>
          <p:sp>
            <p:nvSpPr>
              <p:cNvPr id="197" name="Freeform 196"/>
              <p:cNvSpPr/>
              <p:nvPr/>
            </p:nvSpPr>
            <p:spPr>
              <a:xfrm>
                <a:off x="7327412" y="2723052"/>
                <a:ext cx="830440" cy="146532"/>
              </a:xfrm>
              <a:custGeom>
                <a:avLst/>
                <a:gdLst>
                  <a:gd name="connsiteX0" fmla="*/ 0 w 830440"/>
                  <a:gd name="connsiteY0" fmla="*/ 146532 h 146532"/>
                  <a:gd name="connsiteX1" fmla="*/ 219823 w 830440"/>
                  <a:gd name="connsiteY1" fmla="*/ 122110 h 146532"/>
                  <a:gd name="connsiteX2" fmla="*/ 732742 w 830440"/>
                  <a:gd name="connsiteY2" fmla="*/ 97688 h 146532"/>
                  <a:gd name="connsiteX3" fmla="*/ 769379 w 830440"/>
                  <a:gd name="connsiteY3" fmla="*/ 24422 h 146532"/>
                  <a:gd name="connsiteX4" fmla="*/ 806016 w 830440"/>
                  <a:gd name="connsiteY4" fmla="*/ 12211 h 146532"/>
                  <a:gd name="connsiteX5" fmla="*/ 830440 w 830440"/>
                  <a:gd name="connsiteY5" fmla="*/ 0 h 14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0440" h="146532">
                    <a:moveTo>
                      <a:pt x="0" y="146532"/>
                    </a:moveTo>
                    <a:cubicBezTo>
                      <a:pt x="88494" y="133891"/>
                      <a:pt x="121651" y="127666"/>
                      <a:pt x="219823" y="122110"/>
                    </a:cubicBezTo>
                    <a:lnTo>
                      <a:pt x="732742" y="97688"/>
                    </a:lnTo>
                    <a:cubicBezTo>
                      <a:pt x="740787" y="73554"/>
                      <a:pt x="747856" y="41638"/>
                      <a:pt x="769379" y="24422"/>
                    </a:cubicBezTo>
                    <a:cubicBezTo>
                      <a:pt x="779431" y="16381"/>
                      <a:pt x="794064" y="16991"/>
                      <a:pt x="806016" y="12211"/>
                    </a:cubicBezTo>
                    <a:cubicBezTo>
                      <a:pt x="814467" y="8831"/>
                      <a:pt x="822299" y="4070"/>
                      <a:pt x="830440" y="0"/>
                    </a:cubicBezTo>
                  </a:path>
                </a:pathLst>
              </a:custGeom>
              <a:noFill/>
              <a:ln w="76200" cap="rnd" cmpd="sng" algn="ctr">
                <a:solidFill>
                  <a:sysClr val="windowText" lastClr="000000">
                    <a:lumMod val="95000"/>
                    <a:lumOff val="5000"/>
                  </a:sys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" name="Freeform 197"/>
              <p:cNvSpPr/>
              <p:nvPr/>
            </p:nvSpPr>
            <p:spPr>
              <a:xfrm>
                <a:off x="8047941" y="2808529"/>
                <a:ext cx="146719" cy="134321"/>
              </a:xfrm>
              <a:custGeom>
                <a:avLst/>
                <a:gdLst>
                  <a:gd name="connsiteX0" fmla="*/ 0 w 146719"/>
                  <a:gd name="connsiteY0" fmla="*/ 0 h 134321"/>
                  <a:gd name="connsiteX1" fmla="*/ 61062 w 146719"/>
                  <a:gd name="connsiteY1" fmla="*/ 24422 h 134321"/>
                  <a:gd name="connsiteX2" fmla="*/ 97699 w 146719"/>
                  <a:gd name="connsiteY2" fmla="*/ 36633 h 134321"/>
                  <a:gd name="connsiteX3" fmla="*/ 134336 w 146719"/>
                  <a:gd name="connsiteY3" fmla="*/ 73266 h 134321"/>
                  <a:gd name="connsiteX4" fmla="*/ 146548 w 146719"/>
                  <a:gd name="connsiteY4" fmla="*/ 134321 h 134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719" h="134321">
                    <a:moveTo>
                      <a:pt x="0" y="0"/>
                    </a:moveTo>
                    <a:cubicBezTo>
                      <a:pt x="20354" y="8141"/>
                      <a:pt x="40536" y="16726"/>
                      <a:pt x="61062" y="24422"/>
                    </a:cubicBezTo>
                    <a:cubicBezTo>
                      <a:pt x="73115" y="28941"/>
                      <a:pt x="86988" y="29493"/>
                      <a:pt x="97699" y="36633"/>
                    </a:cubicBezTo>
                    <a:cubicBezTo>
                      <a:pt x="112069" y="46212"/>
                      <a:pt x="122124" y="61055"/>
                      <a:pt x="134336" y="73266"/>
                    </a:cubicBezTo>
                    <a:cubicBezTo>
                      <a:pt x="149122" y="117622"/>
                      <a:pt x="146548" y="97027"/>
                      <a:pt x="146548" y="134321"/>
                    </a:cubicBezTo>
                  </a:path>
                </a:pathLst>
              </a:custGeom>
              <a:noFill/>
              <a:ln w="76200" cap="rnd" cmpd="sng" algn="ctr">
                <a:solidFill>
                  <a:sysClr val="windowText" lastClr="000000">
                    <a:lumMod val="95000"/>
                    <a:lumOff val="5000"/>
                  </a:sys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9" name="Can 198"/>
          <p:cNvSpPr/>
          <p:nvPr/>
        </p:nvSpPr>
        <p:spPr>
          <a:xfrm>
            <a:off x="6405127" y="1213290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0" name="Group 199"/>
          <p:cNvGrpSpPr/>
          <p:nvPr/>
        </p:nvGrpSpPr>
        <p:grpSpPr>
          <a:xfrm flipH="1">
            <a:off x="225657" y="2521526"/>
            <a:ext cx="1648856" cy="2007049"/>
            <a:chOff x="6460318" y="1780948"/>
            <a:chExt cx="1648856" cy="2676065"/>
          </a:xfrm>
        </p:grpSpPr>
        <p:sp>
          <p:nvSpPr>
            <p:cNvPr id="201" name="Can 200"/>
            <p:cNvSpPr/>
            <p:nvPr/>
          </p:nvSpPr>
          <p:spPr>
            <a:xfrm>
              <a:off x="7205289" y="1990392"/>
              <a:ext cx="122123" cy="2466621"/>
            </a:xfrm>
            <a:prstGeom prst="can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6460318" y="1978181"/>
              <a:ext cx="744971" cy="634972"/>
            </a:xfrm>
            <a:custGeom>
              <a:avLst/>
              <a:gdLst>
                <a:gd name="connsiteX0" fmla="*/ 744971 w 744971"/>
                <a:gd name="connsiteY0" fmla="*/ 634972 h 634972"/>
                <a:gd name="connsiteX1" fmla="*/ 671697 w 744971"/>
                <a:gd name="connsiteY1" fmla="*/ 598339 h 634972"/>
                <a:gd name="connsiteX2" fmla="*/ 647272 w 744971"/>
                <a:gd name="connsiteY2" fmla="*/ 561706 h 634972"/>
                <a:gd name="connsiteX3" fmla="*/ 610635 w 744971"/>
                <a:gd name="connsiteY3" fmla="*/ 451807 h 634972"/>
                <a:gd name="connsiteX4" fmla="*/ 598423 w 744971"/>
                <a:gd name="connsiteY4" fmla="*/ 415174 h 634972"/>
                <a:gd name="connsiteX5" fmla="*/ 464087 w 744971"/>
                <a:gd name="connsiteY5" fmla="*/ 293064 h 634972"/>
                <a:gd name="connsiteX6" fmla="*/ 403025 w 744971"/>
                <a:gd name="connsiteY6" fmla="*/ 280853 h 634972"/>
                <a:gd name="connsiteX7" fmla="*/ 195415 w 744971"/>
                <a:gd name="connsiteY7" fmla="*/ 268642 h 634972"/>
                <a:gd name="connsiteX8" fmla="*/ 85504 w 744971"/>
                <a:gd name="connsiteY8" fmla="*/ 232009 h 634972"/>
                <a:gd name="connsiteX9" fmla="*/ 36654 w 744971"/>
                <a:gd name="connsiteY9" fmla="*/ 195376 h 634972"/>
                <a:gd name="connsiteX10" fmla="*/ 12230 w 744971"/>
                <a:gd name="connsiteY10" fmla="*/ 122110 h 634972"/>
                <a:gd name="connsiteX11" fmla="*/ 17 w 744971"/>
                <a:gd name="connsiteY11" fmla="*/ 0 h 63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4971" h="634972">
                  <a:moveTo>
                    <a:pt x="744971" y="634972"/>
                  </a:moveTo>
                  <a:cubicBezTo>
                    <a:pt x="720546" y="622761"/>
                    <a:pt x="693543" y="614722"/>
                    <a:pt x="671697" y="598339"/>
                  </a:cubicBezTo>
                  <a:cubicBezTo>
                    <a:pt x="659955" y="589534"/>
                    <a:pt x="653233" y="575117"/>
                    <a:pt x="647272" y="561706"/>
                  </a:cubicBezTo>
                  <a:cubicBezTo>
                    <a:pt x="647267" y="561696"/>
                    <a:pt x="616743" y="470129"/>
                    <a:pt x="610635" y="451807"/>
                  </a:cubicBezTo>
                  <a:cubicBezTo>
                    <a:pt x="606564" y="439596"/>
                    <a:pt x="606147" y="425471"/>
                    <a:pt x="598423" y="415174"/>
                  </a:cubicBezTo>
                  <a:cubicBezTo>
                    <a:pt x="565017" y="370637"/>
                    <a:pt x="522754" y="304796"/>
                    <a:pt x="464087" y="293064"/>
                  </a:cubicBezTo>
                  <a:lnTo>
                    <a:pt x="403025" y="280853"/>
                  </a:lnTo>
                  <a:cubicBezTo>
                    <a:pt x="305820" y="216056"/>
                    <a:pt x="431740" y="289190"/>
                    <a:pt x="195415" y="268642"/>
                  </a:cubicBezTo>
                  <a:cubicBezTo>
                    <a:pt x="156942" y="265297"/>
                    <a:pt x="85504" y="232009"/>
                    <a:pt x="85504" y="232009"/>
                  </a:cubicBezTo>
                  <a:cubicBezTo>
                    <a:pt x="69221" y="219798"/>
                    <a:pt x="47945" y="212310"/>
                    <a:pt x="36654" y="195376"/>
                  </a:cubicBezTo>
                  <a:cubicBezTo>
                    <a:pt x="22373" y="173957"/>
                    <a:pt x="12230" y="122110"/>
                    <a:pt x="12230" y="122110"/>
                  </a:cubicBezTo>
                  <a:cubicBezTo>
                    <a:pt x="-993" y="16344"/>
                    <a:pt x="17" y="57238"/>
                    <a:pt x="17" y="0"/>
                  </a:cubicBezTo>
                </a:path>
              </a:pathLst>
            </a:custGeom>
            <a:noFill/>
            <a:ln w="76200" cap="rnd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6790069" y="1780948"/>
              <a:ext cx="109911" cy="441453"/>
            </a:xfrm>
            <a:custGeom>
              <a:avLst/>
              <a:gdLst>
                <a:gd name="connsiteX0" fmla="*/ 36637 w 109911"/>
                <a:gd name="connsiteY0" fmla="*/ 441453 h 441453"/>
                <a:gd name="connsiteX1" fmla="*/ 24424 w 109911"/>
                <a:gd name="connsiteY1" fmla="*/ 380398 h 441453"/>
                <a:gd name="connsiteX2" fmla="*/ 0 w 109911"/>
                <a:gd name="connsiteY2" fmla="*/ 307132 h 441453"/>
                <a:gd name="connsiteX3" fmla="*/ 24424 w 109911"/>
                <a:gd name="connsiteY3" fmla="*/ 185022 h 441453"/>
                <a:gd name="connsiteX4" fmla="*/ 61062 w 109911"/>
                <a:gd name="connsiteY4" fmla="*/ 148389 h 441453"/>
                <a:gd name="connsiteX5" fmla="*/ 97699 w 109911"/>
                <a:gd name="connsiteY5" fmla="*/ 136178 h 441453"/>
                <a:gd name="connsiteX6" fmla="*/ 109911 w 109911"/>
                <a:gd name="connsiteY6" fmla="*/ 99545 h 441453"/>
                <a:gd name="connsiteX7" fmla="*/ 109911 w 109911"/>
                <a:gd name="connsiteY7" fmla="*/ 26279 h 44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911" h="441453">
                  <a:moveTo>
                    <a:pt x="36637" y="441453"/>
                  </a:moveTo>
                  <a:cubicBezTo>
                    <a:pt x="32566" y="421101"/>
                    <a:pt x="29886" y="400421"/>
                    <a:pt x="24424" y="380398"/>
                  </a:cubicBezTo>
                  <a:cubicBezTo>
                    <a:pt x="17650" y="355562"/>
                    <a:pt x="0" y="307132"/>
                    <a:pt x="0" y="307132"/>
                  </a:cubicBezTo>
                  <a:cubicBezTo>
                    <a:pt x="743" y="302676"/>
                    <a:pt x="15851" y="200022"/>
                    <a:pt x="24424" y="185022"/>
                  </a:cubicBezTo>
                  <a:cubicBezTo>
                    <a:pt x="32993" y="170028"/>
                    <a:pt x="46692" y="157968"/>
                    <a:pt x="61062" y="148389"/>
                  </a:cubicBezTo>
                  <a:cubicBezTo>
                    <a:pt x="71773" y="141249"/>
                    <a:pt x="85487" y="140248"/>
                    <a:pt x="97699" y="136178"/>
                  </a:cubicBezTo>
                  <a:cubicBezTo>
                    <a:pt x="101770" y="123967"/>
                    <a:pt x="109911" y="112417"/>
                    <a:pt x="109911" y="99545"/>
                  </a:cubicBezTo>
                  <a:cubicBezTo>
                    <a:pt x="109911" y="19505"/>
                    <a:pt x="79322" y="-34894"/>
                    <a:pt x="109911" y="26279"/>
                  </a:cubicBezTo>
                </a:path>
              </a:pathLst>
            </a:custGeom>
            <a:noFill/>
            <a:ln w="76200" cap="rnd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04" name="Group 203"/>
            <p:cNvGrpSpPr/>
            <p:nvPr/>
          </p:nvGrpSpPr>
          <p:grpSpPr>
            <a:xfrm rot="20135365">
              <a:off x="7241926" y="2613153"/>
              <a:ext cx="867248" cy="219798"/>
              <a:chOff x="7327412" y="2723052"/>
              <a:chExt cx="867248" cy="219798"/>
            </a:xfrm>
          </p:grpSpPr>
          <p:sp>
            <p:nvSpPr>
              <p:cNvPr id="205" name="Freeform 204"/>
              <p:cNvSpPr/>
              <p:nvPr/>
            </p:nvSpPr>
            <p:spPr>
              <a:xfrm>
                <a:off x="7327412" y="2723052"/>
                <a:ext cx="830440" cy="146532"/>
              </a:xfrm>
              <a:custGeom>
                <a:avLst/>
                <a:gdLst>
                  <a:gd name="connsiteX0" fmla="*/ 0 w 830440"/>
                  <a:gd name="connsiteY0" fmla="*/ 146532 h 146532"/>
                  <a:gd name="connsiteX1" fmla="*/ 219823 w 830440"/>
                  <a:gd name="connsiteY1" fmla="*/ 122110 h 146532"/>
                  <a:gd name="connsiteX2" fmla="*/ 732742 w 830440"/>
                  <a:gd name="connsiteY2" fmla="*/ 97688 h 146532"/>
                  <a:gd name="connsiteX3" fmla="*/ 769379 w 830440"/>
                  <a:gd name="connsiteY3" fmla="*/ 24422 h 146532"/>
                  <a:gd name="connsiteX4" fmla="*/ 806016 w 830440"/>
                  <a:gd name="connsiteY4" fmla="*/ 12211 h 146532"/>
                  <a:gd name="connsiteX5" fmla="*/ 830440 w 830440"/>
                  <a:gd name="connsiteY5" fmla="*/ 0 h 14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0440" h="146532">
                    <a:moveTo>
                      <a:pt x="0" y="146532"/>
                    </a:moveTo>
                    <a:cubicBezTo>
                      <a:pt x="88494" y="133891"/>
                      <a:pt x="121651" y="127666"/>
                      <a:pt x="219823" y="122110"/>
                    </a:cubicBezTo>
                    <a:lnTo>
                      <a:pt x="732742" y="97688"/>
                    </a:lnTo>
                    <a:cubicBezTo>
                      <a:pt x="740787" y="73554"/>
                      <a:pt x="747856" y="41638"/>
                      <a:pt x="769379" y="24422"/>
                    </a:cubicBezTo>
                    <a:cubicBezTo>
                      <a:pt x="779431" y="16381"/>
                      <a:pt x="794064" y="16991"/>
                      <a:pt x="806016" y="12211"/>
                    </a:cubicBezTo>
                    <a:cubicBezTo>
                      <a:pt x="814467" y="8831"/>
                      <a:pt x="822299" y="4070"/>
                      <a:pt x="830440" y="0"/>
                    </a:cubicBezTo>
                  </a:path>
                </a:pathLst>
              </a:custGeom>
              <a:noFill/>
              <a:ln w="76200" cap="rnd" cmpd="sng" algn="ctr">
                <a:solidFill>
                  <a:sysClr val="windowText" lastClr="000000">
                    <a:lumMod val="95000"/>
                    <a:lumOff val="5000"/>
                  </a:sys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" name="Freeform 205"/>
              <p:cNvSpPr/>
              <p:nvPr/>
            </p:nvSpPr>
            <p:spPr>
              <a:xfrm>
                <a:off x="8047941" y="2808529"/>
                <a:ext cx="146719" cy="134321"/>
              </a:xfrm>
              <a:custGeom>
                <a:avLst/>
                <a:gdLst>
                  <a:gd name="connsiteX0" fmla="*/ 0 w 146719"/>
                  <a:gd name="connsiteY0" fmla="*/ 0 h 134321"/>
                  <a:gd name="connsiteX1" fmla="*/ 61062 w 146719"/>
                  <a:gd name="connsiteY1" fmla="*/ 24422 h 134321"/>
                  <a:gd name="connsiteX2" fmla="*/ 97699 w 146719"/>
                  <a:gd name="connsiteY2" fmla="*/ 36633 h 134321"/>
                  <a:gd name="connsiteX3" fmla="*/ 134336 w 146719"/>
                  <a:gd name="connsiteY3" fmla="*/ 73266 h 134321"/>
                  <a:gd name="connsiteX4" fmla="*/ 146548 w 146719"/>
                  <a:gd name="connsiteY4" fmla="*/ 134321 h 134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719" h="134321">
                    <a:moveTo>
                      <a:pt x="0" y="0"/>
                    </a:moveTo>
                    <a:cubicBezTo>
                      <a:pt x="20354" y="8141"/>
                      <a:pt x="40536" y="16726"/>
                      <a:pt x="61062" y="24422"/>
                    </a:cubicBezTo>
                    <a:cubicBezTo>
                      <a:pt x="73115" y="28941"/>
                      <a:pt x="86988" y="29493"/>
                      <a:pt x="97699" y="36633"/>
                    </a:cubicBezTo>
                    <a:cubicBezTo>
                      <a:pt x="112069" y="46212"/>
                      <a:pt x="122124" y="61055"/>
                      <a:pt x="134336" y="73266"/>
                    </a:cubicBezTo>
                    <a:cubicBezTo>
                      <a:pt x="149122" y="117622"/>
                      <a:pt x="146548" y="97027"/>
                      <a:pt x="146548" y="134321"/>
                    </a:cubicBezTo>
                  </a:path>
                </a:pathLst>
              </a:custGeom>
              <a:noFill/>
              <a:ln w="76200" cap="rnd" cmpd="sng" algn="ctr">
                <a:solidFill>
                  <a:sysClr val="windowText" lastClr="000000">
                    <a:lumMod val="95000"/>
                    <a:lumOff val="5000"/>
                  </a:sys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7" name="Can 206"/>
          <p:cNvSpPr/>
          <p:nvPr/>
        </p:nvSpPr>
        <p:spPr>
          <a:xfrm>
            <a:off x="451350" y="1483280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Can 207"/>
          <p:cNvSpPr/>
          <p:nvPr/>
        </p:nvSpPr>
        <p:spPr>
          <a:xfrm>
            <a:off x="6770989" y="2430980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Can 208"/>
          <p:cNvSpPr/>
          <p:nvPr/>
        </p:nvSpPr>
        <p:spPr>
          <a:xfrm>
            <a:off x="7619492" y="2472014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Can 209"/>
          <p:cNvSpPr/>
          <p:nvPr/>
        </p:nvSpPr>
        <p:spPr>
          <a:xfrm>
            <a:off x="1445893" y="1322476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Can 210"/>
          <p:cNvSpPr/>
          <p:nvPr/>
        </p:nvSpPr>
        <p:spPr>
          <a:xfrm>
            <a:off x="2098999" y="1702366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Can 211"/>
          <p:cNvSpPr/>
          <p:nvPr/>
        </p:nvSpPr>
        <p:spPr>
          <a:xfrm>
            <a:off x="8272090" y="1312962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Can 212"/>
          <p:cNvSpPr/>
          <p:nvPr/>
        </p:nvSpPr>
        <p:spPr>
          <a:xfrm>
            <a:off x="1878668" y="2975006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Can 213"/>
          <p:cNvSpPr/>
          <p:nvPr/>
        </p:nvSpPr>
        <p:spPr>
          <a:xfrm>
            <a:off x="2629474" y="2411595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Can 214"/>
          <p:cNvSpPr/>
          <p:nvPr/>
        </p:nvSpPr>
        <p:spPr>
          <a:xfrm>
            <a:off x="860718" y="1881842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Can 215"/>
          <p:cNvSpPr/>
          <p:nvPr/>
        </p:nvSpPr>
        <p:spPr>
          <a:xfrm>
            <a:off x="3382315" y="3012707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Can 216"/>
          <p:cNvSpPr/>
          <p:nvPr/>
        </p:nvSpPr>
        <p:spPr>
          <a:xfrm>
            <a:off x="6233644" y="947344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Can 217"/>
          <p:cNvSpPr/>
          <p:nvPr/>
        </p:nvSpPr>
        <p:spPr>
          <a:xfrm>
            <a:off x="8608693" y="1583664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Can 218"/>
          <p:cNvSpPr/>
          <p:nvPr/>
        </p:nvSpPr>
        <p:spPr>
          <a:xfrm>
            <a:off x="5696302" y="2797310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Can 219"/>
          <p:cNvSpPr/>
          <p:nvPr/>
        </p:nvSpPr>
        <p:spPr>
          <a:xfrm>
            <a:off x="2850824" y="1185459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1" name="Straight Connector 220"/>
          <p:cNvCxnSpPr/>
          <p:nvPr/>
        </p:nvCxnSpPr>
        <p:spPr>
          <a:xfrm flipV="1">
            <a:off x="2210436" y="2051448"/>
            <a:ext cx="341946" cy="247273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22" name="Straight Connector 221"/>
          <p:cNvCxnSpPr/>
          <p:nvPr/>
        </p:nvCxnSpPr>
        <p:spPr>
          <a:xfrm flipV="1">
            <a:off x="970628" y="1799418"/>
            <a:ext cx="341946" cy="247273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23" name="Straight Connector 222"/>
          <p:cNvCxnSpPr/>
          <p:nvPr/>
        </p:nvCxnSpPr>
        <p:spPr>
          <a:xfrm flipV="1">
            <a:off x="7711847" y="2815983"/>
            <a:ext cx="341946" cy="247273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24" name="Straight Connector 223"/>
          <p:cNvCxnSpPr/>
          <p:nvPr/>
        </p:nvCxnSpPr>
        <p:spPr>
          <a:xfrm flipV="1">
            <a:off x="6185303" y="3127363"/>
            <a:ext cx="341946" cy="247273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25" name="Straight Connector 224"/>
          <p:cNvCxnSpPr/>
          <p:nvPr/>
        </p:nvCxnSpPr>
        <p:spPr>
          <a:xfrm flipH="1" flipV="1">
            <a:off x="3163000" y="3443500"/>
            <a:ext cx="250099" cy="178409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26" name="Straight Connector 225"/>
          <p:cNvCxnSpPr/>
          <p:nvPr/>
        </p:nvCxnSpPr>
        <p:spPr>
          <a:xfrm flipH="1" flipV="1">
            <a:off x="6050968" y="1332346"/>
            <a:ext cx="250099" cy="178409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27" name="Straight Connector 226"/>
          <p:cNvCxnSpPr/>
          <p:nvPr/>
        </p:nvCxnSpPr>
        <p:spPr>
          <a:xfrm flipH="1" flipV="1">
            <a:off x="8066007" y="1460562"/>
            <a:ext cx="250099" cy="178409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28" name="Straight Connector 227"/>
          <p:cNvCxnSpPr/>
          <p:nvPr/>
        </p:nvCxnSpPr>
        <p:spPr>
          <a:xfrm flipH="1" flipV="1">
            <a:off x="5867783" y="2788507"/>
            <a:ext cx="250099" cy="178409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29" name="Straight Connector 228"/>
          <p:cNvCxnSpPr/>
          <p:nvPr/>
        </p:nvCxnSpPr>
        <p:spPr>
          <a:xfrm flipH="1" flipV="1">
            <a:off x="1837706" y="1863525"/>
            <a:ext cx="250099" cy="178409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30" name="Straight Connector 229"/>
          <p:cNvCxnSpPr/>
          <p:nvPr/>
        </p:nvCxnSpPr>
        <p:spPr>
          <a:xfrm flipH="1" flipV="1">
            <a:off x="604259" y="2257330"/>
            <a:ext cx="250099" cy="178409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31" name="Straight Connector 230"/>
          <p:cNvCxnSpPr/>
          <p:nvPr/>
        </p:nvCxnSpPr>
        <p:spPr>
          <a:xfrm flipV="1">
            <a:off x="8310254" y="1817734"/>
            <a:ext cx="250099" cy="178409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232" name="Group 231"/>
          <p:cNvGrpSpPr/>
          <p:nvPr/>
        </p:nvGrpSpPr>
        <p:grpSpPr>
          <a:xfrm>
            <a:off x="488496" y="1698677"/>
            <a:ext cx="7736323" cy="1840807"/>
            <a:chOff x="488495" y="2264902"/>
            <a:chExt cx="7736323" cy="2454409"/>
          </a:xfrm>
        </p:grpSpPr>
        <p:sp>
          <p:nvSpPr>
            <p:cNvPr id="233" name="Freeform 232"/>
            <p:cNvSpPr/>
            <p:nvPr/>
          </p:nvSpPr>
          <p:spPr>
            <a:xfrm>
              <a:off x="488495" y="3223702"/>
              <a:ext cx="256511" cy="1123411"/>
            </a:xfrm>
            <a:custGeom>
              <a:avLst/>
              <a:gdLst>
                <a:gd name="connsiteX0" fmla="*/ 525235 w 561924"/>
                <a:gd name="connsiteY0" fmla="*/ 1733961 h 1733961"/>
                <a:gd name="connsiteX1" fmla="*/ 103 w 561924"/>
                <a:gd name="connsiteY1" fmla="*/ 1111200 h 1733961"/>
                <a:gd name="connsiteX2" fmla="*/ 561872 w 561924"/>
                <a:gd name="connsiteY2" fmla="*/ 561706 h 1733961"/>
                <a:gd name="connsiteX3" fmla="*/ 36740 w 561924"/>
                <a:gd name="connsiteY3" fmla="*/ 0 h 173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24" h="1733961">
                  <a:moveTo>
                    <a:pt x="525235" y="1733961"/>
                  </a:moveTo>
                  <a:cubicBezTo>
                    <a:pt x="259616" y="1520268"/>
                    <a:pt x="-6003" y="1306576"/>
                    <a:pt x="103" y="1111200"/>
                  </a:cubicBezTo>
                  <a:cubicBezTo>
                    <a:pt x="6209" y="915824"/>
                    <a:pt x="555766" y="746906"/>
                    <a:pt x="561872" y="561706"/>
                  </a:cubicBezTo>
                  <a:cubicBezTo>
                    <a:pt x="567978" y="376506"/>
                    <a:pt x="36740" y="0"/>
                    <a:pt x="36740" y="0"/>
                  </a:cubicBezTo>
                </a:path>
              </a:pathLst>
            </a:custGeom>
            <a:noFill/>
            <a:ln w="101600" cap="flat" cmpd="sng" algn="ctr">
              <a:solidFill>
                <a:srgbClr val="FF0000"/>
              </a:solidFill>
              <a:prstDash val="solid"/>
              <a:tailEnd type="stealt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2240713" y="3595900"/>
              <a:ext cx="256511" cy="1123411"/>
            </a:xfrm>
            <a:custGeom>
              <a:avLst/>
              <a:gdLst>
                <a:gd name="connsiteX0" fmla="*/ 525235 w 561924"/>
                <a:gd name="connsiteY0" fmla="*/ 1733961 h 1733961"/>
                <a:gd name="connsiteX1" fmla="*/ 103 w 561924"/>
                <a:gd name="connsiteY1" fmla="*/ 1111200 h 1733961"/>
                <a:gd name="connsiteX2" fmla="*/ 561872 w 561924"/>
                <a:gd name="connsiteY2" fmla="*/ 561706 h 1733961"/>
                <a:gd name="connsiteX3" fmla="*/ 36740 w 561924"/>
                <a:gd name="connsiteY3" fmla="*/ 0 h 173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24" h="1733961">
                  <a:moveTo>
                    <a:pt x="525235" y="1733961"/>
                  </a:moveTo>
                  <a:cubicBezTo>
                    <a:pt x="259616" y="1520268"/>
                    <a:pt x="-6003" y="1306576"/>
                    <a:pt x="103" y="1111200"/>
                  </a:cubicBezTo>
                  <a:cubicBezTo>
                    <a:pt x="6209" y="915824"/>
                    <a:pt x="555766" y="746906"/>
                    <a:pt x="561872" y="561706"/>
                  </a:cubicBezTo>
                  <a:cubicBezTo>
                    <a:pt x="567978" y="376506"/>
                    <a:pt x="36740" y="0"/>
                    <a:pt x="36740" y="0"/>
                  </a:cubicBezTo>
                </a:path>
              </a:pathLst>
            </a:custGeom>
            <a:noFill/>
            <a:ln w="101600" cap="flat" cmpd="sng" algn="ctr">
              <a:solidFill>
                <a:srgbClr val="FF0000"/>
              </a:solidFill>
              <a:prstDash val="solid"/>
              <a:tailEnd type="stealt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6844770" y="2264902"/>
              <a:ext cx="256511" cy="1123411"/>
            </a:xfrm>
            <a:custGeom>
              <a:avLst/>
              <a:gdLst>
                <a:gd name="connsiteX0" fmla="*/ 525235 w 561924"/>
                <a:gd name="connsiteY0" fmla="*/ 1733961 h 1733961"/>
                <a:gd name="connsiteX1" fmla="*/ 103 w 561924"/>
                <a:gd name="connsiteY1" fmla="*/ 1111200 h 1733961"/>
                <a:gd name="connsiteX2" fmla="*/ 561872 w 561924"/>
                <a:gd name="connsiteY2" fmla="*/ 561706 h 1733961"/>
                <a:gd name="connsiteX3" fmla="*/ 36740 w 561924"/>
                <a:gd name="connsiteY3" fmla="*/ 0 h 173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24" h="1733961">
                  <a:moveTo>
                    <a:pt x="525235" y="1733961"/>
                  </a:moveTo>
                  <a:cubicBezTo>
                    <a:pt x="259616" y="1520268"/>
                    <a:pt x="-6003" y="1306576"/>
                    <a:pt x="103" y="1111200"/>
                  </a:cubicBezTo>
                  <a:cubicBezTo>
                    <a:pt x="6209" y="915824"/>
                    <a:pt x="555766" y="746906"/>
                    <a:pt x="561872" y="561706"/>
                  </a:cubicBezTo>
                  <a:cubicBezTo>
                    <a:pt x="567978" y="376506"/>
                    <a:pt x="36740" y="0"/>
                    <a:pt x="36740" y="0"/>
                  </a:cubicBezTo>
                </a:path>
              </a:pathLst>
            </a:custGeom>
            <a:noFill/>
            <a:ln w="101600" cap="flat" cmpd="sng" algn="ctr">
              <a:solidFill>
                <a:srgbClr val="FF0000"/>
              </a:solidFill>
              <a:prstDash val="solid"/>
              <a:tailEnd type="stealt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7968307" y="2448067"/>
              <a:ext cx="256511" cy="1123411"/>
            </a:xfrm>
            <a:custGeom>
              <a:avLst/>
              <a:gdLst>
                <a:gd name="connsiteX0" fmla="*/ 525235 w 561924"/>
                <a:gd name="connsiteY0" fmla="*/ 1733961 h 1733961"/>
                <a:gd name="connsiteX1" fmla="*/ 103 w 561924"/>
                <a:gd name="connsiteY1" fmla="*/ 1111200 h 1733961"/>
                <a:gd name="connsiteX2" fmla="*/ 561872 w 561924"/>
                <a:gd name="connsiteY2" fmla="*/ 561706 h 1733961"/>
                <a:gd name="connsiteX3" fmla="*/ 36740 w 561924"/>
                <a:gd name="connsiteY3" fmla="*/ 0 h 173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24" h="1733961">
                  <a:moveTo>
                    <a:pt x="525235" y="1733961"/>
                  </a:moveTo>
                  <a:cubicBezTo>
                    <a:pt x="259616" y="1520268"/>
                    <a:pt x="-6003" y="1306576"/>
                    <a:pt x="103" y="1111200"/>
                  </a:cubicBezTo>
                  <a:cubicBezTo>
                    <a:pt x="6209" y="915824"/>
                    <a:pt x="555766" y="746906"/>
                    <a:pt x="561872" y="561706"/>
                  </a:cubicBezTo>
                  <a:cubicBezTo>
                    <a:pt x="567978" y="376506"/>
                    <a:pt x="36740" y="0"/>
                    <a:pt x="36740" y="0"/>
                  </a:cubicBezTo>
                </a:path>
              </a:pathLst>
            </a:custGeom>
            <a:noFill/>
            <a:ln w="101600" cap="flat" cmpd="sng" algn="ctr">
              <a:solidFill>
                <a:srgbClr val="FF0000"/>
              </a:solidFill>
              <a:prstDash val="solid"/>
              <a:tailEnd type="stealt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3907445" y="2771421"/>
              <a:ext cx="256511" cy="1123411"/>
            </a:xfrm>
            <a:custGeom>
              <a:avLst/>
              <a:gdLst>
                <a:gd name="connsiteX0" fmla="*/ 525235 w 561924"/>
                <a:gd name="connsiteY0" fmla="*/ 1733961 h 1733961"/>
                <a:gd name="connsiteX1" fmla="*/ 103 w 561924"/>
                <a:gd name="connsiteY1" fmla="*/ 1111200 h 1733961"/>
                <a:gd name="connsiteX2" fmla="*/ 561872 w 561924"/>
                <a:gd name="connsiteY2" fmla="*/ 561706 h 1733961"/>
                <a:gd name="connsiteX3" fmla="*/ 36740 w 561924"/>
                <a:gd name="connsiteY3" fmla="*/ 0 h 173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24" h="1733961">
                  <a:moveTo>
                    <a:pt x="525235" y="1733961"/>
                  </a:moveTo>
                  <a:cubicBezTo>
                    <a:pt x="259616" y="1520268"/>
                    <a:pt x="-6003" y="1306576"/>
                    <a:pt x="103" y="1111200"/>
                  </a:cubicBezTo>
                  <a:cubicBezTo>
                    <a:pt x="6209" y="915824"/>
                    <a:pt x="555766" y="746906"/>
                    <a:pt x="561872" y="561706"/>
                  </a:cubicBezTo>
                  <a:cubicBezTo>
                    <a:pt x="567978" y="376506"/>
                    <a:pt x="36740" y="0"/>
                    <a:pt x="36740" y="0"/>
                  </a:cubicBezTo>
                </a:path>
              </a:pathLst>
            </a:custGeom>
            <a:noFill/>
            <a:ln w="101600" cap="flat" cmpd="sng" algn="ctr">
              <a:solidFill>
                <a:srgbClr val="00FFFF"/>
              </a:solidFill>
              <a:prstDash val="solid"/>
              <a:tailEnd type="stealt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4768162" y="2801711"/>
              <a:ext cx="256511" cy="1123411"/>
            </a:xfrm>
            <a:custGeom>
              <a:avLst/>
              <a:gdLst>
                <a:gd name="connsiteX0" fmla="*/ 525235 w 561924"/>
                <a:gd name="connsiteY0" fmla="*/ 1733961 h 1733961"/>
                <a:gd name="connsiteX1" fmla="*/ 103 w 561924"/>
                <a:gd name="connsiteY1" fmla="*/ 1111200 h 1733961"/>
                <a:gd name="connsiteX2" fmla="*/ 561872 w 561924"/>
                <a:gd name="connsiteY2" fmla="*/ 561706 h 1733961"/>
                <a:gd name="connsiteX3" fmla="*/ 36740 w 561924"/>
                <a:gd name="connsiteY3" fmla="*/ 0 h 173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24" h="1733961">
                  <a:moveTo>
                    <a:pt x="525235" y="1733961"/>
                  </a:moveTo>
                  <a:cubicBezTo>
                    <a:pt x="259616" y="1520268"/>
                    <a:pt x="-6003" y="1306576"/>
                    <a:pt x="103" y="1111200"/>
                  </a:cubicBezTo>
                  <a:cubicBezTo>
                    <a:pt x="6209" y="915824"/>
                    <a:pt x="555766" y="746906"/>
                    <a:pt x="561872" y="561706"/>
                  </a:cubicBezTo>
                  <a:cubicBezTo>
                    <a:pt x="567978" y="376506"/>
                    <a:pt x="36740" y="0"/>
                    <a:pt x="36740" y="0"/>
                  </a:cubicBezTo>
                </a:path>
              </a:pathLst>
            </a:custGeom>
            <a:noFill/>
            <a:ln w="101600" cap="flat" cmpd="sng" algn="ctr">
              <a:solidFill>
                <a:srgbClr val="00FFFF"/>
              </a:solidFill>
              <a:prstDash val="solid"/>
              <a:tailEnd type="stealt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1697008" y="2746999"/>
              <a:ext cx="256511" cy="1123411"/>
            </a:xfrm>
            <a:custGeom>
              <a:avLst/>
              <a:gdLst>
                <a:gd name="connsiteX0" fmla="*/ 525235 w 561924"/>
                <a:gd name="connsiteY0" fmla="*/ 1733961 h 1733961"/>
                <a:gd name="connsiteX1" fmla="*/ 103 w 561924"/>
                <a:gd name="connsiteY1" fmla="*/ 1111200 h 1733961"/>
                <a:gd name="connsiteX2" fmla="*/ 561872 w 561924"/>
                <a:gd name="connsiteY2" fmla="*/ 561706 h 1733961"/>
                <a:gd name="connsiteX3" fmla="*/ 36740 w 561924"/>
                <a:gd name="connsiteY3" fmla="*/ 0 h 173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24" h="1733961">
                  <a:moveTo>
                    <a:pt x="525235" y="1733961"/>
                  </a:moveTo>
                  <a:cubicBezTo>
                    <a:pt x="259616" y="1520268"/>
                    <a:pt x="-6003" y="1306576"/>
                    <a:pt x="103" y="1111200"/>
                  </a:cubicBezTo>
                  <a:cubicBezTo>
                    <a:pt x="6209" y="915824"/>
                    <a:pt x="555766" y="746906"/>
                    <a:pt x="561872" y="561706"/>
                  </a:cubicBezTo>
                  <a:cubicBezTo>
                    <a:pt x="567978" y="376506"/>
                    <a:pt x="36740" y="0"/>
                    <a:pt x="36740" y="0"/>
                  </a:cubicBezTo>
                </a:path>
              </a:pathLst>
            </a:custGeom>
            <a:noFill/>
            <a:ln w="101600" cap="flat" cmpd="sng" algn="ctr">
              <a:solidFill>
                <a:srgbClr val="FF0000"/>
              </a:solidFill>
              <a:prstDash val="solid"/>
              <a:tailEnd type="stealt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73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Rectangle 249"/>
          <p:cNvSpPr/>
          <p:nvPr/>
        </p:nvSpPr>
        <p:spPr>
          <a:xfrm>
            <a:off x="268673" y="2207138"/>
            <a:ext cx="8597497" cy="2756632"/>
          </a:xfrm>
          <a:prstGeom prst="rect">
            <a:avLst/>
          </a:prstGeom>
          <a:solidFill>
            <a:srgbClr val="EEECE1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1" name="Straight Connector 250"/>
          <p:cNvCxnSpPr/>
          <p:nvPr/>
        </p:nvCxnSpPr>
        <p:spPr>
          <a:xfrm>
            <a:off x="305310" y="2197979"/>
            <a:ext cx="8450949" cy="0"/>
          </a:xfrm>
          <a:prstGeom prst="line">
            <a:avLst/>
          </a:prstGeom>
          <a:noFill/>
          <a:ln w="25400" cap="flat" cmpd="sng" algn="ctr">
            <a:solidFill>
              <a:srgbClr val="EEECE1">
                <a:lumMod val="2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5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58640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</a:rPr>
              <a:t>Why are </a:t>
            </a:r>
            <a:r>
              <a:rPr lang="en-US" sz="3200" kern="0" cap="none" dirty="0">
                <a:solidFill>
                  <a:srgbClr val="888888"/>
                </a:solidFill>
              </a:rPr>
              <a:t>unburned islands important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</a:endParaRPr>
          </a:p>
        </p:txBody>
      </p:sp>
      <p:grpSp>
        <p:nvGrpSpPr>
          <p:cNvPr id="253" name="Group 252"/>
          <p:cNvGrpSpPr/>
          <p:nvPr/>
        </p:nvGrpSpPr>
        <p:grpSpPr>
          <a:xfrm>
            <a:off x="2928040" y="1245521"/>
            <a:ext cx="1031691" cy="1932390"/>
            <a:chOff x="2928039" y="1660695"/>
            <a:chExt cx="1031691" cy="2576520"/>
          </a:xfrm>
        </p:grpSpPr>
        <p:sp>
          <p:nvSpPr>
            <p:cNvPr id="254" name="Rectangle 253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Isosceles Triangle 254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Isosceles Triangle 255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Isosceles Triangle 256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3178139" y="1030124"/>
            <a:ext cx="1031691" cy="1932390"/>
            <a:chOff x="2928039" y="1660695"/>
            <a:chExt cx="1031691" cy="2576520"/>
          </a:xfrm>
        </p:grpSpPr>
        <p:sp>
          <p:nvSpPr>
            <p:cNvPr id="259" name="Rectangle 258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Isosceles Triangle 259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Isosceles Triangle 260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Isosceles Triangle 261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2970529" y="1552145"/>
            <a:ext cx="1031691" cy="1932390"/>
            <a:chOff x="2928039" y="1660695"/>
            <a:chExt cx="1031691" cy="2576520"/>
          </a:xfrm>
        </p:grpSpPr>
        <p:sp>
          <p:nvSpPr>
            <p:cNvPr id="264" name="Rectangle 263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Isosceles Triangle 264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Isosceles Triangle 265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Isosceles Triangle 266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3574786" y="1116950"/>
            <a:ext cx="1031691" cy="1932390"/>
            <a:chOff x="2928039" y="1660695"/>
            <a:chExt cx="1031691" cy="2576520"/>
          </a:xfrm>
        </p:grpSpPr>
        <p:sp>
          <p:nvSpPr>
            <p:cNvPr id="269" name="Rectangle 268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Isosceles Triangle 269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Isosceles Triangle 270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Isosceles Triangle 271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3964564" y="1070447"/>
            <a:ext cx="1031691" cy="1932390"/>
            <a:chOff x="2928039" y="1660695"/>
            <a:chExt cx="1031691" cy="2576520"/>
          </a:xfrm>
        </p:grpSpPr>
        <p:sp>
          <p:nvSpPr>
            <p:cNvPr id="274" name="Rectangle 273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Isosceles Triangle 274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Isosceles Triangle 275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Isosceles Triangle 276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4410060" y="1248854"/>
            <a:ext cx="1031691" cy="1932390"/>
            <a:chOff x="2928039" y="1660695"/>
            <a:chExt cx="1031691" cy="2576520"/>
          </a:xfrm>
        </p:grpSpPr>
        <p:sp>
          <p:nvSpPr>
            <p:cNvPr id="279" name="Rectangle 278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Isosceles Triangle 279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Isosceles Triangle 280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Isosceles Triangle 281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3" name="Group 282"/>
          <p:cNvGrpSpPr/>
          <p:nvPr/>
        </p:nvGrpSpPr>
        <p:grpSpPr>
          <a:xfrm>
            <a:off x="4904405" y="1134198"/>
            <a:ext cx="1031691" cy="1932390"/>
            <a:chOff x="2928039" y="1660695"/>
            <a:chExt cx="1031691" cy="2576520"/>
          </a:xfrm>
        </p:grpSpPr>
        <p:sp>
          <p:nvSpPr>
            <p:cNvPr id="284" name="Rectangle 283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Isosceles Triangle 284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Isosceles Triangle 285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" name="Isosceles Triangle 286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8" name="Group 287"/>
          <p:cNvGrpSpPr/>
          <p:nvPr/>
        </p:nvGrpSpPr>
        <p:grpSpPr>
          <a:xfrm>
            <a:off x="4996763" y="1743755"/>
            <a:ext cx="1031691" cy="1932390"/>
            <a:chOff x="2928039" y="1660695"/>
            <a:chExt cx="1031691" cy="2576520"/>
          </a:xfrm>
        </p:grpSpPr>
        <p:sp>
          <p:nvSpPr>
            <p:cNvPr id="289" name="Rectangle 288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Isosceles Triangle 289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Isosceles Triangle 290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2" name="Isosceles Triangle 291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3739398" y="1625054"/>
            <a:ext cx="1031691" cy="1932390"/>
            <a:chOff x="2928039" y="1660695"/>
            <a:chExt cx="1031691" cy="2576520"/>
          </a:xfrm>
        </p:grpSpPr>
        <p:sp>
          <p:nvSpPr>
            <p:cNvPr id="294" name="Rectangle 293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5" name="Isosceles Triangle 294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6" name="Isosceles Triangle 295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7" name="Isosceles Triangle 296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8" name="Group 297"/>
          <p:cNvGrpSpPr/>
          <p:nvPr/>
        </p:nvGrpSpPr>
        <p:grpSpPr>
          <a:xfrm>
            <a:off x="4368080" y="1556189"/>
            <a:ext cx="1031691" cy="1932390"/>
            <a:chOff x="2928039" y="1660695"/>
            <a:chExt cx="1031691" cy="2576520"/>
          </a:xfrm>
        </p:grpSpPr>
        <p:sp>
          <p:nvSpPr>
            <p:cNvPr id="299" name="Rectangle 298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0" name="Isosceles Triangle 299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1" name="Isosceles Triangle 300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2" name="Isosceles Triangle 301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3" name="Group 302"/>
          <p:cNvGrpSpPr/>
          <p:nvPr/>
        </p:nvGrpSpPr>
        <p:grpSpPr>
          <a:xfrm>
            <a:off x="3422386" y="2055848"/>
            <a:ext cx="1031691" cy="1932390"/>
            <a:chOff x="2928039" y="1660695"/>
            <a:chExt cx="1031691" cy="2576520"/>
          </a:xfrm>
        </p:grpSpPr>
        <p:sp>
          <p:nvSpPr>
            <p:cNvPr id="304" name="Rectangle 303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5" name="Isosceles Triangle 304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6" name="Isosceles Triangle 305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7" name="Isosceles Triangle 306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4160979" y="2124356"/>
            <a:ext cx="1031691" cy="1932390"/>
            <a:chOff x="2928039" y="1660695"/>
            <a:chExt cx="1031691" cy="2576520"/>
          </a:xfrm>
        </p:grpSpPr>
        <p:sp>
          <p:nvSpPr>
            <p:cNvPr id="309" name="Rectangle 308"/>
            <p:cNvSpPr/>
            <p:nvPr/>
          </p:nvSpPr>
          <p:spPr>
            <a:xfrm>
              <a:off x="3364504" y="3675509"/>
              <a:ext cx="158761" cy="561706"/>
            </a:xfrm>
            <a:prstGeom prst="rect">
              <a:avLst/>
            </a:prstGeom>
            <a:solidFill>
              <a:srgbClr val="A78D60"/>
            </a:solidFill>
            <a:ln w="9525" cap="flat" cmpd="sng" algn="ctr">
              <a:solidFill>
                <a:srgbClr val="A78D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0" name="Isosceles Triangle 309"/>
            <p:cNvSpPr/>
            <p:nvPr/>
          </p:nvSpPr>
          <p:spPr>
            <a:xfrm>
              <a:off x="2928039" y="2484699"/>
              <a:ext cx="1031691" cy="1215232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1" name="Isosceles Triangle 310"/>
            <p:cNvSpPr/>
            <p:nvPr/>
          </p:nvSpPr>
          <p:spPr>
            <a:xfrm>
              <a:off x="3010346" y="2045103"/>
              <a:ext cx="867076" cy="1032067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2" name="Isosceles Triangle 311"/>
            <p:cNvSpPr/>
            <p:nvPr/>
          </p:nvSpPr>
          <p:spPr>
            <a:xfrm>
              <a:off x="3114151" y="1660695"/>
              <a:ext cx="659467" cy="842559"/>
            </a:xfrm>
            <a:prstGeom prst="triangl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3" name="Isosceles Triangle 312"/>
          <p:cNvSpPr/>
          <p:nvPr/>
        </p:nvSpPr>
        <p:spPr>
          <a:xfrm>
            <a:off x="280884" y="1071515"/>
            <a:ext cx="2186012" cy="1108148"/>
          </a:xfrm>
          <a:prstGeom prst="triangle">
            <a:avLst>
              <a:gd name="adj" fmla="val 35475"/>
            </a:avLst>
          </a:prstGeom>
          <a:solidFill>
            <a:srgbClr val="8064A2">
              <a:lumMod val="40000"/>
              <a:lumOff val="60000"/>
            </a:srgbClr>
          </a:solidFill>
          <a:ln w="9525" cap="flat" cmpd="sng" algn="ctr">
            <a:solidFill>
              <a:srgbClr val="8064A2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4" name="Isosceles Triangle 313"/>
          <p:cNvSpPr/>
          <p:nvPr/>
        </p:nvSpPr>
        <p:spPr>
          <a:xfrm>
            <a:off x="1214876" y="1401211"/>
            <a:ext cx="1874851" cy="792011"/>
          </a:xfrm>
          <a:prstGeom prst="triangle">
            <a:avLst>
              <a:gd name="adj" fmla="val 35475"/>
            </a:avLst>
          </a:prstGeom>
          <a:solidFill>
            <a:srgbClr val="8064A2">
              <a:lumMod val="40000"/>
              <a:lumOff val="60000"/>
            </a:srgbClr>
          </a:solidFill>
          <a:ln w="9525" cap="flat" cmpd="sng" algn="ctr">
            <a:solidFill>
              <a:srgbClr val="8064A2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5" name="Freeform 314"/>
          <p:cNvSpPr/>
          <p:nvPr/>
        </p:nvSpPr>
        <p:spPr>
          <a:xfrm>
            <a:off x="867077" y="1080673"/>
            <a:ext cx="476282" cy="302222"/>
          </a:xfrm>
          <a:custGeom>
            <a:avLst/>
            <a:gdLst>
              <a:gd name="connsiteX0" fmla="*/ 0 w 476282"/>
              <a:gd name="connsiteY0" fmla="*/ 329697 h 402963"/>
              <a:gd name="connsiteX1" fmla="*/ 195398 w 476282"/>
              <a:gd name="connsiteY1" fmla="*/ 0 h 402963"/>
              <a:gd name="connsiteX2" fmla="*/ 476282 w 476282"/>
              <a:gd name="connsiteY2" fmla="*/ 280853 h 402963"/>
              <a:gd name="connsiteX3" fmla="*/ 378583 w 476282"/>
              <a:gd name="connsiteY3" fmla="*/ 378541 h 402963"/>
              <a:gd name="connsiteX4" fmla="*/ 378583 w 476282"/>
              <a:gd name="connsiteY4" fmla="*/ 378541 h 402963"/>
              <a:gd name="connsiteX5" fmla="*/ 207610 w 476282"/>
              <a:gd name="connsiteY5" fmla="*/ 402963 h 402963"/>
              <a:gd name="connsiteX6" fmla="*/ 109911 w 476282"/>
              <a:gd name="connsiteY6" fmla="*/ 293064 h 402963"/>
              <a:gd name="connsiteX7" fmla="*/ 109911 w 476282"/>
              <a:gd name="connsiteY7" fmla="*/ 293064 h 402963"/>
              <a:gd name="connsiteX8" fmla="*/ 0 w 476282"/>
              <a:gd name="connsiteY8" fmla="*/ 329697 h 40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82" h="402963">
                <a:moveTo>
                  <a:pt x="0" y="329697"/>
                </a:moveTo>
                <a:lnTo>
                  <a:pt x="195398" y="0"/>
                </a:lnTo>
                <a:lnTo>
                  <a:pt x="476282" y="280853"/>
                </a:lnTo>
                <a:lnTo>
                  <a:pt x="378583" y="378541"/>
                </a:lnTo>
                <a:lnTo>
                  <a:pt x="378583" y="378541"/>
                </a:lnTo>
                <a:lnTo>
                  <a:pt x="207610" y="402963"/>
                </a:lnTo>
                <a:lnTo>
                  <a:pt x="109911" y="293064"/>
                </a:lnTo>
                <a:lnTo>
                  <a:pt x="109911" y="293064"/>
                </a:lnTo>
                <a:lnTo>
                  <a:pt x="0" y="329697"/>
                </a:lnTo>
                <a:close/>
              </a:path>
            </a:pathLst>
          </a:custGeom>
          <a:solidFill>
            <a:sysClr val="window" lastClr="FFFFFF"/>
          </a:solidFill>
          <a:ln w="9525" cap="flat" cmpd="sng" algn="ctr">
            <a:solidFill>
              <a:srgbClr val="8064A2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6" name="Freeform 315"/>
          <p:cNvSpPr/>
          <p:nvPr/>
        </p:nvSpPr>
        <p:spPr>
          <a:xfrm>
            <a:off x="1660880" y="1373737"/>
            <a:ext cx="561768" cy="324940"/>
          </a:xfrm>
          <a:custGeom>
            <a:avLst/>
            <a:gdLst>
              <a:gd name="connsiteX0" fmla="*/ 0 w 476282"/>
              <a:gd name="connsiteY0" fmla="*/ 329697 h 402963"/>
              <a:gd name="connsiteX1" fmla="*/ 195398 w 476282"/>
              <a:gd name="connsiteY1" fmla="*/ 0 h 402963"/>
              <a:gd name="connsiteX2" fmla="*/ 476282 w 476282"/>
              <a:gd name="connsiteY2" fmla="*/ 280853 h 402963"/>
              <a:gd name="connsiteX3" fmla="*/ 378583 w 476282"/>
              <a:gd name="connsiteY3" fmla="*/ 378541 h 402963"/>
              <a:gd name="connsiteX4" fmla="*/ 378583 w 476282"/>
              <a:gd name="connsiteY4" fmla="*/ 378541 h 402963"/>
              <a:gd name="connsiteX5" fmla="*/ 207610 w 476282"/>
              <a:gd name="connsiteY5" fmla="*/ 402963 h 402963"/>
              <a:gd name="connsiteX6" fmla="*/ 109911 w 476282"/>
              <a:gd name="connsiteY6" fmla="*/ 293064 h 402963"/>
              <a:gd name="connsiteX7" fmla="*/ 109911 w 476282"/>
              <a:gd name="connsiteY7" fmla="*/ 293064 h 402963"/>
              <a:gd name="connsiteX8" fmla="*/ 0 w 476282"/>
              <a:gd name="connsiteY8" fmla="*/ 329697 h 40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82" h="402963">
                <a:moveTo>
                  <a:pt x="0" y="329697"/>
                </a:moveTo>
                <a:lnTo>
                  <a:pt x="195398" y="0"/>
                </a:lnTo>
                <a:lnTo>
                  <a:pt x="476282" y="280853"/>
                </a:lnTo>
                <a:lnTo>
                  <a:pt x="378583" y="378541"/>
                </a:lnTo>
                <a:lnTo>
                  <a:pt x="378583" y="378541"/>
                </a:lnTo>
                <a:lnTo>
                  <a:pt x="207610" y="402963"/>
                </a:lnTo>
                <a:lnTo>
                  <a:pt x="109911" y="293064"/>
                </a:lnTo>
                <a:lnTo>
                  <a:pt x="109911" y="293064"/>
                </a:lnTo>
                <a:lnTo>
                  <a:pt x="0" y="329697"/>
                </a:lnTo>
                <a:close/>
              </a:path>
            </a:pathLst>
          </a:custGeom>
          <a:solidFill>
            <a:sysClr val="window" lastClr="FFFFFF"/>
          </a:solidFill>
          <a:ln w="9525" cap="flat" cmpd="sng" algn="ctr">
            <a:solidFill>
              <a:srgbClr val="8064A2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17" name="Group 316"/>
          <p:cNvGrpSpPr/>
          <p:nvPr/>
        </p:nvGrpSpPr>
        <p:grpSpPr>
          <a:xfrm>
            <a:off x="6460318" y="1335711"/>
            <a:ext cx="1648856" cy="2007049"/>
            <a:chOff x="6460318" y="1780948"/>
            <a:chExt cx="1648856" cy="2676065"/>
          </a:xfrm>
        </p:grpSpPr>
        <p:sp>
          <p:nvSpPr>
            <p:cNvPr id="318" name="Can 317"/>
            <p:cNvSpPr/>
            <p:nvPr/>
          </p:nvSpPr>
          <p:spPr>
            <a:xfrm>
              <a:off x="7205289" y="1990392"/>
              <a:ext cx="122123" cy="2466621"/>
            </a:xfrm>
            <a:prstGeom prst="can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6460318" y="1978181"/>
              <a:ext cx="744971" cy="634972"/>
            </a:xfrm>
            <a:custGeom>
              <a:avLst/>
              <a:gdLst>
                <a:gd name="connsiteX0" fmla="*/ 744971 w 744971"/>
                <a:gd name="connsiteY0" fmla="*/ 634972 h 634972"/>
                <a:gd name="connsiteX1" fmla="*/ 671697 w 744971"/>
                <a:gd name="connsiteY1" fmla="*/ 598339 h 634972"/>
                <a:gd name="connsiteX2" fmla="*/ 647272 w 744971"/>
                <a:gd name="connsiteY2" fmla="*/ 561706 h 634972"/>
                <a:gd name="connsiteX3" fmla="*/ 610635 w 744971"/>
                <a:gd name="connsiteY3" fmla="*/ 451807 h 634972"/>
                <a:gd name="connsiteX4" fmla="*/ 598423 w 744971"/>
                <a:gd name="connsiteY4" fmla="*/ 415174 h 634972"/>
                <a:gd name="connsiteX5" fmla="*/ 464087 w 744971"/>
                <a:gd name="connsiteY5" fmla="*/ 293064 h 634972"/>
                <a:gd name="connsiteX6" fmla="*/ 403025 w 744971"/>
                <a:gd name="connsiteY6" fmla="*/ 280853 h 634972"/>
                <a:gd name="connsiteX7" fmla="*/ 195415 w 744971"/>
                <a:gd name="connsiteY7" fmla="*/ 268642 h 634972"/>
                <a:gd name="connsiteX8" fmla="*/ 85504 w 744971"/>
                <a:gd name="connsiteY8" fmla="*/ 232009 h 634972"/>
                <a:gd name="connsiteX9" fmla="*/ 36654 w 744971"/>
                <a:gd name="connsiteY9" fmla="*/ 195376 h 634972"/>
                <a:gd name="connsiteX10" fmla="*/ 12230 w 744971"/>
                <a:gd name="connsiteY10" fmla="*/ 122110 h 634972"/>
                <a:gd name="connsiteX11" fmla="*/ 17 w 744971"/>
                <a:gd name="connsiteY11" fmla="*/ 0 h 63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4971" h="634972">
                  <a:moveTo>
                    <a:pt x="744971" y="634972"/>
                  </a:moveTo>
                  <a:cubicBezTo>
                    <a:pt x="720546" y="622761"/>
                    <a:pt x="693543" y="614722"/>
                    <a:pt x="671697" y="598339"/>
                  </a:cubicBezTo>
                  <a:cubicBezTo>
                    <a:pt x="659955" y="589534"/>
                    <a:pt x="653233" y="575117"/>
                    <a:pt x="647272" y="561706"/>
                  </a:cubicBezTo>
                  <a:cubicBezTo>
                    <a:pt x="647267" y="561696"/>
                    <a:pt x="616743" y="470129"/>
                    <a:pt x="610635" y="451807"/>
                  </a:cubicBezTo>
                  <a:cubicBezTo>
                    <a:pt x="606564" y="439596"/>
                    <a:pt x="606147" y="425471"/>
                    <a:pt x="598423" y="415174"/>
                  </a:cubicBezTo>
                  <a:cubicBezTo>
                    <a:pt x="565017" y="370637"/>
                    <a:pt x="522754" y="304796"/>
                    <a:pt x="464087" y="293064"/>
                  </a:cubicBezTo>
                  <a:lnTo>
                    <a:pt x="403025" y="280853"/>
                  </a:lnTo>
                  <a:cubicBezTo>
                    <a:pt x="305820" y="216056"/>
                    <a:pt x="431740" y="289190"/>
                    <a:pt x="195415" y="268642"/>
                  </a:cubicBezTo>
                  <a:cubicBezTo>
                    <a:pt x="156942" y="265297"/>
                    <a:pt x="85504" y="232009"/>
                    <a:pt x="85504" y="232009"/>
                  </a:cubicBezTo>
                  <a:cubicBezTo>
                    <a:pt x="69221" y="219798"/>
                    <a:pt x="47945" y="212310"/>
                    <a:pt x="36654" y="195376"/>
                  </a:cubicBezTo>
                  <a:cubicBezTo>
                    <a:pt x="22373" y="173957"/>
                    <a:pt x="12230" y="122110"/>
                    <a:pt x="12230" y="122110"/>
                  </a:cubicBezTo>
                  <a:cubicBezTo>
                    <a:pt x="-993" y="16344"/>
                    <a:pt x="17" y="57238"/>
                    <a:pt x="17" y="0"/>
                  </a:cubicBezTo>
                </a:path>
              </a:pathLst>
            </a:custGeom>
            <a:noFill/>
            <a:ln w="76200" cap="rnd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6790069" y="1780948"/>
              <a:ext cx="109911" cy="441453"/>
            </a:xfrm>
            <a:custGeom>
              <a:avLst/>
              <a:gdLst>
                <a:gd name="connsiteX0" fmla="*/ 36637 w 109911"/>
                <a:gd name="connsiteY0" fmla="*/ 441453 h 441453"/>
                <a:gd name="connsiteX1" fmla="*/ 24424 w 109911"/>
                <a:gd name="connsiteY1" fmla="*/ 380398 h 441453"/>
                <a:gd name="connsiteX2" fmla="*/ 0 w 109911"/>
                <a:gd name="connsiteY2" fmla="*/ 307132 h 441453"/>
                <a:gd name="connsiteX3" fmla="*/ 24424 w 109911"/>
                <a:gd name="connsiteY3" fmla="*/ 185022 h 441453"/>
                <a:gd name="connsiteX4" fmla="*/ 61062 w 109911"/>
                <a:gd name="connsiteY4" fmla="*/ 148389 h 441453"/>
                <a:gd name="connsiteX5" fmla="*/ 97699 w 109911"/>
                <a:gd name="connsiteY5" fmla="*/ 136178 h 441453"/>
                <a:gd name="connsiteX6" fmla="*/ 109911 w 109911"/>
                <a:gd name="connsiteY6" fmla="*/ 99545 h 441453"/>
                <a:gd name="connsiteX7" fmla="*/ 109911 w 109911"/>
                <a:gd name="connsiteY7" fmla="*/ 26279 h 44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911" h="441453">
                  <a:moveTo>
                    <a:pt x="36637" y="441453"/>
                  </a:moveTo>
                  <a:cubicBezTo>
                    <a:pt x="32566" y="421101"/>
                    <a:pt x="29886" y="400421"/>
                    <a:pt x="24424" y="380398"/>
                  </a:cubicBezTo>
                  <a:cubicBezTo>
                    <a:pt x="17650" y="355562"/>
                    <a:pt x="0" y="307132"/>
                    <a:pt x="0" y="307132"/>
                  </a:cubicBezTo>
                  <a:cubicBezTo>
                    <a:pt x="743" y="302676"/>
                    <a:pt x="15851" y="200022"/>
                    <a:pt x="24424" y="185022"/>
                  </a:cubicBezTo>
                  <a:cubicBezTo>
                    <a:pt x="32993" y="170028"/>
                    <a:pt x="46692" y="157968"/>
                    <a:pt x="61062" y="148389"/>
                  </a:cubicBezTo>
                  <a:cubicBezTo>
                    <a:pt x="71773" y="141249"/>
                    <a:pt x="85487" y="140248"/>
                    <a:pt x="97699" y="136178"/>
                  </a:cubicBezTo>
                  <a:cubicBezTo>
                    <a:pt x="101770" y="123967"/>
                    <a:pt x="109911" y="112417"/>
                    <a:pt x="109911" y="99545"/>
                  </a:cubicBezTo>
                  <a:cubicBezTo>
                    <a:pt x="109911" y="19505"/>
                    <a:pt x="79322" y="-34894"/>
                    <a:pt x="109911" y="26279"/>
                  </a:cubicBezTo>
                </a:path>
              </a:pathLst>
            </a:custGeom>
            <a:noFill/>
            <a:ln w="76200" cap="rnd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21" name="Group 320"/>
            <p:cNvGrpSpPr/>
            <p:nvPr/>
          </p:nvGrpSpPr>
          <p:grpSpPr>
            <a:xfrm rot="20135365">
              <a:off x="7241926" y="2613153"/>
              <a:ext cx="867248" cy="219798"/>
              <a:chOff x="7327412" y="2723052"/>
              <a:chExt cx="867248" cy="219798"/>
            </a:xfrm>
          </p:grpSpPr>
          <p:sp>
            <p:nvSpPr>
              <p:cNvPr id="322" name="Freeform 321"/>
              <p:cNvSpPr/>
              <p:nvPr/>
            </p:nvSpPr>
            <p:spPr>
              <a:xfrm>
                <a:off x="7327412" y="2723052"/>
                <a:ext cx="830440" cy="146532"/>
              </a:xfrm>
              <a:custGeom>
                <a:avLst/>
                <a:gdLst>
                  <a:gd name="connsiteX0" fmla="*/ 0 w 830440"/>
                  <a:gd name="connsiteY0" fmla="*/ 146532 h 146532"/>
                  <a:gd name="connsiteX1" fmla="*/ 219823 w 830440"/>
                  <a:gd name="connsiteY1" fmla="*/ 122110 h 146532"/>
                  <a:gd name="connsiteX2" fmla="*/ 732742 w 830440"/>
                  <a:gd name="connsiteY2" fmla="*/ 97688 h 146532"/>
                  <a:gd name="connsiteX3" fmla="*/ 769379 w 830440"/>
                  <a:gd name="connsiteY3" fmla="*/ 24422 h 146532"/>
                  <a:gd name="connsiteX4" fmla="*/ 806016 w 830440"/>
                  <a:gd name="connsiteY4" fmla="*/ 12211 h 146532"/>
                  <a:gd name="connsiteX5" fmla="*/ 830440 w 830440"/>
                  <a:gd name="connsiteY5" fmla="*/ 0 h 14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0440" h="146532">
                    <a:moveTo>
                      <a:pt x="0" y="146532"/>
                    </a:moveTo>
                    <a:cubicBezTo>
                      <a:pt x="88494" y="133891"/>
                      <a:pt x="121651" y="127666"/>
                      <a:pt x="219823" y="122110"/>
                    </a:cubicBezTo>
                    <a:lnTo>
                      <a:pt x="732742" y="97688"/>
                    </a:lnTo>
                    <a:cubicBezTo>
                      <a:pt x="740787" y="73554"/>
                      <a:pt x="747856" y="41638"/>
                      <a:pt x="769379" y="24422"/>
                    </a:cubicBezTo>
                    <a:cubicBezTo>
                      <a:pt x="779431" y="16381"/>
                      <a:pt x="794064" y="16991"/>
                      <a:pt x="806016" y="12211"/>
                    </a:cubicBezTo>
                    <a:cubicBezTo>
                      <a:pt x="814467" y="8831"/>
                      <a:pt x="822299" y="4070"/>
                      <a:pt x="830440" y="0"/>
                    </a:cubicBezTo>
                  </a:path>
                </a:pathLst>
              </a:custGeom>
              <a:noFill/>
              <a:ln w="76200" cap="rnd" cmpd="sng" algn="ctr">
                <a:solidFill>
                  <a:sysClr val="windowText" lastClr="000000">
                    <a:lumMod val="95000"/>
                    <a:lumOff val="5000"/>
                  </a:sys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3" name="Freeform 322"/>
              <p:cNvSpPr/>
              <p:nvPr/>
            </p:nvSpPr>
            <p:spPr>
              <a:xfrm>
                <a:off x="8047941" y="2808529"/>
                <a:ext cx="146719" cy="134321"/>
              </a:xfrm>
              <a:custGeom>
                <a:avLst/>
                <a:gdLst>
                  <a:gd name="connsiteX0" fmla="*/ 0 w 146719"/>
                  <a:gd name="connsiteY0" fmla="*/ 0 h 134321"/>
                  <a:gd name="connsiteX1" fmla="*/ 61062 w 146719"/>
                  <a:gd name="connsiteY1" fmla="*/ 24422 h 134321"/>
                  <a:gd name="connsiteX2" fmla="*/ 97699 w 146719"/>
                  <a:gd name="connsiteY2" fmla="*/ 36633 h 134321"/>
                  <a:gd name="connsiteX3" fmla="*/ 134336 w 146719"/>
                  <a:gd name="connsiteY3" fmla="*/ 73266 h 134321"/>
                  <a:gd name="connsiteX4" fmla="*/ 146548 w 146719"/>
                  <a:gd name="connsiteY4" fmla="*/ 134321 h 134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719" h="134321">
                    <a:moveTo>
                      <a:pt x="0" y="0"/>
                    </a:moveTo>
                    <a:cubicBezTo>
                      <a:pt x="20354" y="8141"/>
                      <a:pt x="40536" y="16726"/>
                      <a:pt x="61062" y="24422"/>
                    </a:cubicBezTo>
                    <a:cubicBezTo>
                      <a:pt x="73115" y="28941"/>
                      <a:pt x="86988" y="29493"/>
                      <a:pt x="97699" y="36633"/>
                    </a:cubicBezTo>
                    <a:cubicBezTo>
                      <a:pt x="112069" y="46212"/>
                      <a:pt x="122124" y="61055"/>
                      <a:pt x="134336" y="73266"/>
                    </a:cubicBezTo>
                    <a:cubicBezTo>
                      <a:pt x="149122" y="117622"/>
                      <a:pt x="146548" y="97027"/>
                      <a:pt x="146548" y="134321"/>
                    </a:cubicBezTo>
                  </a:path>
                </a:pathLst>
              </a:custGeom>
              <a:noFill/>
              <a:ln w="76200" cap="rnd" cmpd="sng" algn="ctr">
                <a:solidFill>
                  <a:sysClr val="windowText" lastClr="000000">
                    <a:lumMod val="95000"/>
                    <a:lumOff val="5000"/>
                  </a:sys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4" name="Can 323"/>
          <p:cNvSpPr/>
          <p:nvPr/>
        </p:nvSpPr>
        <p:spPr>
          <a:xfrm>
            <a:off x="6405127" y="1213290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5" name="Group 324"/>
          <p:cNvGrpSpPr/>
          <p:nvPr/>
        </p:nvGrpSpPr>
        <p:grpSpPr>
          <a:xfrm flipH="1">
            <a:off x="225657" y="2521526"/>
            <a:ext cx="1648856" cy="2007049"/>
            <a:chOff x="6460318" y="1780948"/>
            <a:chExt cx="1648856" cy="2676065"/>
          </a:xfrm>
        </p:grpSpPr>
        <p:sp>
          <p:nvSpPr>
            <p:cNvPr id="326" name="Can 325"/>
            <p:cNvSpPr/>
            <p:nvPr/>
          </p:nvSpPr>
          <p:spPr>
            <a:xfrm>
              <a:off x="7205289" y="1990392"/>
              <a:ext cx="122123" cy="2466621"/>
            </a:xfrm>
            <a:prstGeom prst="can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6460318" y="1978181"/>
              <a:ext cx="744971" cy="634972"/>
            </a:xfrm>
            <a:custGeom>
              <a:avLst/>
              <a:gdLst>
                <a:gd name="connsiteX0" fmla="*/ 744971 w 744971"/>
                <a:gd name="connsiteY0" fmla="*/ 634972 h 634972"/>
                <a:gd name="connsiteX1" fmla="*/ 671697 w 744971"/>
                <a:gd name="connsiteY1" fmla="*/ 598339 h 634972"/>
                <a:gd name="connsiteX2" fmla="*/ 647272 w 744971"/>
                <a:gd name="connsiteY2" fmla="*/ 561706 h 634972"/>
                <a:gd name="connsiteX3" fmla="*/ 610635 w 744971"/>
                <a:gd name="connsiteY3" fmla="*/ 451807 h 634972"/>
                <a:gd name="connsiteX4" fmla="*/ 598423 w 744971"/>
                <a:gd name="connsiteY4" fmla="*/ 415174 h 634972"/>
                <a:gd name="connsiteX5" fmla="*/ 464087 w 744971"/>
                <a:gd name="connsiteY5" fmla="*/ 293064 h 634972"/>
                <a:gd name="connsiteX6" fmla="*/ 403025 w 744971"/>
                <a:gd name="connsiteY6" fmla="*/ 280853 h 634972"/>
                <a:gd name="connsiteX7" fmla="*/ 195415 w 744971"/>
                <a:gd name="connsiteY7" fmla="*/ 268642 h 634972"/>
                <a:gd name="connsiteX8" fmla="*/ 85504 w 744971"/>
                <a:gd name="connsiteY8" fmla="*/ 232009 h 634972"/>
                <a:gd name="connsiteX9" fmla="*/ 36654 w 744971"/>
                <a:gd name="connsiteY9" fmla="*/ 195376 h 634972"/>
                <a:gd name="connsiteX10" fmla="*/ 12230 w 744971"/>
                <a:gd name="connsiteY10" fmla="*/ 122110 h 634972"/>
                <a:gd name="connsiteX11" fmla="*/ 17 w 744971"/>
                <a:gd name="connsiteY11" fmla="*/ 0 h 63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4971" h="634972">
                  <a:moveTo>
                    <a:pt x="744971" y="634972"/>
                  </a:moveTo>
                  <a:cubicBezTo>
                    <a:pt x="720546" y="622761"/>
                    <a:pt x="693543" y="614722"/>
                    <a:pt x="671697" y="598339"/>
                  </a:cubicBezTo>
                  <a:cubicBezTo>
                    <a:pt x="659955" y="589534"/>
                    <a:pt x="653233" y="575117"/>
                    <a:pt x="647272" y="561706"/>
                  </a:cubicBezTo>
                  <a:cubicBezTo>
                    <a:pt x="647267" y="561696"/>
                    <a:pt x="616743" y="470129"/>
                    <a:pt x="610635" y="451807"/>
                  </a:cubicBezTo>
                  <a:cubicBezTo>
                    <a:pt x="606564" y="439596"/>
                    <a:pt x="606147" y="425471"/>
                    <a:pt x="598423" y="415174"/>
                  </a:cubicBezTo>
                  <a:cubicBezTo>
                    <a:pt x="565017" y="370637"/>
                    <a:pt x="522754" y="304796"/>
                    <a:pt x="464087" y="293064"/>
                  </a:cubicBezTo>
                  <a:lnTo>
                    <a:pt x="403025" y="280853"/>
                  </a:lnTo>
                  <a:cubicBezTo>
                    <a:pt x="305820" y="216056"/>
                    <a:pt x="431740" y="289190"/>
                    <a:pt x="195415" y="268642"/>
                  </a:cubicBezTo>
                  <a:cubicBezTo>
                    <a:pt x="156942" y="265297"/>
                    <a:pt x="85504" y="232009"/>
                    <a:pt x="85504" y="232009"/>
                  </a:cubicBezTo>
                  <a:cubicBezTo>
                    <a:pt x="69221" y="219798"/>
                    <a:pt x="47945" y="212310"/>
                    <a:pt x="36654" y="195376"/>
                  </a:cubicBezTo>
                  <a:cubicBezTo>
                    <a:pt x="22373" y="173957"/>
                    <a:pt x="12230" y="122110"/>
                    <a:pt x="12230" y="122110"/>
                  </a:cubicBezTo>
                  <a:cubicBezTo>
                    <a:pt x="-993" y="16344"/>
                    <a:pt x="17" y="57238"/>
                    <a:pt x="17" y="0"/>
                  </a:cubicBezTo>
                </a:path>
              </a:pathLst>
            </a:custGeom>
            <a:noFill/>
            <a:ln w="76200" cap="rnd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6790069" y="1780948"/>
              <a:ext cx="109911" cy="441453"/>
            </a:xfrm>
            <a:custGeom>
              <a:avLst/>
              <a:gdLst>
                <a:gd name="connsiteX0" fmla="*/ 36637 w 109911"/>
                <a:gd name="connsiteY0" fmla="*/ 441453 h 441453"/>
                <a:gd name="connsiteX1" fmla="*/ 24424 w 109911"/>
                <a:gd name="connsiteY1" fmla="*/ 380398 h 441453"/>
                <a:gd name="connsiteX2" fmla="*/ 0 w 109911"/>
                <a:gd name="connsiteY2" fmla="*/ 307132 h 441453"/>
                <a:gd name="connsiteX3" fmla="*/ 24424 w 109911"/>
                <a:gd name="connsiteY3" fmla="*/ 185022 h 441453"/>
                <a:gd name="connsiteX4" fmla="*/ 61062 w 109911"/>
                <a:gd name="connsiteY4" fmla="*/ 148389 h 441453"/>
                <a:gd name="connsiteX5" fmla="*/ 97699 w 109911"/>
                <a:gd name="connsiteY5" fmla="*/ 136178 h 441453"/>
                <a:gd name="connsiteX6" fmla="*/ 109911 w 109911"/>
                <a:gd name="connsiteY6" fmla="*/ 99545 h 441453"/>
                <a:gd name="connsiteX7" fmla="*/ 109911 w 109911"/>
                <a:gd name="connsiteY7" fmla="*/ 26279 h 44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911" h="441453">
                  <a:moveTo>
                    <a:pt x="36637" y="441453"/>
                  </a:moveTo>
                  <a:cubicBezTo>
                    <a:pt x="32566" y="421101"/>
                    <a:pt x="29886" y="400421"/>
                    <a:pt x="24424" y="380398"/>
                  </a:cubicBezTo>
                  <a:cubicBezTo>
                    <a:pt x="17650" y="355562"/>
                    <a:pt x="0" y="307132"/>
                    <a:pt x="0" y="307132"/>
                  </a:cubicBezTo>
                  <a:cubicBezTo>
                    <a:pt x="743" y="302676"/>
                    <a:pt x="15851" y="200022"/>
                    <a:pt x="24424" y="185022"/>
                  </a:cubicBezTo>
                  <a:cubicBezTo>
                    <a:pt x="32993" y="170028"/>
                    <a:pt x="46692" y="157968"/>
                    <a:pt x="61062" y="148389"/>
                  </a:cubicBezTo>
                  <a:cubicBezTo>
                    <a:pt x="71773" y="141249"/>
                    <a:pt x="85487" y="140248"/>
                    <a:pt x="97699" y="136178"/>
                  </a:cubicBezTo>
                  <a:cubicBezTo>
                    <a:pt x="101770" y="123967"/>
                    <a:pt x="109911" y="112417"/>
                    <a:pt x="109911" y="99545"/>
                  </a:cubicBezTo>
                  <a:cubicBezTo>
                    <a:pt x="109911" y="19505"/>
                    <a:pt x="79322" y="-34894"/>
                    <a:pt x="109911" y="26279"/>
                  </a:cubicBezTo>
                </a:path>
              </a:pathLst>
            </a:custGeom>
            <a:noFill/>
            <a:ln w="76200" cap="rnd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29" name="Group 328"/>
            <p:cNvGrpSpPr/>
            <p:nvPr/>
          </p:nvGrpSpPr>
          <p:grpSpPr>
            <a:xfrm rot="20135365">
              <a:off x="7241926" y="2613153"/>
              <a:ext cx="867248" cy="219798"/>
              <a:chOff x="7327412" y="2723052"/>
              <a:chExt cx="867248" cy="219798"/>
            </a:xfrm>
          </p:grpSpPr>
          <p:sp>
            <p:nvSpPr>
              <p:cNvPr id="330" name="Freeform 329"/>
              <p:cNvSpPr/>
              <p:nvPr/>
            </p:nvSpPr>
            <p:spPr>
              <a:xfrm>
                <a:off x="7327412" y="2723052"/>
                <a:ext cx="830440" cy="146532"/>
              </a:xfrm>
              <a:custGeom>
                <a:avLst/>
                <a:gdLst>
                  <a:gd name="connsiteX0" fmla="*/ 0 w 830440"/>
                  <a:gd name="connsiteY0" fmla="*/ 146532 h 146532"/>
                  <a:gd name="connsiteX1" fmla="*/ 219823 w 830440"/>
                  <a:gd name="connsiteY1" fmla="*/ 122110 h 146532"/>
                  <a:gd name="connsiteX2" fmla="*/ 732742 w 830440"/>
                  <a:gd name="connsiteY2" fmla="*/ 97688 h 146532"/>
                  <a:gd name="connsiteX3" fmla="*/ 769379 w 830440"/>
                  <a:gd name="connsiteY3" fmla="*/ 24422 h 146532"/>
                  <a:gd name="connsiteX4" fmla="*/ 806016 w 830440"/>
                  <a:gd name="connsiteY4" fmla="*/ 12211 h 146532"/>
                  <a:gd name="connsiteX5" fmla="*/ 830440 w 830440"/>
                  <a:gd name="connsiteY5" fmla="*/ 0 h 14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0440" h="146532">
                    <a:moveTo>
                      <a:pt x="0" y="146532"/>
                    </a:moveTo>
                    <a:cubicBezTo>
                      <a:pt x="88494" y="133891"/>
                      <a:pt x="121651" y="127666"/>
                      <a:pt x="219823" y="122110"/>
                    </a:cubicBezTo>
                    <a:lnTo>
                      <a:pt x="732742" y="97688"/>
                    </a:lnTo>
                    <a:cubicBezTo>
                      <a:pt x="740787" y="73554"/>
                      <a:pt x="747856" y="41638"/>
                      <a:pt x="769379" y="24422"/>
                    </a:cubicBezTo>
                    <a:cubicBezTo>
                      <a:pt x="779431" y="16381"/>
                      <a:pt x="794064" y="16991"/>
                      <a:pt x="806016" y="12211"/>
                    </a:cubicBezTo>
                    <a:cubicBezTo>
                      <a:pt x="814467" y="8831"/>
                      <a:pt x="822299" y="4070"/>
                      <a:pt x="830440" y="0"/>
                    </a:cubicBezTo>
                  </a:path>
                </a:pathLst>
              </a:custGeom>
              <a:noFill/>
              <a:ln w="76200" cap="rnd" cmpd="sng" algn="ctr">
                <a:solidFill>
                  <a:sysClr val="windowText" lastClr="000000">
                    <a:lumMod val="95000"/>
                    <a:lumOff val="5000"/>
                  </a:sys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1" name="Freeform 330"/>
              <p:cNvSpPr/>
              <p:nvPr/>
            </p:nvSpPr>
            <p:spPr>
              <a:xfrm>
                <a:off x="8047941" y="2808529"/>
                <a:ext cx="146719" cy="134321"/>
              </a:xfrm>
              <a:custGeom>
                <a:avLst/>
                <a:gdLst>
                  <a:gd name="connsiteX0" fmla="*/ 0 w 146719"/>
                  <a:gd name="connsiteY0" fmla="*/ 0 h 134321"/>
                  <a:gd name="connsiteX1" fmla="*/ 61062 w 146719"/>
                  <a:gd name="connsiteY1" fmla="*/ 24422 h 134321"/>
                  <a:gd name="connsiteX2" fmla="*/ 97699 w 146719"/>
                  <a:gd name="connsiteY2" fmla="*/ 36633 h 134321"/>
                  <a:gd name="connsiteX3" fmla="*/ 134336 w 146719"/>
                  <a:gd name="connsiteY3" fmla="*/ 73266 h 134321"/>
                  <a:gd name="connsiteX4" fmla="*/ 146548 w 146719"/>
                  <a:gd name="connsiteY4" fmla="*/ 134321 h 134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719" h="134321">
                    <a:moveTo>
                      <a:pt x="0" y="0"/>
                    </a:moveTo>
                    <a:cubicBezTo>
                      <a:pt x="20354" y="8141"/>
                      <a:pt x="40536" y="16726"/>
                      <a:pt x="61062" y="24422"/>
                    </a:cubicBezTo>
                    <a:cubicBezTo>
                      <a:pt x="73115" y="28941"/>
                      <a:pt x="86988" y="29493"/>
                      <a:pt x="97699" y="36633"/>
                    </a:cubicBezTo>
                    <a:cubicBezTo>
                      <a:pt x="112069" y="46212"/>
                      <a:pt x="122124" y="61055"/>
                      <a:pt x="134336" y="73266"/>
                    </a:cubicBezTo>
                    <a:cubicBezTo>
                      <a:pt x="149122" y="117622"/>
                      <a:pt x="146548" y="97027"/>
                      <a:pt x="146548" y="134321"/>
                    </a:cubicBezTo>
                  </a:path>
                </a:pathLst>
              </a:custGeom>
              <a:noFill/>
              <a:ln w="76200" cap="rnd" cmpd="sng" algn="ctr">
                <a:solidFill>
                  <a:sysClr val="windowText" lastClr="000000">
                    <a:lumMod val="95000"/>
                    <a:lumOff val="5000"/>
                  </a:sysClr>
                </a:solidFill>
                <a:prstDash val="solid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2" name="Can 331"/>
          <p:cNvSpPr/>
          <p:nvPr/>
        </p:nvSpPr>
        <p:spPr>
          <a:xfrm>
            <a:off x="451350" y="1483280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3" name="Can 332"/>
          <p:cNvSpPr/>
          <p:nvPr/>
        </p:nvSpPr>
        <p:spPr>
          <a:xfrm>
            <a:off x="6770989" y="2430980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4" name="Can 333"/>
          <p:cNvSpPr/>
          <p:nvPr/>
        </p:nvSpPr>
        <p:spPr>
          <a:xfrm>
            <a:off x="7619492" y="2472014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Can 334"/>
          <p:cNvSpPr/>
          <p:nvPr/>
        </p:nvSpPr>
        <p:spPr>
          <a:xfrm>
            <a:off x="1445893" y="1322476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Can 335"/>
          <p:cNvSpPr/>
          <p:nvPr/>
        </p:nvSpPr>
        <p:spPr>
          <a:xfrm>
            <a:off x="2098999" y="1702366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" name="Can 336"/>
          <p:cNvSpPr/>
          <p:nvPr/>
        </p:nvSpPr>
        <p:spPr>
          <a:xfrm>
            <a:off x="8272090" y="1312962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" name="Can 337"/>
          <p:cNvSpPr/>
          <p:nvPr/>
        </p:nvSpPr>
        <p:spPr>
          <a:xfrm>
            <a:off x="1878668" y="2975006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9" name="Can 338"/>
          <p:cNvSpPr/>
          <p:nvPr/>
        </p:nvSpPr>
        <p:spPr>
          <a:xfrm>
            <a:off x="2629474" y="2411595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0" name="Can 339"/>
          <p:cNvSpPr/>
          <p:nvPr/>
        </p:nvSpPr>
        <p:spPr>
          <a:xfrm>
            <a:off x="860718" y="1881842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1" name="Can 340"/>
          <p:cNvSpPr/>
          <p:nvPr/>
        </p:nvSpPr>
        <p:spPr>
          <a:xfrm>
            <a:off x="3382315" y="3012707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2" name="Can 341"/>
          <p:cNvSpPr/>
          <p:nvPr/>
        </p:nvSpPr>
        <p:spPr>
          <a:xfrm>
            <a:off x="6111521" y="2504246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3" name="Can 342"/>
          <p:cNvSpPr/>
          <p:nvPr/>
        </p:nvSpPr>
        <p:spPr>
          <a:xfrm>
            <a:off x="6233644" y="947344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4" name="Can 343"/>
          <p:cNvSpPr/>
          <p:nvPr/>
        </p:nvSpPr>
        <p:spPr>
          <a:xfrm>
            <a:off x="8608693" y="1583664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5" name="Can 344"/>
          <p:cNvSpPr/>
          <p:nvPr/>
        </p:nvSpPr>
        <p:spPr>
          <a:xfrm>
            <a:off x="5696302" y="2797310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6" name="Can 345"/>
          <p:cNvSpPr/>
          <p:nvPr/>
        </p:nvSpPr>
        <p:spPr>
          <a:xfrm>
            <a:off x="2850824" y="1185459"/>
            <a:ext cx="122123" cy="1849966"/>
          </a:xfrm>
          <a:prstGeom prst="can">
            <a:avLst/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47" name="Straight Connector 346"/>
          <p:cNvCxnSpPr/>
          <p:nvPr/>
        </p:nvCxnSpPr>
        <p:spPr>
          <a:xfrm flipV="1">
            <a:off x="2210436" y="2051448"/>
            <a:ext cx="341946" cy="247273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48" name="Straight Connector 347"/>
          <p:cNvCxnSpPr/>
          <p:nvPr/>
        </p:nvCxnSpPr>
        <p:spPr>
          <a:xfrm flipV="1">
            <a:off x="970628" y="1799418"/>
            <a:ext cx="341946" cy="247273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49" name="Straight Connector 348"/>
          <p:cNvCxnSpPr/>
          <p:nvPr/>
        </p:nvCxnSpPr>
        <p:spPr>
          <a:xfrm flipV="1">
            <a:off x="7711847" y="2815983"/>
            <a:ext cx="341946" cy="247273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0" name="Straight Connector 349"/>
          <p:cNvCxnSpPr/>
          <p:nvPr/>
        </p:nvCxnSpPr>
        <p:spPr>
          <a:xfrm flipV="1">
            <a:off x="6185303" y="3127363"/>
            <a:ext cx="341946" cy="247273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1" name="Straight Connector 350"/>
          <p:cNvCxnSpPr/>
          <p:nvPr/>
        </p:nvCxnSpPr>
        <p:spPr>
          <a:xfrm flipH="1" flipV="1">
            <a:off x="3163000" y="3443500"/>
            <a:ext cx="250099" cy="178409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2" name="Straight Connector 351"/>
          <p:cNvCxnSpPr/>
          <p:nvPr/>
        </p:nvCxnSpPr>
        <p:spPr>
          <a:xfrm flipH="1" flipV="1">
            <a:off x="6050968" y="1332346"/>
            <a:ext cx="250099" cy="178409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3" name="Straight Connector 352"/>
          <p:cNvCxnSpPr/>
          <p:nvPr/>
        </p:nvCxnSpPr>
        <p:spPr>
          <a:xfrm flipH="1" flipV="1">
            <a:off x="8066007" y="1460562"/>
            <a:ext cx="250099" cy="178409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4" name="Straight Connector 353"/>
          <p:cNvCxnSpPr/>
          <p:nvPr/>
        </p:nvCxnSpPr>
        <p:spPr>
          <a:xfrm flipH="1" flipV="1">
            <a:off x="5867783" y="2788507"/>
            <a:ext cx="250099" cy="178409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5" name="Straight Connector 354"/>
          <p:cNvCxnSpPr/>
          <p:nvPr/>
        </p:nvCxnSpPr>
        <p:spPr>
          <a:xfrm flipH="1" flipV="1">
            <a:off x="1837706" y="1863525"/>
            <a:ext cx="250099" cy="178409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6" name="Straight Connector 355"/>
          <p:cNvCxnSpPr/>
          <p:nvPr/>
        </p:nvCxnSpPr>
        <p:spPr>
          <a:xfrm flipH="1" flipV="1">
            <a:off x="604259" y="2257330"/>
            <a:ext cx="250099" cy="178409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7" name="Straight Connector 356"/>
          <p:cNvCxnSpPr/>
          <p:nvPr/>
        </p:nvCxnSpPr>
        <p:spPr>
          <a:xfrm flipV="1">
            <a:off x="8310254" y="1817734"/>
            <a:ext cx="250099" cy="178409"/>
          </a:xfrm>
          <a:prstGeom prst="line">
            <a:avLst/>
          </a:prstGeom>
          <a:noFill/>
          <a:ln w="76200" cap="rnd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358" name="Group 357"/>
          <p:cNvGrpSpPr/>
          <p:nvPr/>
        </p:nvGrpSpPr>
        <p:grpSpPr>
          <a:xfrm>
            <a:off x="866568" y="2005656"/>
            <a:ext cx="7144736" cy="2866292"/>
            <a:chOff x="1000904" y="2747474"/>
            <a:chExt cx="7144736" cy="3821722"/>
          </a:xfrm>
        </p:grpSpPr>
        <p:sp>
          <p:nvSpPr>
            <p:cNvPr id="359" name="Right Arrow 358"/>
            <p:cNvSpPr/>
            <p:nvPr/>
          </p:nvSpPr>
          <p:spPr>
            <a:xfrm>
              <a:off x="6387061" y="2747474"/>
              <a:ext cx="1758579" cy="36633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8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0" name="Right Arrow 359"/>
            <p:cNvSpPr/>
            <p:nvPr/>
          </p:nvSpPr>
          <p:spPr>
            <a:xfrm rot="1117375">
              <a:off x="6356277" y="4316348"/>
              <a:ext cx="1758579" cy="36633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8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1" name="Right Arrow 360"/>
            <p:cNvSpPr/>
            <p:nvPr/>
          </p:nvSpPr>
          <p:spPr>
            <a:xfrm rot="10800000">
              <a:off x="1007265" y="2789975"/>
              <a:ext cx="1758579" cy="36633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8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2" name="Right Arrow 361"/>
            <p:cNvSpPr/>
            <p:nvPr/>
          </p:nvSpPr>
          <p:spPr>
            <a:xfrm rot="9300644">
              <a:off x="1000904" y="4371062"/>
              <a:ext cx="1758579" cy="36633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8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3" name="Right Arrow 362"/>
            <p:cNvSpPr/>
            <p:nvPr/>
          </p:nvSpPr>
          <p:spPr>
            <a:xfrm rot="7029299">
              <a:off x="2265590" y="5546582"/>
              <a:ext cx="1404584" cy="360265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8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4" name="Right Arrow 363"/>
            <p:cNvSpPr/>
            <p:nvPr/>
          </p:nvSpPr>
          <p:spPr>
            <a:xfrm rot="3999298">
              <a:off x="5202404" y="5576873"/>
              <a:ext cx="1404584" cy="360265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8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5" name="Right Arrow 364"/>
            <p:cNvSpPr/>
            <p:nvPr/>
          </p:nvSpPr>
          <p:spPr>
            <a:xfrm rot="5400000">
              <a:off x="3993684" y="5858046"/>
              <a:ext cx="1062035" cy="360265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8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6" name="Group 365"/>
          <p:cNvGrpSpPr/>
          <p:nvPr/>
        </p:nvGrpSpPr>
        <p:grpSpPr>
          <a:xfrm>
            <a:off x="358485" y="2073097"/>
            <a:ext cx="8436321" cy="2839411"/>
            <a:chOff x="358484" y="2764129"/>
            <a:chExt cx="8436321" cy="3785881"/>
          </a:xfrm>
        </p:grpSpPr>
        <p:grpSp>
          <p:nvGrpSpPr>
            <p:cNvPr id="367" name="Group 366"/>
            <p:cNvGrpSpPr/>
            <p:nvPr/>
          </p:nvGrpSpPr>
          <p:grpSpPr>
            <a:xfrm>
              <a:off x="5104764" y="5140829"/>
              <a:ext cx="240305" cy="420566"/>
              <a:chOff x="2928039" y="1660695"/>
              <a:chExt cx="1031691" cy="2576520"/>
            </a:xfrm>
          </p:grpSpPr>
          <p:sp>
            <p:nvSpPr>
              <p:cNvPr id="494" name="Rectangle 493"/>
              <p:cNvSpPr/>
              <p:nvPr/>
            </p:nvSpPr>
            <p:spPr>
              <a:xfrm>
                <a:off x="3364504" y="3675509"/>
                <a:ext cx="158761" cy="561706"/>
              </a:xfrm>
              <a:prstGeom prst="rect">
                <a:avLst/>
              </a:prstGeom>
              <a:solidFill>
                <a:srgbClr val="A78D60"/>
              </a:solidFill>
              <a:ln w="9525" cap="flat" cmpd="sng" algn="ctr">
                <a:solidFill>
                  <a:srgbClr val="A78D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5" name="Isosceles Triangle 494"/>
              <p:cNvSpPr/>
              <p:nvPr/>
            </p:nvSpPr>
            <p:spPr>
              <a:xfrm>
                <a:off x="2928039" y="2484699"/>
                <a:ext cx="1031691" cy="1215232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6" name="Isosceles Triangle 495"/>
              <p:cNvSpPr/>
              <p:nvPr/>
            </p:nvSpPr>
            <p:spPr>
              <a:xfrm>
                <a:off x="3010346" y="2045103"/>
                <a:ext cx="867076" cy="1032067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7" name="Isosceles Triangle 496"/>
              <p:cNvSpPr/>
              <p:nvPr/>
            </p:nvSpPr>
            <p:spPr>
              <a:xfrm>
                <a:off x="3114151" y="1660695"/>
                <a:ext cx="659467" cy="842559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68" name="Group 367"/>
            <p:cNvGrpSpPr/>
            <p:nvPr/>
          </p:nvGrpSpPr>
          <p:grpSpPr>
            <a:xfrm>
              <a:off x="6344063" y="4719312"/>
              <a:ext cx="240305" cy="420566"/>
              <a:chOff x="2928039" y="1660695"/>
              <a:chExt cx="1031691" cy="2576520"/>
            </a:xfrm>
          </p:grpSpPr>
          <p:sp>
            <p:nvSpPr>
              <p:cNvPr id="490" name="Rectangle 489"/>
              <p:cNvSpPr/>
              <p:nvPr/>
            </p:nvSpPr>
            <p:spPr>
              <a:xfrm>
                <a:off x="3364504" y="3675509"/>
                <a:ext cx="158761" cy="561706"/>
              </a:xfrm>
              <a:prstGeom prst="rect">
                <a:avLst/>
              </a:prstGeom>
              <a:solidFill>
                <a:srgbClr val="A78D60"/>
              </a:solidFill>
              <a:ln w="9525" cap="flat" cmpd="sng" algn="ctr">
                <a:solidFill>
                  <a:srgbClr val="A78D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1" name="Isosceles Triangle 490"/>
              <p:cNvSpPr/>
              <p:nvPr/>
            </p:nvSpPr>
            <p:spPr>
              <a:xfrm>
                <a:off x="2928039" y="2484699"/>
                <a:ext cx="1031691" cy="1215232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2" name="Isosceles Triangle 491"/>
              <p:cNvSpPr/>
              <p:nvPr/>
            </p:nvSpPr>
            <p:spPr>
              <a:xfrm>
                <a:off x="3010346" y="2045103"/>
                <a:ext cx="867076" cy="1032067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3" name="Isosceles Triangle 492"/>
              <p:cNvSpPr/>
              <p:nvPr/>
            </p:nvSpPr>
            <p:spPr>
              <a:xfrm>
                <a:off x="3114151" y="1660695"/>
                <a:ext cx="659467" cy="842559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69" name="Group 368"/>
            <p:cNvGrpSpPr/>
            <p:nvPr/>
          </p:nvGrpSpPr>
          <p:grpSpPr>
            <a:xfrm>
              <a:off x="7925309" y="5262464"/>
              <a:ext cx="240305" cy="420566"/>
              <a:chOff x="2928039" y="1660695"/>
              <a:chExt cx="1031691" cy="2576520"/>
            </a:xfrm>
          </p:grpSpPr>
          <p:sp>
            <p:nvSpPr>
              <p:cNvPr id="486" name="Rectangle 485"/>
              <p:cNvSpPr/>
              <p:nvPr/>
            </p:nvSpPr>
            <p:spPr>
              <a:xfrm>
                <a:off x="3364504" y="3675509"/>
                <a:ext cx="158761" cy="561706"/>
              </a:xfrm>
              <a:prstGeom prst="rect">
                <a:avLst/>
              </a:prstGeom>
              <a:solidFill>
                <a:srgbClr val="A78D60"/>
              </a:solidFill>
              <a:ln w="9525" cap="flat" cmpd="sng" algn="ctr">
                <a:solidFill>
                  <a:srgbClr val="A78D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7" name="Isosceles Triangle 486"/>
              <p:cNvSpPr/>
              <p:nvPr/>
            </p:nvSpPr>
            <p:spPr>
              <a:xfrm>
                <a:off x="2928039" y="2484699"/>
                <a:ext cx="1031691" cy="1215232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8" name="Isosceles Triangle 487"/>
              <p:cNvSpPr/>
              <p:nvPr/>
            </p:nvSpPr>
            <p:spPr>
              <a:xfrm>
                <a:off x="3010346" y="2045103"/>
                <a:ext cx="867076" cy="1032067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9" name="Isosceles Triangle 488"/>
              <p:cNvSpPr/>
              <p:nvPr/>
            </p:nvSpPr>
            <p:spPr>
              <a:xfrm>
                <a:off x="3114151" y="1660695"/>
                <a:ext cx="659467" cy="842559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70" name="Group 369"/>
            <p:cNvGrpSpPr/>
            <p:nvPr/>
          </p:nvGrpSpPr>
          <p:grpSpPr>
            <a:xfrm>
              <a:off x="7064083" y="5402653"/>
              <a:ext cx="240305" cy="420566"/>
              <a:chOff x="2928039" y="1660695"/>
              <a:chExt cx="1031691" cy="2576520"/>
            </a:xfrm>
          </p:grpSpPr>
          <p:sp>
            <p:nvSpPr>
              <p:cNvPr id="482" name="Rectangle 481"/>
              <p:cNvSpPr/>
              <p:nvPr/>
            </p:nvSpPr>
            <p:spPr>
              <a:xfrm>
                <a:off x="3364504" y="3675509"/>
                <a:ext cx="158761" cy="561706"/>
              </a:xfrm>
              <a:prstGeom prst="rect">
                <a:avLst/>
              </a:prstGeom>
              <a:solidFill>
                <a:srgbClr val="A78D60"/>
              </a:solidFill>
              <a:ln w="9525" cap="flat" cmpd="sng" algn="ctr">
                <a:solidFill>
                  <a:srgbClr val="A78D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3" name="Isosceles Triangle 482"/>
              <p:cNvSpPr/>
              <p:nvPr/>
            </p:nvSpPr>
            <p:spPr>
              <a:xfrm>
                <a:off x="2928039" y="2484699"/>
                <a:ext cx="1031691" cy="1215232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4" name="Isosceles Triangle 483"/>
              <p:cNvSpPr/>
              <p:nvPr/>
            </p:nvSpPr>
            <p:spPr>
              <a:xfrm>
                <a:off x="3010346" y="2045103"/>
                <a:ext cx="867076" cy="1032067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5" name="Isosceles Triangle 484"/>
              <p:cNvSpPr/>
              <p:nvPr/>
            </p:nvSpPr>
            <p:spPr>
              <a:xfrm>
                <a:off x="3114151" y="1660695"/>
                <a:ext cx="659467" cy="842559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71" name="Group 370"/>
            <p:cNvGrpSpPr/>
            <p:nvPr/>
          </p:nvGrpSpPr>
          <p:grpSpPr>
            <a:xfrm>
              <a:off x="6935599" y="4651440"/>
              <a:ext cx="240305" cy="420566"/>
              <a:chOff x="2928039" y="1660695"/>
              <a:chExt cx="1031691" cy="2576520"/>
            </a:xfrm>
          </p:grpSpPr>
          <p:sp>
            <p:nvSpPr>
              <p:cNvPr id="478" name="Rectangle 477"/>
              <p:cNvSpPr/>
              <p:nvPr/>
            </p:nvSpPr>
            <p:spPr>
              <a:xfrm>
                <a:off x="3364504" y="3675509"/>
                <a:ext cx="158761" cy="561706"/>
              </a:xfrm>
              <a:prstGeom prst="rect">
                <a:avLst/>
              </a:prstGeom>
              <a:solidFill>
                <a:srgbClr val="A78D60"/>
              </a:solidFill>
              <a:ln w="9525" cap="flat" cmpd="sng" algn="ctr">
                <a:solidFill>
                  <a:srgbClr val="A78D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9" name="Isosceles Triangle 478"/>
              <p:cNvSpPr/>
              <p:nvPr/>
            </p:nvSpPr>
            <p:spPr>
              <a:xfrm>
                <a:off x="2928039" y="2484699"/>
                <a:ext cx="1031691" cy="1215232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0" name="Isosceles Triangle 479"/>
              <p:cNvSpPr/>
              <p:nvPr/>
            </p:nvSpPr>
            <p:spPr>
              <a:xfrm>
                <a:off x="3010346" y="2045103"/>
                <a:ext cx="867076" cy="1032067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1" name="Isosceles Triangle 480"/>
              <p:cNvSpPr/>
              <p:nvPr/>
            </p:nvSpPr>
            <p:spPr>
              <a:xfrm>
                <a:off x="3114151" y="1660695"/>
                <a:ext cx="659467" cy="842559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72" name="Group 371"/>
            <p:cNvGrpSpPr/>
            <p:nvPr/>
          </p:nvGrpSpPr>
          <p:grpSpPr>
            <a:xfrm>
              <a:off x="6953664" y="3643795"/>
              <a:ext cx="240305" cy="420566"/>
              <a:chOff x="2928039" y="1660695"/>
              <a:chExt cx="1031691" cy="2576520"/>
            </a:xfrm>
          </p:grpSpPr>
          <p:sp>
            <p:nvSpPr>
              <p:cNvPr id="474" name="Rectangle 473"/>
              <p:cNvSpPr/>
              <p:nvPr/>
            </p:nvSpPr>
            <p:spPr>
              <a:xfrm>
                <a:off x="3364504" y="3675509"/>
                <a:ext cx="158761" cy="561706"/>
              </a:xfrm>
              <a:prstGeom prst="rect">
                <a:avLst/>
              </a:prstGeom>
              <a:solidFill>
                <a:srgbClr val="A78D60"/>
              </a:solidFill>
              <a:ln w="9525" cap="flat" cmpd="sng" algn="ctr">
                <a:solidFill>
                  <a:srgbClr val="A78D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5" name="Isosceles Triangle 474"/>
              <p:cNvSpPr/>
              <p:nvPr/>
            </p:nvSpPr>
            <p:spPr>
              <a:xfrm>
                <a:off x="2928039" y="2484699"/>
                <a:ext cx="1031691" cy="1215232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6" name="Isosceles Triangle 475"/>
              <p:cNvSpPr/>
              <p:nvPr/>
            </p:nvSpPr>
            <p:spPr>
              <a:xfrm>
                <a:off x="3010346" y="2045103"/>
                <a:ext cx="867076" cy="1032067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7" name="Isosceles Triangle 476"/>
              <p:cNvSpPr/>
              <p:nvPr/>
            </p:nvSpPr>
            <p:spPr>
              <a:xfrm>
                <a:off x="3114151" y="1660695"/>
                <a:ext cx="659467" cy="842559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73" name="Group 372"/>
            <p:cNvGrpSpPr/>
            <p:nvPr/>
          </p:nvGrpSpPr>
          <p:grpSpPr>
            <a:xfrm>
              <a:off x="7338098" y="4260213"/>
              <a:ext cx="240305" cy="420566"/>
              <a:chOff x="2928039" y="1660695"/>
              <a:chExt cx="1031691" cy="2576520"/>
            </a:xfrm>
          </p:grpSpPr>
          <p:sp>
            <p:nvSpPr>
              <p:cNvPr id="470" name="Rectangle 469"/>
              <p:cNvSpPr/>
              <p:nvPr/>
            </p:nvSpPr>
            <p:spPr>
              <a:xfrm>
                <a:off x="3364504" y="3675509"/>
                <a:ext cx="158761" cy="561706"/>
              </a:xfrm>
              <a:prstGeom prst="rect">
                <a:avLst/>
              </a:prstGeom>
              <a:solidFill>
                <a:srgbClr val="A78D60"/>
              </a:solidFill>
              <a:ln w="9525" cap="flat" cmpd="sng" algn="ctr">
                <a:solidFill>
                  <a:srgbClr val="A78D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1" name="Isosceles Triangle 470"/>
              <p:cNvSpPr/>
              <p:nvPr/>
            </p:nvSpPr>
            <p:spPr>
              <a:xfrm>
                <a:off x="2928039" y="2484699"/>
                <a:ext cx="1031691" cy="1215232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2" name="Isosceles Triangle 471"/>
              <p:cNvSpPr/>
              <p:nvPr/>
            </p:nvSpPr>
            <p:spPr>
              <a:xfrm>
                <a:off x="3010346" y="2045103"/>
                <a:ext cx="867076" cy="1032067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3" name="Isosceles Triangle 472"/>
              <p:cNvSpPr/>
              <p:nvPr/>
            </p:nvSpPr>
            <p:spPr>
              <a:xfrm>
                <a:off x="3114151" y="1660695"/>
                <a:ext cx="659467" cy="842559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74" name="Group 373"/>
            <p:cNvGrpSpPr/>
            <p:nvPr/>
          </p:nvGrpSpPr>
          <p:grpSpPr>
            <a:xfrm>
              <a:off x="7917931" y="4058494"/>
              <a:ext cx="240305" cy="420566"/>
              <a:chOff x="2928039" y="1660695"/>
              <a:chExt cx="1031691" cy="2576520"/>
            </a:xfrm>
          </p:grpSpPr>
          <p:sp>
            <p:nvSpPr>
              <p:cNvPr id="466" name="Rectangle 465"/>
              <p:cNvSpPr/>
              <p:nvPr/>
            </p:nvSpPr>
            <p:spPr>
              <a:xfrm>
                <a:off x="3364504" y="3675509"/>
                <a:ext cx="158761" cy="561706"/>
              </a:xfrm>
              <a:prstGeom prst="rect">
                <a:avLst/>
              </a:prstGeom>
              <a:solidFill>
                <a:srgbClr val="A78D60"/>
              </a:solidFill>
              <a:ln w="9525" cap="flat" cmpd="sng" algn="ctr">
                <a:solidFill>
                  <a:srgbClr val="A78D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7" name="Isosceles Triangle 466"/>
              <p:cNvSpPr/>
              <p:nvPr/>
            </p:nvSpPr>
            <p:spPr>
              <a:xfrm>
                <a:off x="2928039" y="2484699"/>
                <a:ext cx="1031691" cy="1215232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8" name="Isosceles Triangle 467"/>
              <p:cNvSpPr/>
              <p:nvPr/>
            </p:nvSpPr>
            <p:spPr>
              <a:xfrm>
                <a:off x="3010346" y="2045103"/>
                <a:ext cx="867076" cy="1032067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9" name="Isosceles Triangle 468"/>
              <p:cNvSpPr/>
              <p:nvPr/>
            </p:nvSpPr>
            <p:spPr>
              <a:xfrm>
                <a:off x="3114151" y="1660695"/>
                <a:ext cx="659467" cy="842559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75" name="Group 374"/>
            <p:cNvGrpSpPr/>
            <p:nvPr/>
          </p:nvGrpSpPr>
          <p:grpSpPr>
            <a:xfrm>
              <a:off x="7374227" y="3441601"/>
              <a:ext cx="240305" cy="420566"/>
              <a:chOff x="2928039" y="1660695"/>
              <a:chExt cx="1031691" cy="2576520"/>
            </a:xfrm>
          </p:grpSpPr>
          <p:sp>
            <p:nvSpPr>
              <p:cNvPr id="462" name="Rectangle 461"/>
              <p:cNvSpPr/>
              <p:nvPr/>
            </p:nvSpPr>
            <p:spPr>
              <a:xfrm>
                <a:off x="3364504" y="3675509"/>
                <a:ext cx="158761" cy="561706"/>
              </a:xfrm>
              <a:prstGeom prst="rect">
                <a:avLst/>
              </a:prstGeom>
              <a:solidFill>
                <a:srgbClr val="A78D60"/>
              </a:solidFill>
              <a:ln w="9525" cap="flat" cmpd="sng" algn="ctr">
                <a:solidFill>
                  <a:srgbClr val="A78D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3" name="Isosceles Triangle 462"/>
              <p:cNvSpPr/>
              <p:nvPr/>
            </p:nvSpPr>
            <p:spPr>
              <a:xfrm>
                <a:off x="2928039" y="2484699"/>
                <a:ext cx="1031691" cy="1215232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Isosceles Triangle 463"/>
              <p:cNvSpPr/>
              <p:nvPr/>
            </p:nvSpPr>
            <p:spPr>
              <a:xfrm>
                <a:off x="3010346" y="2045103"/>
                <a:ext cx="867076" cy="1032067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5" name="Isosceles Triangle 464"/>
              <p:cNvSpPr/>
              <p:nvPr/>
            </p:nvSpPr>
            <p:spPr>
              <a:xfrm>
                <a:off x="3114151" y="1660695"/>
                <a:ext cx="659467" cy="842559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76" name="Group 375"/>
            <p:cNvGrpSpPr/>
            <p:nvPr/>
          </p:nvGrpSpPr>
          <p:grpSpPr>
            <a:xfrm>
              <a:off x="8554500" y="4206450"/>
              <a:ext cx="240305" cy="420566"/>
              <a:chOff x="2928039" y="1660695"/>
              <a:chExt cx="1031691" cy="2576520"/>
            </a:xfrm>
          </p:grpSpPr>
          <p:sp>
            <p:nvSpPr>
              <p:cNvPr id="458" name="Rectangle 457"/>
              <p:cNvSpPr/>
              <p:nvPr/>
            </p:nvSpPr>
            <p:spPr>
              <a:xfrm>
                <a:off x="3364504" y="3675509"/>
                <a:ext cx="158761" cy="561706"/>
              </a:xfrm>
              <a:prstGeom prst="rect">
                <a:avLst/>
              </a:prstGeom>
              <a:solidFill>
                <a:srgbClr val="A78D60"/>
              </a:solidFill>
              <a:ln w="9525" cap="flat" cmpd="sng" algn="ctr">
                <a:solidFill>
                  <a:srgbClr val="A78D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9" name="Isosceles Triangle 458"/>
              <p:cNvSpPr/>
              <p:nvPr/>
            </p:nvSpPr>
            <p:spPr>
              <a:xfrm>
                <a:off x="2928039" y="2484699"/>
                <a:ext cx="1031691" cy="1215232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0" name="Isosceles Triangle 459"/>
              <p:cNvSpPr/>
              <p:nvPr/>
            </p:nvSpPr>
            <p:spPr>
              <a:xfrm>
                <a:off x="3010346" y="2045103"/>
                <a:ext cx="867076" cy="1032067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Isosceles Triangle 460"/>
              <p:cNvSpPr/>
              <p:nvPr/>
            </p:nvSpPr>
            <p:spPr>
              <a:xfrm>
                <a:off x="3114151" y="1660695"/>
                <a:ext cx="659467" cy="842559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77" name="Group 376"/>
            <p:cNvGrpSpPr/>
            <p:nvPr/>
          </p:nvGrpSpPr>
          <p:grpSpPr>
            <a:xfrm>
              <a:off x="3869789" y="5627845"/>
              <a:ext cx="240305" cy="420566"/>
              <a:chOff x="2928039" y="1660695"/>
              <a:chExt cx="1031691" cy="2576520"/>
            </a:xfrm>
          </p:grpSpPr>
          <p:sp>
            <p:nvSpPr>
              <p:cNvPr id="454" name="Rectangle 453"/>
              <p:cNvSpPr/>
              <p:nvPr/>
            </p:nvSpPr>
            <p:spPr>
              <a:xfrm>
                <a:off x="3364504" y="3675509"/>
                <a:ext cx="158761" cy="561706"/>
              </a:xfrm>
              <a:prstGeom prst="rect">
                <a:avLst/>
              </a:prstGeom>
              <a:solidFill>
                <a:srgbClr val="A78D60"/>
              </a:solidFill>
              <a:ln w="9525" cap="flat" cmpd="sng" algn="ctr">
                <a:solidFill>
                  <a:srgbClr val="A78D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5" name="Isosceles Triangle 454"/>
              <p:cNvSpPr/>
              <p:nvPr/>
            </p:nvSpPr>
            <p:spPr>
              <a:xfrm>
                <a:off x="2928039" y="2484699"/>
                <a:ext cx="1031691" cy="1215232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6" name="Isosceles Triangle 455"/>
              <p:cNvSpPr/>
              <p:nvPr/>
            </p:nvSpPr>
            <p:spPr>
              <a:xfrm>
                <a:off x="3010346" y="2045103"/>
                <a:ext cx="867076" cy="1032067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7" name="Isosceles Triangle 456"/>
              <p:cNvSpPr/>
              <p:nvPr/>
            </p:nvSpPr>
            <p:spPr>
              <a:xfrm>
                <a:off x="3114151" y="1660695"/>
                <a:ext cx="659467" cy="842559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78" name="Group 377"/>
            <p:cNvGrpSpPr/>
            <p:nvPr/>
          </p:nvGrpSpPr>
          <p:grpSpPr>
            <a:xfrm>
              <a:off x="7624834" y="2764129"/>
              <a:ext cx="240305" cy="420566"/>
              <a:chOff x="2928039" y="1660695"/>
              <a:chExt cx="1031691" cy="2576520"/>
            </a:xfrm>
          </p:grpSpPr>
          <p:sp>
            <p:nvSpPr>
              <p:cNvPr id="450" name="Rectangle 449"/>
              <p:cNvSpPr/>
              <p:nvPr/>
            </p:nvSpPr>
            <p:spPr>
              <a:xfrm>
                <a:off x="3364504" y="3675509"/>
                <a:ext cx="158761" cy="561706"/>
              </a:xfrm>
              <a:prstGeom prst="rect">
                <a:avLst/>
              </a:prstGeom>
              <a:solidFill>
                <a:srgbClr val="A78D60"/>
              </a:solidFill>
              <a:ln w="9525" cap="flat" cmpd="sng" algn="ctr">
                <a:solidFill>
                  <a:srgbClr val="A78D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1" name="Isosceles Triangle 450"/>
              <p:cNvSpPr/>
              <p:nvPr/>
            </p:nvSpPr>
            <p:spPr>
              <a:xfrm>
                <a:off x="2928039" y="2484699"/>
                <a:ext cx="1031691" cy="1215232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2" name="Isosceles Triangle 451"/>
              <p:cNvSpPr/>
              <p:nvPr/>
            </p:nvSpPr>
            <p:spPr>
              <a:xfrm>
                <a:off x="3010346" y="2045103"/>
                <a:ext cx="867076" cy="1032067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3" name="Isosceles Triangle 452"/>
              <p:cNvSpPr/>
              <p:nvPr/>
            </p:nvSpPr>
            <p:spPr>
              <a:xfrm>
                <a:off x="3114151" y="1660695"/>
                <a:ext cx="659467" cy="842559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79" name="Group 378"/>
            <p:cNvGrpSpPr/>
            <p:nvPr/>
          </p:nvGrpSpPr>
          <p:grpSpPr>
            <a:xfrm>
              <a:off x="5908744" y="2818841"/>
              <a:ext cx="240305" cy="420566"/>
              <a:chOff x="2928039" y="1660695"/>
              <a:chExt cx="1031691" cy="2576520"/>
            </a:xfrm>
          </p:grpSpPr>
          <p:sp>
            <p:nvSpPr>
              <p:cNvPr id="446" name="Rectangle 445"/>
              <p:cNvSpPr/>
              <p:nvPr/>
            </p:nvSpPr>
            <p:spPr>
              <a:xfrm>
                <a:off x="3364504" y="3675509"/>
                <a:ext cx="158761" cy="561706"/>
              </a:xfrm>
              <a:prstGeom prst="rect">
                <a:avLst/>
              </a:prstGeom>
              <a:solidFill>
                <a:srgbClr val="A78D60"/>
              </a:solidFill>
              <a:ln w="9525" cap="flat" cmpd="sng" algn="ctr">
                <a:solidFill>
                  <a:srgbClr val="A78D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7" name="Isosceles Triangle 446"/>
              <p:cNvSpPr/>
              <p:nvPr/>
            </p:nvSpPr>
            <p:spPr>
              <a:xfrm>
                <a:off x="2928039" y="2484699"/>
                <a:ext cx="1031691" cy="1215232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8" name="Isosceles Triangle 447"/>
              <p:cNvSpPr/>
              <p:nvPr/>
            </p:nvSpPr>
            <p:spPr>
              <a:xfrm>
                <a:off x="3010346" y="2045103"/>
                <a:ext cx="867076" cy="1032067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9" name="Isosceles Triangle 448"/>
              <p:cNvSpPr/>
              <p:nvPr/>
            </p:nvSpPr>
            <p:spPr>
              <a:xfrm>
                <a:off x="3114151" y="1660695"/>
                <a:ext cx="659467" cy="842559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0" name="Group 379"/>
            <p:cNvGrpSpPr/>
            <p:nvPr/>
          </p:nvGrpSpPr>
          <p:grpSpPr>
            <a:xfrm>
              <a:off x="358484" y="3143619"/>
              <a:ext cx="2726791" cy="3241780"/>
              <a:chOff x="358484" y="3143619"/>
              <a:chExt cx="2726791" cy="3241780"/>
            </a:xfrm>
          </p:grpSpPr>
          <p:grpSp>
            <p:nvGrpSpPr>
              <p:cNvPr id="391" name="Group 390"/>
              <p:cNvGrpSpPr/>
              <p:nvPr/>
            </p:nvGrpSpPr>
            <p:grpSpPr>
              <a:xfrm>
                <a:off x="2051167" y="4334428"/>
                <a:ext cx="240305" cy="420566"/>
                <a:chOff x="2928039" y="1660695"/>
                <a:chExt cx="1031691" cy="2576520"/>
              </a:xfrm>
            </p:grpSpPr>
            <p:sp>
              <p:nvSpPr>
                <p:cNvPr id="442" name="Rectangle 441"/>
                <p:cNvSpPr/>
                <p:nvPr/>
              </p:nvSpPr>
              <p:spPr>
                <a:xfrm>
                  <a:off x="3364504" y="3675509"/>
                  <a:ext cx="158761" cy="561706"/>
                </a:xfrm>
                <a:prstGeom prst="rect">
                  <a:avLst/>
                </a:prstGeom>
                <a:solidFill>
                  <a:srgbClr val="A78D60"/>
                </a:solidFill>
                <a:ln w="9525" cap="flat" cmpd="sng" algn="ctr">
                  <a:solidFill>
                    <a:srgbClr val="A78D6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Isosceles Triangle 442"/>
                <p:cNvSpPr/>
                <p:nvPr/>
              </p:nvSpPr>
              <p:spPr>
                <a:xfrm>
                  <a:off x="2928039" y="2484699"/>
                  <a:ext cx="1031691" cy="1215232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Isosceles Triangle 443"/>
                <p:cNvSpPr/>
                <p:nvPr/>
              </p:nvSpPr>
              <p:spPr>
                <a:xfrm>
                  <a:off x="3010346" y="2045103"/>
                  <a:ext cx="867076" cy="1032067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Isosceles Triangle 444"/>
                <p:cNvSpPr/>
                <p:nvPr/>
              </p:nvSpPr>
              <p:spPr>
                <a:xfrm>
                  <a:off x="3114151" y="1660695"/>
                  <a:ext cx="659467" cy="842559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2" name="Group 391"/>
              <p:cNvGrpSpPr/>
              <p:nvPr/>
            </p:nvGrpSpPr>
            <p:grpSpPr>
              <a:xfrm>
                <a:off x="1629586" y="3143619"/>
                <a:ext cx="240305" cy="420566"/>
                <a:chOff x="2928039" y="1660695"/>
                <a:chExt cx="1031691" cy="2576520"/>
              </a:xfrm>
            </p:grpSpPr>
            <p:sp>
              <p:nvSpPr>
                <p:cNvPr id="438" name="Rectangle 437"/>
                <p:cNvSpPr/>
                <p:nvPr/>
              </p:nvSpPr>
              <p:spPr>
                <a:xfrm>
                  <a:off x="3364504" y="3675509"/>
                  <a:ext cx="158761" cy="561706"/>
                </a:xfrm>
                <a:prstGeom prst="rect">
                  <a:avLst/>
                </a:prstGeom>
                <a:solidFill>
                  <a:srgbClr val="A78D60"/>
                </a:solidFill>
                <a:ln w="9525" cap="flat" cmpd="sng" algn="ctr">
                  <a:solidFill>
                    <a:srgbClr val="A78D6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Isosceles Triangle 438"/>
                <p:cNvSpPr/>
                <p:nvPr/>
              </p:nvSpPr>
              <p:spPr>
                <a:xfrm>
                  <a:off x="2928039" y="2484699"/>
                  <a:ext cx="1031691" cy="1215232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Isosceles Triangle 439"/>
                <p:cNvSpPr/>
                <p:nvPr/>
              </p:nvSpPr>
              <p:spPr>
                <a:xfrm>
                  <a:off x="3010346" y="2045103"/>
                  <a:ext cx="867076" cy="1032067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Isosceles Triangle 440"/>
                <p:cNvSpPr/>
                <p:nvPr/>
              </p:nvSpPr>
              <p:spPr>
                <a:xfrm>
                  <a:off x="3114151" y="1660695"/>
                  <a:ext cx="659467" cy="842559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3" name="Group 392"/>
              <p:cNvGrpSpPr/>
              <p:nvPr/>
            </p:nvGrpSpPr>
            <p:grpSpPr>
              <a:xfrm>
                <a:off x="2307117" y="3198332"/>
                <a:ext cx="240305" cy="420566"/>
                <a:chOff x="2928039" y="1660695"/>
                <a:chExt cx="1031691" cy="2576520"/>
              </a:xfrm>
            </p:grpSpPr>
            <p:sp>
              <p:nvSpPr>
                <p:cNvPr id="434" name="Rectangle 433"/>
                <p:cNvSpPr/>
                <p:nvPr/>
              </p:nvSpPr>
              <p:spPr>
                <a:xfrm>
                  <a:off x="3364504" y="3675509"/>
                  <a:ext cx="158761" cy="561706"/>
                </a:xfrm>
                <a:prstGeom prst="rect">
                  <a:avLst/>
                </a:prstGeom>
                <a:solidFill>
                  <a:srgbClr val="A78D60"/>
                </a:solidFill>
                <a:ln w="9525" cap="flat" cmpd="sng" algn="ctr">
                  <a:solidFill>
                    <a:srgbClr val="A78D6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Isosceles Triangle 434"/>
                <p:cNvSpPr/>
                <p:nvPr/>
              </p:nvSpPr>
              <p:spPr>
                <a:xfrm>
                  <a:off x="2928039" y="2484699"/>
                  <a:ext cx="1031691" cy="1215232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Isosceles Triangle 435"/>
                <p:cNvSpPr/>
                <p:nvPr/>
              </p:nvSpPr>
              <p:spPr>
                <a:xfrm>
                  <a:off x="3010346" y="2045103"/>
                  <a:ext cx="867076" cy="1032067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Isosceles Triangle 436"/>
                <p:cNvSpPr/>
                <p:nvPr/>
              </p:nvSpPr>
              <p:spPr>
                <a:xfrm>
                  <a:off x="3114151" y="1660695"/>
                  <a:ext cx="659467" cy="842559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4" name="Group 393"/>
              <p:cNvGrpSpPr/>
              <p:nvPr/>
            </p:nvGrpSpPr>
            <p:grpSpPr>
              <a:xfrm>
                <a:off x="566603" y="3277466"/>
                <a:ext cx="240305" cy="420566"/>
                <a:chOff x="2928039" y="1660695"/>
                <a:chExt cx="1031691" cy="2576520"/>
              </a:xfrm>
            </p:grpSpPr>
            <p:sp>
              <p:nvSpPr>
                <p:cNvPr id="430" name="Rectangle 429"/>
                <p:cNvSpPr/>
                <p:nvPr/>
              </p:nvSpPr>
              <p:spPr>
                <a:xfrm>
                  <a:off x="3364504" y="3675509"/>
                  <a:ext cx="158761" cy="561706"/>
                </a:xfrm>
                <a:prstGeom prst="rect">
                  <a:avLst/>
                </a:prstGeom>
                <a:solidFill>
                  <a:srgbClr val="A78D60"/>
                </a:solidFill>
                <a:ln w="9525" cap="flat" cmpd="sng" algn="ctr">
                  <a:solidFill>
                    <a:srgbClr val="A78D6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Isosceles Triangle 430"/>
                <p:cNvSpPr/>
                <p:nvPr/>
              </p:nvSpPr>
              <p:spPr>
                <a:xfrm>
                  <a:off x="2928039" y="2484699"/>
                  <a:ext cx="1031691" cy="1215232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Isosceles Triangle 431"/>
                <p:cNvSpPr/>
                <p:nvPr/>
              </p:nvSpPr>
              <p:spPr>
                <a:xfrm>
                  <a:off x="3010346" y="2045103"/>
                  <a:ext cx="867076" cy="1032067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Isosceles Triangle 432"/>
                <p:cNvSpPr/>
                <p:nvPr/>
              </p:nvSpPr>
              <p:spPr>
                <a:xfrm>
                  <a:off x="3114151" y="1660695"/>
                  <a:ext cx="659467" cy="842559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5" name="Group 394"/>
              <p:cNvGrpSpPr/>
              <p:nvPr/>
            </p:nvGrpSpPr>
            <p:grpSpPr>
              <a:xfrm>
                <a:off x="592045" y="5964833"/>
                <a:ext cx="240305" cy="420566"/>
                <a:chOff x="2928039" y="1660695"/>
                <a:chExt cx="1031691" cy="2576520"/>
              </a:xfrm>
            </p:grpSpPr>
            <p:sp>
              <p:nvSpPr>
                <p:cNvPr id="426" name="Rectangle 425"/>
                <p:cNvSpPr/>
                <p:nvPr/>
              </p:nvSpPr>
              <p:spPr>
                <a:xfrm>
                  <a:off x="3364504" y="3675509"/>
                  <a:ext cx="158761" cy="561706"/>
                </a:xfrm>
                <a:prstGeom prst="rect">
                  <a:avLst/>
                </a:prstGeom>
                <a:solidFill>
                  <a:srgbClr val="A78D60"/>
                </a:solidFill>
                <a:ln w="9525" cap="flat" cmpd="sng" algn="ctr">
                  <a:solidFill>
                    <a:srgbClr val="A78D6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7" name="Isosceles Triangle 426"/>
                <p:cNvSpPr/>
                <p:nvPr/>
              </p:nvSpPr>
              <p:spPr>
                <a:xfrm>
                  <a:off x="2928039" y="2484699"/>
                  <a:ext cx="1031691" cy="1215232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8" name="Isosceles Triangle 427"/>
                <p:cNvSpPr/>
                <p:nvPr/>
              </p:nvSpPr>
              <p:spPr>
                <a:xfrm>
                  <a:off x="3010346" y="2045103"/>
                  <a:ext cx="867076" cy="1032067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9" name="Isosceles Triangle 428"/>
                <p:cNvSpPr/>
                <p:nvPr/>
              </p:nvSpPr>
              <p:spPr>
                <a:xfrm>
                  <a:off x="3114151" y="1660695"/>
                  <a:ext cx="659467" cy="842559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6" name="Group 395"/>
              <p:cNvGrpSpPr/>
              <p:nvPr/>
            </p:nvGrpSpPr>
            <p:grpSpPr>
              <a:xfrm>
                <a:off x="2844970" y="4542015"/>
                <a:ext cx="240305" cy="420566"/>
                <a:chOff x="2928039" y="1660695"/>
                <a:chExt cx="1031691" cy="2576520"/>
              </a:xfrm>
            </p:grpSpPr>
            <p:sp>
              <p:nvSpPr>
                <p:cNvPr id="422" name="Rectangle 421"/>
                <p:cNvSpPr/>
                <p:nvPr/>
              </p:nvSpPr>
              <p:spPr>
                <a:xfrm>
                  <a:off x="3364504" y="3675509"/>
                  <a:ext cx="158761" cy="561706"/>
                </a:xfrm>
                <a:prstGeom prst="rect">
                  <a:avLst/>
                </a:prstGeom>
                <a:solidFill>
                  <a:srgbClr val="A78D60"/>
                </a:solidFill>
                <a:ln w="9525" cap="flat" cmpd="sng" algn="ctr">
                  <a:solidFill>
                    <a:srgbClr val="A78D6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Isosceles Triangle 422"/>
                <p:cNvSpPr/>
                <p:nvPr/>
              </p:nvSpPr>
              <p:spPr>
                <a:xfrm>
                  <a:off x="2928039" y="2484699"/>
                  <a:ext cx="1031691" cy="1215232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4" name="Isosceles Triangle 423"/>
                <p:cNvSpPr/>
                <p:nvPr/>
              </p:nvSpPr>
              <p:spPr>
                <a:xfrm>
                  <a:off x="3010346" y="2045103"/>
                  <a:ext cx="867076" cy="1032067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5" name="Isosceles Triangle 424"/>
                <p:cNvSpPr/>
                <p:nvPr/>
              </p:nvSpPr>
              <p:spPr>
                <a:xfrm>
                  <a:off x="3114151" y="1660695"/>
                  <a:ext cx="659467" cy="842559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7" name="Group 396"/>
              <p:cNvGrpSpPr/>
              <p:nvPr/>
            </p:nvGrpSpPr>
            <p:grpSpPr>
              <a:xfrm>
                <a:off x="2215779" y="4560094"/>
                <a:ext cx="240305" cy="420566"/>
                <a:chOff x="2928039" y="1660695"/>
                <a:chExt cx="1031691" cy="2576520"/>
              </a:xfrm>
            </p:grpSpPr>
            <p:sp>
              <p:nvSpPr>
                <p:cNvPr id="418" name="Rectangle 417"/>
                <p:cNvSpPr/>
                <p:nvPr/>
              </p:nvSpPr>
              <p:spPr>
                <a:xfrm>
                  <a:off x="3364504" y="3675509"/>
                  <a:ext cx="158761" cy="561706"/>
                </a:xfrm>
                <a:prstGeom prst="rect">
                  <a:avLst/>
                </a:prstGeom>
                <a:solidFill>
                  <a:srgbClr val="A78D60"/>
                </a:solidFill>
                <a:ln w="9525" cap="flat" cmpd="sng" algn="ctr">
                  <a:solidFill>
                    <a:srgbClr val="A78D6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9" name="Isosceles Triangle 418"/>
                <p:cNvSpPr/>
                <p:nvPr/>
              </p:nvSpPr>
              <p:spPr>
                <a:xfrm>
                  <a:off x="2928039" y="2484699"/>
                  <a:ext cx="1031691" cy="1215232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0" name="Isosceles Triangle 419"/>
                <p:cNvSpPr/>
                <p:nvPr/>
              </p:nvSpPr>
              <p:spPr>
                <a:xfrm>
                  <a:off x="3010346" y="2045103"/>
                  <a:ext cx="867076" cy="1032067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1" name="Isosceles Triangle 420"/>
                <p:cNvSpPr/>
                <p:nvPr/>
              </p:nvSpPr>
              <p:spPr>
                <a:xfrm>
                  <a:off x="3114151" y="1660695"/>
                  <a:ext cx="659467" cy="842559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8" name="Group 397"/>
              <p:cNvGrpSpPr/>
              <p:nvPr/>
            </p:nvGrpSpPr>
            <p:grpSpPr>
              <a:xfrm>
                <a:off x="1293491" y="4040890"/>
                <a:ext cx="240305" cy="420566"/>
                <a:chOff x="2928039" y="1660695"/>
                <a:chExt cx="1031691" cy="2576520"/>
              </a:xfrm>
            </p:grpSpPr>
            <p:sp>
              <p:nvSpPr>
                <p:cNvPr id="414" name="Rectangle 413"/>
                <p:cNvSpPr/>
                <p:nvPr/>
              </p:nvSpPr>
              <p:spPr>
                <a:xfrm>
                  <a:off x="3364504" y="3675509"/>
                  <a:ext cx="158761" cy="561706"/>
                </a:xfrm>
                <a:prstGeom prst="rect">
                  <a:avLst/>
                </a:prstGeom>
                <a:solidFill>
                  <a:srgbClr val="A78D60"/>
                </a:solidFill>
                <a:ln w="9525" cap="flat" cmpd="sng" algn="ctr">
                  <a:solidFill>
                    <a:srgbClr val="A78D6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5" name="Isosceles Triangle 414"/>
                <p:cNvSpPr/>
                <p:nvPr/>
              </p:nvSpPr>
              <p:spPr>
                <a:xfrm>
                  <a:off x="2928039" y="2484699"/>
                  <a:ext cx="1031691" cy="1215232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6" name="Isosceles Triangle 415"/>
                <p:cNvSpPr/>
                <p:nvPr/>
              </p:nvSpPr>
              <p:spPr>
                <a:xfrm>
                  <a:off x="3010346" y="2045103"/>
                  <a:ext cx="867076" cy="1032067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Isosceles Triangle 416"/>
                <p:cNvSpPr/>
                <p:nvPr/>
              </p:nvSpPr>
              <p:spPr>
                <a:xfrm>
                  <a:off x="3114151" y="1660695"/>
                  <a:ext cx="659467" cy="842559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9" name="Group 398"/>
              <p:cNvGrpSpPr/>
              <p:nvPr/>
            </p:nvGrpSpPr>
            <p:grpSpPr>
              <a:xfrm>
                <a:off x="2129784" y="5389968"/>
                <a:ext cx="240305" cy="420566"/>
                <a:chOff x="2928039" y="1660695"/>
                <a:chExt cx="1031691" cy="2576520"/>
              </a:xfrm>
            </p:grpSpPr>
            <p:sp>
              <p:nvSpPr>
                <p:cNvPr id="410" name="Rectangle 409"/>
                <p:cNvSpPr/>
                <p:nvPr/>
              </p:nvSpPr>
              <p:spPr>
                <a:xfrm>
                  <a:off x="3364504" y="3675509"/>
                  <a:ext cx="158761" cy="561706"/>
                </a:xfrm>
                <a:prstGeom prst="rect">
                  <a:avLst/>
                </a:prstGeom>
                <a:solidFill>
                  <a:srgbClr val="A78D60"/>
                </a:solidFill>
                <a:ln w="9525" cap="flat" cmpd="sng" algn="ctr">
                  <a:solidFill>
                    <a:srgbClr val="A78D6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1" name="Isosceles Triangle 410"/>
                <p:cNvSpPr/>
                <p:nvPr/>
              </p:nvSpPr>
              <p:spPr>
                <a:xfrm>
                  <a:off x="2928039" y="2484699"/>
                  <a:ext cx="1031691" cy="1215232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2" name="Isosceles Triangle 411"/>
                <p:cNvSpPr/>
                <p:nvPr/>
              </p:nvSpPr>
              <p:spPr>
                <a:xfrm>
                  <a:off x="3010346" y="2045103"/>
                  <a:ext cx="867076" cy="1032067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3" name="Isosceles Triangle 412"/>
                <p:cNvSpPr/>
                <p:nvPr/>
              </p:nvSpPr>
              <p:spPr>
                <a:xfrm>
                  <a:off x="3114151" y="1660695"/>
                  <a:ext cx="659467" cy="842559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0" name="Group 399"/>
              <p:cNvGrpSpPr/>
              <p:nvPr/>
            </p:nvGrpSpPr>
            <p:grpSpPr>
              <a:xfrm>
                <a:off x="1317408" y="5163827"/>
                <a:ext cx="240305" cy="420566"/>
                <a:chOff x="2928039" y="1660695"/>
                <a:chExt cx="1031691" cy="2576520"/>
              </a:xfrm>
            </p:grpSpPr>
            <p:sp>
              <p:nvSpPr>
                <p:cNvPr id="406" name="Rectangle 405"/>
                <p:cNvSpPr/>
                <p:nvPr/>
              </p:nvSpPr>
              <p:spPr>
                <a:xfrm>
                  <a:off x="3364504" y="3675509"/>
                  <a:ext cx="158761" cy="561706"/>
                </a:xfrm>
                <a:prstGeom prst="rect">
                  <a:avLst/>
                </a:prstGeom>
                <a:solidFill>
                  <a:srgbClr val="A78D60"/>
                </a:solidFill>
                <a:ln w="9525" cap="flat" cmpd="sng" algn="ctr">
                  <a:solidFill>
                    <a:srgbClr val="A78D6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7" name="Isosceles Triangle 406"/>
                <p:cNvSpPr/>
                <p:nvPr/>
              </p:nvSpPr>
              <p:spPr>
                <a:xfrm>
                  <a:off x="2928039" y="2484699"/>
                  <a:ext cx="1031691" cy="1215232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Isosceles Triangle 407"/>
                <p:cNvSpPr/>
                <p:nvPr/>
              </p:nvSpPr>
              <p:spPr>
                <a:xfrm>
                  <a:off x="3010346" y="2045103"/>
                  <a:ext cx="867076" cy="1032067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Isosceles Triangle 408"/>
                <p:cNvSpPr/>
                <p:nvPr/>
              </p:nvSpPr>
              <p:spPr>
                <a:xfrm>
                  <a:off x="3114151" y="1660695"/>
                  <a:ext cx="659467" cy="842559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1" name="Group 400"/>
              <p:cNvGrpSpPr/>
              <p:nvPr/>
            </p:nvGrpSpPr>
            <p:grpSpPr>
              <a:xfrm>
                <a:off x="358484" y="4314925"/>
                <a:ext cx="240305" cy="420566"/>
                <a:chOff x="2928039" y="1660695"/>
                <a:chExt cx="1031691" cy="2576520"/>
              </a:xfrm>
            </p:grpSpPr>
            <p:sp>
              <p:nvSpPr>
                <p:cNvPr id="402" name="Rectangle 401"/>
                <p:cNvSpPr/>
                <p:nvPr/>
              </p:nvSpPr>
              <p:spPr>
                <a:xfrm>
                  <a:off x="3364504" y="3675509"/>
                  <a:ext cx="158761" cy="561706"/>
                </a:xfrm>
                <a:prstGeom prst="rect">
                  <a:avLst/>
                </a:prstGeom>
                <a:solidFill>
                  <a:srgbClr val="A78D60"/>
                </a:solidFill>
                <a:ln w="9525" cap="flat" cmpd="sng" algn="ctr">
                  <a:solidFill>
                    <a:srgbClr val="A78D6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3" name="Isosceles Triangle 402"/>
                <p:cNvSpPr/>
                <p:nvPr/>
              </p:nvSpPr>
              <p:spPr>
                <a:xfrm>
                  <a:off x="2928039" y="2484699"/>
                  <a:ext cx="1031691" cy="1215232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4" name="Isosceles Triangle 403"/>
                <p:cNvSpPr/>
                <p:nvPr/>
              </p:nvSpPr>
              <p:spPr>
                <a:xfrm>
                  <a:off x="3010346" y="2045103"/>
                  <a:ext cx="867076" cy="1032067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5" name="Isosceles Triangle 404"/>
                <p:cNvSpPr/>
                <p:nvPr/>
              </p:nvSpPr>
              <p:spPr>
                <a:xfrm>
                  <a:off x="3114151" y="1660695"/>
                  <a:ext cx="659467" cy="842559"/>
                </a:xfrm>
                <a:prstGeom prst="triangl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81" name="Group 380"/>
            <p:cNvGrpSpPr/>
            <p:nvPr/>
          </p:nvGrpSpPr>
          <p:grpSpPr>
            <a:xfrm>
              <a:off x="5586898" y="5964833"/>
              <a:ext cx="240305" cy="420566"/>
              <a:chOff x="2928039" y="1660695"/>
              <a:chExt cx="1031691" cy="2576520"/>
            </a:xfrm>
          </p:grpSpPr>
          <p:sp>
            <p:nvSpPr>
              <p:cNvPr id="387" name="Rectangle 386"/>
              <p:cNvSpPr/>
              <p:nvPr/>
            </p:nvSpPr>
            <p:spPr>
              <a:xfrm>
                <a:off x="3364504" y="3675509"/>
                <a:ext cx="158761" cy="561706"/>
              </a:xfrm>
              <a:prstGeom prst="rect">
                <a:avLst/>
              </a:prstGeom>
              <a:solidFill>
                <a:srgbClr val="A78D60"/>
              </a:solidFill>
              <a:ln w="9525" cap="flat" cmpd="sng" algn="ctr">
                <a:solidFill>
                  <a:srgbClr val="A78D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8" name="Isosceles Triangle 387"/>
              <p:cNvSpPr/>
              <p:nvPr/>
            </p:nvSpPr>
            <p:spPr>
              <a:xfrm>
                <a:off x="2928039" y="2484699"/>
                <a:ext cx="1031691" cy="1215232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9" name="Isosceles Triangle 388"/>
              <p:cNvSpPr/>
              <p:nvPr/>
            </p:nvSpPr>
            <p:spPr>
              <a:xfrm>
                <a:off x="3010346" y="2045103"/>
                <a:ext cx="867076" cy="1032067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0" name="Isosceles Triangle 389"/>
              <p:cNvSpPr/>
              <p:nvPr/>
            </p:nvSpPr>
            <p:spPr>
              <a:xfrm>
                <a:off x="3114151" y="1660695"/>
                <a:ext cx="659467" cy="842559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2" name="Group 381"/>
            <p:cNvGrpSpPr/>
            <p:nvPr/>
          </p:nvGrpSpPr>
          <p:grpSpPr>
            <a:xfrm>
              <a:off x="4884433" y="6129444"/>
              <a:ext cx="240305" cy="420566"/>
              <a:chOff x="2928039" y="1660695"/>
              <a:chExt cx="1031691" cy="2576520"/>
            </a:xfrm>
          </p:grpSpPr>
          <p:sp>
            <p:nvSpPr>
              <p:cNvPr id="383" name="Rectangle 382"/>
              <p:cNvSpPr/>
              <p:nvPr/>
            </p:nvSpPr>
            <p:spPr>
              <a:xfrm>
                <a:off x="3364504" y="3675509"/>
                <a:ext cx="158761" cy="561706"/>
              </a:xfrm>
              <a:prstGeom prst="rect">
                <a:avLst/>
              </a:prstGeom>
              <a:solidFill>
                <a:srgbClr val="A78D60"/>
              </a:solidFill>
              <a:ln w="9525" cap="flat" cmpd="sng" algn="ctr">
                <a:solidFill>
                  <a:srgbClr val="A78D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4" name="Isosceles Triangle 383"/>
              <p:cNvSpPr/>
              <p:nvPr/>
            </p:nvSpPr>
            <p:spPr>
              <a:xfrm>
                <a:off x="2928039" y="2484699"/>
                <a:ext cx="1031691" cy="1215232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5" name="Isosceles Triangle 384"/>
              <p:cNvSpPr/>
              <p:nvPr/>
            </p:nvSpPr>
            <p:spPr>
              <a:xfrm>
                <a:off x="3010346" y="2045103"/>
                <a:ext cx="867076" cy="1032067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6" name="Isosceles Triangle 385"/>
              <p:cNvSpPr/>
              <p:nvPr/>
            </p:nvSpPr>
            <p:spPr>
              <a:xfrm>
                <a:off x="3114151" y="1660695"/>
                <a:ext cx="659467" cy="842559"/>
              </a:xfrm>
              <a:prstGeom prst="triangl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683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Wildfire activity is projected to increase under climate change due to hotter, drier conditions for longer periods of time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Trying to stop all fire isn’t feasible in this landscape (and very expensive)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Mitigation activities: what resources are most important? Which ones can’t be easily recovered or rebuilt?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Prioritize actions that protect the greatest resources at risk (not necessarily always houses)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5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0375" y="416049"/>
            <a:ext cx="8229600" cy="5715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600" b="0" i="0" kern="1200" cap="all">
                <a:solidFill>
                  <a:srgbClr val="A27E55"/>
                </a:solidFill>
                <a:latin typeface="Rockwell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Many thanks for your time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															 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															Questions?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201618" y="4729144"/>
            <a:ext cx="3870173" cy="2798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latin typeface="Rockwell"/>
                <a:cs typeface="Rockwell"/>
              </a:rPr>
              <a:t>ckolden@uidaho.edu</a:t>
            </a:r>
            <a:r>
              <a:rPr lang="en-US" b="1" dirty="0" smtClean="0">
                <a:latin typeface="Rockwell"/>
                <a:cs typeface="Rockwell"/>
              </a:rPr>
              <a:t>	</a:t>
            </a:r>
            <a:endParaRPr lang="en-US" b="1" dirty="0">
              <a:latin typeface="Rockwell"/>
              <a:cs typeface="Rockwell"/>
            </a:endParaRPr>
          </a:p>
        </p:txBody>
      </p:sp>
      <p:sp>
        <p:nvSpPr>
          <p:cNvPr id="7" name="AutoShape 8" descr="Image result for usg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3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fire forecast?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7760" y="292626"/>
            <a:ext cx="6065465" cy="279834"/>
          </a:xfrm>
        </p:spPr>
        <p:txBody>
          <a:bodyPr/>
          <a:lstStyle/>
          <a:p>
            <a:r>
              <a:rPr lang="en-US" dirty="0" smtClean="0"/>
              <a:t>More fire, more severe fire, bigger fires</a:t>
            </a:r>
            <a:endParaRPr lang="en-US" dirty="0"/>
          </a:p>
        </p:txBody>
      </p:sp>
      <p:pic>
        <p:nvPicPr>
          <p:cNvPr id="5" name="Picture 4" descr="Screen Shot 2013-05-20 at 8.42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11" y="1248190"/>
            <a:ext cx="4834468" cy="1582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098" y="1164067"/>
            <a:ext cx="2911299" cy="3845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682" y="925962"/>
            <a:ext cx="3359318" cy="421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9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that mean?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7760" y="292626"/>
            <a:ext cx="4257392" cy="279834"/>
          </a:xfrm>
        </p:spPr>
        <p:txBody>
          <a:bodyPr/>
          <a:lstStyle/>
          <a:p>
            <a:r>
              <a:rPr lang="en-US" dirty="0" smtClean="0"/>
              <a:t>There is no simple, all-in-one solution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4493" y="1339135"/>
            <a:ext cx="8145501" cy="2288381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US" dirty="0" smtClean="0"/>
              <a:t>History says we can’t suppress that much fire </a:t>
            </a:r>
          </a:p>
          <a:p>
            <a:pPr marL="342900" indent="-342900">
              <a:buAutoNum type="arabicParenR"/>
            </a:pPr>
            <a:r>
              <a:rPr lang="en-US" dirty="0" smtClean="0"/>
              <a:t>Trying to suppress all fire will likely be a very expensive failure</a:t>
            </a:r>
          </a:p>
          <a:p>
            <a:pPr marL="342900" indent="-342900">
              <a:buAutoNum type="arabicParenR"/>
            </a:pPr>
            <a:r>
              <a:rPr lang="en-US" dirty="0" smtClean="0"/>
              <a:t>But there will be many negative impacts of more fire: What do we do?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388" y="1314073"/>
            <a:ext cx="3887528" cy="382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4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questions should we ask?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7759" y="292626"/>
            <a:ext cx="7838259" cy="279834"/>
          </a:xfrm>
        </p:spPr>
        <p:txBody>
          <a:bodyPr/>
          <a:lstStyle/>
          <a:p>
            <a:r>
              <a:rPr lang="en-US" dirty="0" smtClean="0"/>
              <a:t>What do we need to know to identify solutions for our lands and people?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4493" y="1339135"/>
            <a:ext cx="8145501" cy="2288381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US" b="1" dirty="0"/>
              <a:t>What are the most important resources to </a:t>
            </a:r>
            <a:r>
              <a:rPr lang="en-US" b="1" dirty="0" smtClean="0"/>
              <a:t>protect</a:t>
            </a:r>
            <a:r>
              <a:rPr lang="en-US" dirty="0" smtClean="0"/>
              <a:t>? </a:t>
            </a:r>
          </a:p>
        </p:txBody>
      </p:sp>
      <p:pic>
        <p:nvPicPr>
          <p:cNvPr id="6" name="Picture 8" descr="http://www.trbimg.com/img-55f55079/turbine/la-middletown-wre0031037203-20150912/650/650x3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41" y="1056964"/>
            <a:ext cx="5192348" cy="292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ighorn.org/images/Full%20Body%20Ram%2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692" y="1150220"/>
            <a:ext cx="4748308" cy="382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dn-images-1.medium.com/max/800/0*RvFT4zOLNdsyAn3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518" y="1914887"/>
            <a:ext cx="4772722" cy="31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lville logg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50" y="2312020"/>
            <a:ext cx="5331325" cy="26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06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questions should we ask?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7759" y="292626"/>
            <a:ext cx="7838259" cy="279834"/>
          </a:xfrm>
        </p:spPr>
        <p:txBody>
          <a:bodyPr/>
          <a:lstStyle/>
          <a:p>
            <a:r>
              <a:rPr lang="en-US" dirty="0" smtClean="0"/>
              <a:t>What do we need to know to identify solutions for our lands and people?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4493" y="1339135"/>
            <a:ext cx="8145501" cy="2288381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US" dirty="0"/>
              <a:t>What are the most important resources to </a:t>
            </a:r>
            <a:r>
              <a:rPr lang="en-US" dirty="0" smtClean="0"/>
              <a:t>protect? </a:t>
            </a:r>
          </a:p>
          <a:p>
            <a:pPr marL="342900" indent="-342900">
              <a:buAutoNum type="arabicParenR"/>
            </a:pPr>
            <a:r>
              <a:rPr lang="en-US" b="1" dirty="0"/>
              <a:t>When will the “more fire” occur? What time of year</a:t>
            </a:r>
            <a:r>
              <a:rPr lang="en-US" b="1" dirty="0" smtClean="0"/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52882" y="1264381"/>
            <a:ext cx="5531965" cy="3092803"/>
            <a:chOff x="1252882" y="1264381"/>
            <a:chExt cx="5531965" cy="30928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2882" y="1264381"/>
              <a:ext cx="5296602" cy="3092803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5018049" y="1568605"/>
              <a:ext cx="364273" cy="7434"/>
            </a:xfrm>
            <a:prstGeom prst="line">
              <a:avLst/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474327" y="1422150"/>
              <a:ext cx="786384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Historic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5018049" y="1843442"/>
              <a:ext cx="364273" cy="743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474326" y="1696987"/>
              <a:ext cx="1075157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Potential Future #1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5018047" y="2370675"/>
              <a:ext cx="364273" cy="7434"/>
            </a:xfrm>
            <a:prstGeom prst="line">
              <a:avLst/>
            </a:prstGeom>
            <a:ln>
              <a:solidFill>
                <a:srgbClr val="E06A12"/>
              </a:solidFill>
              <a:prstDash val="lg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474324" y="2224220"/>
              <a:ext cx="1310523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Potential Future #2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565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questions should we ask?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7759" y="292626"/>
            <a:ext cx="7838259" cy="279834"/>
          </a:xfrm>
        </p:spPr>
        <p:txBody>
          <a:bodyPr/>
          <a:lstStyle/>
          <a:p>
            <a:r>
              <a:rPr lang="en-US" dirty="0" smtClean="0"/>
              <a:t>What do we need to know to identify solutions for our lands and people?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4493" y="1339135"/>
            <a:ext cx="8145501" cy="2288381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US" dirty="0"/>
              <a:t>What are the most important resources to </a:t>
            </a:r>
            <a:r>
              <a:rPr lang="en-US" dirty="0" smtClean="0"/>
              <a:t>protect? </a:t>
            </a:r>
          </a:p>
          <a:p>
            <a:pPr marL="342900" indent="-342900">
              <a:buAutoNum type="arabicParenR"/>
            </a:pPr>
            <a:r>
              <a:rPr lang="en-US" dirty="0"/>
              <a:t>When will the “more fire” occur? What time of year</a:t>
            </a:r>
            <a:r>
              <a:rPr lang="en-US" dirty="0" smtClean="0"/>
              <a:t>?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How severe will that fire be?</a:t>
            </a:r>
          </a:p>
        </p:txBody>
      </p:sp>
      <p:pic>
        <p:nvPicPr>
          <p:cNvPr id="2050" name="Picture 2" descr="Image result for okanogan compl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9" y="1264381"/>
            <a:ext cx="4431293" cy="295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low severity f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98" y="1264381"/>
            <a:ext cx="4427649" cy="295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34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questions should we ask?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7759" y="292626"/>
            <a:ext cx="7838259" cy="279834"/>
          </a:xfrm>
        </p:spPr>
        <p:txBody>
          <a:bodyPr/>
          <a:lstStyle/>
          <a:p>
            <a:r>
              <a:rPr lang="en-US" dirty="0" smtClean="0"/>
              <a:t>What do we need to know to identify solutions for our lands and people?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4493" y="1339136"/>
            <a:ext cx="8145501" cy="1679128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US" dirty="0"/>
              <a:t>What are the most important resources to </a:t>
            </a:r>
            <a:r>
              <a:rPr lang="en-US" dirty="0" smtClean="0"/>
              <a:t>protect? </a:t>
            </a:r>
          </a:p>
          <a:p>
            <a:pPr marL="342900" indent="-342900">
              <a:buAutoNum type="arabicParenR"/>
            </a:pPr>
            <a:r>
              <a:rPr lang="en-US" dirty="0"/>
              <a:t>When will the “more fire” occur? What time of year</a:t>
            </a:r>
            <a:r>
              <a:rPr lang="en-US" dirty="0" smtClean="0"/>
              <a:t>?</a:t>
            </a:r>
          </a:p>
          <a:p>
            <a:pPr marL="342900" indent="-342900">
              <a:buAutoNum type="arabicParenR"/>
            </a:pPr>
            <a:r>
              <a:rPr lang="en-US" dirty="0" smtClean="0"/>
              <a:t>How severe will that fire be?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What are the highest likelihood negative impacts?</a:t>
            </a:r>
          </a:p>
        </p:txBody>
      </p:sp>
      <p:pic>
        <p:nvPicPr>
          <p:cNvPr id="5122" name="Picture 2" descr="Heavy smoke from statewide forest fires blankets the Spokane County Courthouse on Frida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51" y="1264381"/>
            <a:ext cx="5025974" cy="326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409" y="1353688"/>
            <a:ext cx="5242194" cy="294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13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questions should we ask?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7759" y="292626"/>
            <a:ext cx="7838259" cy="279834"/>
          </a:xfrm>
        </p:spPr>
        <p:txBody>
          <a:bodyPr/>
          <a:lstStyle/>
          <a:p>
            <a:r>
              <a:rPr lang="en-US" dirty="0" smtClean="0"/>
              <a:t>What do we need to know to identify solutions for our lands and people?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4493" y="1339135"/>
            <a:ext cx="8145501" cy="2288381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US" dirty="0"/>
              <a:t>What are the most important resources to </a:t>
            </a:r>
            <a:r>
              <a:rPr lang="en-US" dirty="0" smtClean="0"/>
              <a:t>protect? </a:t>
            </a:r>
          </a:p>
          <a:p>
            <a:pPr marL="342900" indent="-342900">
              <a:buAutoNum type="arabicParenR"/>
            </a:pPr>
            <a:r>
              <a:rPr lang="en-US" dirty="0"/>
              <a:t>When will the “more fire” occur? What time of year</a:t>
            </a:r>
            <a:r>
              <a:rPr lang="en-US" dirty="0" smtClean="0"/>
              <a:t>?</a:t>
            </a:r>
          </a:p>
          <a:p>
            <a:pPr marL="342900" indent="-342900">
              <a:buAutoNum type="arabicParenR"/>
            </a:pPr>
            <a:r>
              <a:rPr lang="en-US" dirty="0" smtClean="0"/>
              <a:t>How severe will that fire be?</a:t>
            </a:r>
          </a:p>
          <a:p>
            <a:pPr marL="342900" indent="-342900">
              <a:buAutoNum type="arabicParenR"/>
            </a:pPr>
            <a:r>
              <a:rPr lang="en-US" dirty="0" smtClean="0"/>
              <a:t>What are the highest likelihood negative impacts?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What actions can we take to reduce those impacts?</a:t>
            </a:r>
          </a:p>
        </p:txBody>
      </p:sp>
    </p:spTree>
    <p:extLst>
      <p:ext uri="{BB962C8B-B14F-4D97-AF65-F5344CB8AC3E}">
        <p14:creationId xmlns:p14="http://schemas.microsoft.com/office/powerpoint/2010/main" val="213797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50" y="492709"/>
            <a:ext cx="8813150" cy="571589"/>
          </a:xfrm>
        </p:spPr>
        <p:txBody>
          <a:bodyPr/>
          <a:lstStyle/>
          <a:p>
            <a:r>
              <a:rPr lang="en-US" sz="3200" dirty="0" smtClean="0"/>
              <a:t>When you can’t save everything (YET)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7760" y="292626"/>
            <a:ext cx="5817713" cy="279834"/>
          </a:xfrm>
        </p:spPr>
        <p:txBody>
          <a:bodyPr/>
          <a:lstStyle/>
          <a:p>
            <a:r>
              <a:rPr lang="en-US" dirty="0" smtClean="0"/>
              <a:t>Specific actions tied to specific prioritized resources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339123" y="1065507"/>
            <a:ext cx="2286232" cy="2660209"/>
          </a:xfrm>
        </p:spPr>
        <p:txBody>
          <a:bodyPr/>
          <a:lstStyle/>
          <a:p>
            <a:r>
              <a:rPr lang="en-US" u="sng" dirty="0" smtClean="0"/>
              <a:t>Potential to rebuild</a:t>
            </a:r>
          </a:p>
          <a:p>
            <a:r>
              <a:rPr lang="en-US" dirty="0" smtClean="0"/>
              <a:t>Homes</a:t>
            </a:r>
          </a:p>
          <a:p>
            <a:r>
              <a:rPr lang="en-US" dirty="0" smtClean="0"/>
              <a:t>Infrastructure</a:t>
            </a:r>
          </a:p>
          <a:p>
            <a:r>
              <a:rPr lang="en-US" dirty="0" smtClean="0"/>
              <a:t>Health</a:t>
            </a:r>
          </a:p>
          <a:p>
            <a:r>
              <a:rPr lang="en-US" dirty="0" smtClean="0"/>
              <a:t>Clean water</a:t>
            </a:r>
          </a:p>
          <a:p>
            <a:r>
              <a:rPr lang="en-US" dirty="0" smtClean="0"/>
              <a:t>Spawning habitat</a:t>
            </a:r>
          </a:p>
          <a:p>
            <a:r>
              <a:rPr lang="en-US" dirty="0" smtClean="0"/>
              <a:t>Timber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903946" y="1064295"/>
            <a:ext cx="2435177" cy="26602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3429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900"/>
              </a:spcAft>
              <a:buClr>
                <a:srgbClr val="A27E55"/>
              </a:buClr>
              <a:buFont typeface="Wingdings" charset="2"/>
              <a:buNone/>
              <a:defRPr sz="1800" kern="1200">
                <a:solidFill>
                  <a:srgbClr val="6E6E6E"/>
                </a:solidFill>
                <a:latin typeface="Helvetica"/>
                <a:ea typeface="+mn-ea"/>
                <a:cs typeface="Helvetica"/>
              </a:defRPr>
            </a:lvl1pPr>
            <a:lvl2pPr marL="377190" indent="-171450" algn="l" defTabSz="342900" rtl="0" eaLnBrk="1" latinLnBrk="0" hangingPunct="1">
              <a:lnSpc>
                <a:spcPts val="1710"/>
              </a:lnSpc>
              <a:spcBef>
                <a:spcPts val="0"/>
              </a:spcBef>
              <a:spcAft>
                <a:spcPts val="900"/>
              </a:spcAft>
              <a:buClr>
                <a:srgbClr val="A27E55"/>
              </a:buClr>
              <a:buFont typeface="Wingdings" charset="2"/>
              <a:buChar char="§"/>
              <a:defRPr sz="1500" kern="1200">
                <a:solidFill>
                  <a:srgbClr val="6E6E6E"/>
                </a:solidFill>
                <a:latin typeface="Helvetica"/>
                <a:ea typeface="+mn-ea"/>
                <a:cs typeface="Helvetica"/>
              </a:defRPr>
            </a:lvl2pPr>
            <a:lvl3pPr marL="514350" indent="-123444" algn="l" defTabSz="342900" rtl="0" eaLnBrk="1" latinLnBrk="0" hangingPunct="1">
              <a:lnSpc>
                <a:spcPts val="1560"/>
              </a:lnSpc>
              <a:spcBef>
                <a:spcPts val="0"/>
              </a:spcBef>
              <a:spcAft>
                <a:spcPts val="450"/>
              </a:spcAft>
              <a:buClr>
                <a:srgbClr val="A27E55"/>
              </a:buClr>
              <a:buFont typeface="Wingdings" charset="2"/>
              <a:buChar char="§"/>
              <a:defRPr sz="1400" kern="1200" baseline="0">
                <a:solidFill>
                  <a:srgbClr val="6E6E6E"/>
                </a:solidFill>
                <a:latin typeface="Helvetica"/>
                <a:ea typeface="+mn-ea"/>
                <a:cs typeface="Helvetica"/>
              </a:defRPr>
            </a:lvl3pPr>
            <a:lvl4pPr marL="692658" indent="-144018" algn="l" defTabSz="342900" rtl="0" eaLnBrk="1" latinLnBrk="0" hangingPunct="1">
              <a:lnSpc>
                <a:spcPts val="1485"/>
              </a:lnSpc>
              <a:spcBef>
                <a:spcPts val="0"/>
              </a:spcBef>
              <a:spcAft>
                <a:spcPts val="450"/>
              </a:spcAft>
              <a:buClr>
                <a:srgbClr val="A27E55"/>
              </a:buClr>
              <a:buFont typeface="Wingdings" charset="2"/>
              <a:buChar char="§"/>
              <a:defRPr sz="1200" kern="1200" baseline="0">
                <a:solidFill>
                  <a:srgbClr val="6E6E6E"/>
                </a:solidFill>
                <a:latin typeface="Helvetica"/>
                <a:ea typeface="+mn-ea"/>
                <a:cs typeface="Helvetica"/>
              </a:defRPr>
            </a:lvl4pPr>
            <a:lvl5pPr marL="898398" indent="-116586" algn="l" defTabSz="342900" rtl="0" eaLnBrk="1" latinLnBrk="0" hangingPunct="1">
              <a:lnSpc>
                <a:spcPts val="1260"/>
              </a:lnSpc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Font typeface="Wingdings" charset="2"/>
              <a:buChar char="§"/>
              <a:defRPr sz="1100" kern="1200">
                <a:solidFill>
                  <a:srgbClr val="6E6E6E"/>
                </a:solidFill>
                <a:latin typeface="Helvetica"/>
                <a:ea typeface="+mn-ea"/>
                <a:cs typeface="Helvetica"/>
              </a:defRPr>
            </a:lvl5pPr>
            <a:lvl6pPr marL="17145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Potential loss</a:t>
            </a:r>
          </a:p>
          <a:p>
            <a:r>
              <a:rPr lang="en-US" dirty="0" smtClean="0"/>
              <a:t>Timber</a:t>
            </a:r>
          </a:p>
          <a:p>
            <a:r>
              <a:rPr lang="en-US" dirty="0" smtClean="0"/>
              <a:t>Spawning habitat</a:t>
            </a:r>
          </a:p>
          <a:p>
            <a:r>
              <a:rPr lang="en-US" dirty="0" smtClean="0"/>
              <a:t>Clean water</a:t>
            </a:r>
          </a:p>
          <a:p>
            <a:r>
              <a:rPr lang="en-US" dirty="0" smtClean="0"/>
              <a:t>Air quality/health</a:t>
            </a:r>
          </a:p>
          <a:p>
            <a:r>
              <a:rPr lang="en-US" dirty="0" smtClean="0"/>
              <a:t>Homes</a:t>
            </a:r>
          </a:p>
          <a:p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066031" y="1064295"/>
            <a:ext cx="2286232" cy="26602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342900" rtl="0" eaLnBrk="1" latinLnBrk="0" hangingPunct="1">
              <a:lnSpc>
                <a:spcPts val="2160"/>
              </a:lnSpc>
              <a:spcBef>
                <a:spcPts val="0"/>
              </a:spcBef>
              <a:spcAft>
                <a:spcPts val="900"/>
              </a:spcAft>
              <a:buClr>
                <a:srgbClr val="A27E55"/>
              </a:buClr>
              <a:buFont typeface="Wingdings" charset="2"/>
              <a:buNone/>
              <a:defRPr sz="1800" kern="1200">
                <a:solidFill>
                  <a:srgbClr val="6E6E6E"/>
                </a:solidFill>
                <a:latin typeface="Helvetica"/>
                <a:ea typeface="+mn-ea"/>
                <a:cs typeface="Helvetica"/>
              </a:defRPr>
            </a:lvl1pPr>
            <a:lvl2pPr marL="377190" indent="-171450" algn="l" defTabSz="342900" rtl="0" eaLnBrk="1" latinLnBrk="0" hangingPunct="1">
              <a:lnSpc>
                <a:spcPts val="1710"/>
              </a:lnSpc>
              <a:spcBef>
                <a:spcPts val="0"/>
              </a:spcBef>
              <a:spcAft>
                <a:spcPts val="900"/>
              </a:spcAft>
              <a:buClr>
                <a:srgbClr val="A27E55"/>
              </a:buClr>
              <a:buFont typeface="Wingdings" charset="2"/>
              <a:buChar char="§"/>
              <a:defRPr sz="1500" kern="1200">
                <a:solidFill>
                  <a:srgbClr val="6E6E6E"/>
                </a:solidFill>
                <a:latin typeface="Helvetica"/>
                <a:ea typeface="+mn-ea"/>
                <a:cs typeface="Helvetica"/>
              </a:defRPr>
            </a:lvl2pPr>
            <a:lvl3pPr marL="514350" indent="-123444" algn="l" defTabSz="342900" rtl="0" eaLnBrk="1" latinLnBrk="0" hangingPunct="1">
              <a:lnSpc>
                <a:spcPts val="1560"/>
              </a:lnSpc>
              <a:spcBef>
                <a:spcPts val="0"/>
              </a:spcBef>
              <a:spcAft>
                <a:spcPts val="450"/>
              </a:spcAft>
              <a:buClr>
                <a:srgbClr val="A27E55"/>
              </a:buClr>
              <a:buFont typeface="Wingdings" charset="2"/>
              <a:buChar char="§"/>
              <a:defRPr sz="1400" kern="1200" baseline="0">
                <a:solidFill>
                  <a:srgbClr val="6E6E6E"/>
                </a:solidFill>
                <a:latin typeface="Helvetica"/>
                <a:ea typeface="+mn-ea"/>
                <a:cs typeface="Helvetica"/>
              </a:defRPr>
            </a:lvl3pPr>
            <a:lvl4pPr marL="692658" indent="-144018" algn="l" defTabSz="342900" rtl="0" eaLnBrk="1" latinLnBrk="0" hangingPunct="1">
              <a:lnSpc>
                <a:spcPts val="1485"/>
              </a:lnSpc>
              <a:spcBef>
                <a:spcPts val="0"/>
              </a:spcBef>
              <a:spcAft>
                <a:spcPts val="450"/>
              </a:spcAft>
              <a:buClr>
                <a:srgbClr val="A27E55"/>
              </a:buClr>
              <a:buFont typeface="Wingdings" charset="2"/>
              <a:buChar char="§"/>
              <a:defRPr sz="1200" kern="1200" baseline="0">
                <a:solidFill>
                  <a:srgbClr val="6E6E6E"/>
                </a:solidFill>
                <a:latin typeface="Helvetica"/>
                <a:ea typeface="+mn-ea"/>
                <a:cs typeface="Helvetica"/>
              </a:defRPr>
            </a:lvl4pPr>
            <a:lvl5pPr marL="898398" indent="-116586" algn="l" defTabSz="342900" rtl="0" eaLnBrk="1" latinLnBrk="0" hangingPunct="1">
              <a:lnSpc>
                <a:spcPts val="1260"/>
              </a:lnSpc>
              <a:spcBef>
                <a:spcPts val="0"/>
              </a:spcBef>
              <a:spcAft>
                <a:spcPts val="0"/>
              </a:spcAft>
              <a:buClr>
                <a:srgbClr val="A27E55"/>
              </a:buClr>
              <a:buFont typeface="Wingdings" charset="2"/>
              <a:buChar char="§"/>
              <a:defRPr sz="1100" kern="1200">
                <a:solidFill>
                  <a:srgbClr val="6E6E6E"/>
                </a:solidFill>
                <a:latin typeface="Helvetica"/>
                <a:ea typeface="+mn-ea"/>
                <a:cs typeface="Helvetica"/>
              </a:defRPr>
            </a:lvl5pPr>
            <a:lvl6pPr marL="17145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Potential to mitigate?</a:t>
            </a:r>
          </a:p>
          <a:p>
            <a:r>
              <a:rPr lang="en-US" dirty="0" smtClean="0"/>
              <a:t>Where is potential loss high and rebuilding potential low?</a:t>
            </a:r>
          </a:p>
          <a:p>
            <a:r>
              <a:rPr lang="en-US" dirty="0" smtClean="0"/>
              <a:t>What actions help save multiple resources?</a:t>
            </a:r>
            <a:endParaRPr lang="en-US" dirty="0"/>
          </a:p>
        </p:txBody>
      </p:sp>
      <p:sp>
        <p:nvSpPr>
          <p:cNvPr id="9" name="Up-Down Arrow 8"/>
          <p:cNvSpPr/>
          <p:nvPr/>
        </p:nvSpPr>
        <p:spPr>
          <a:xfrm>
            <a:off x="302436" y="1264381"/>
            <a:ext cx="381172" cy="2517048"/>
          </a:xfrm>
          <a:prstGeom prst="upDownArrow">
            <a:avLst/>
          </a:prstGeom>
          <a:gradFill>
            <a:gsLst>
              <a:gs pos="0">
                <a:srgbClr val="3366FF"/>
              </a:gs>
              <a:gs pos="100000">
                <a:srgbClr val="FF0000"/>
              </a:gs>
              <a:gs pos="50000">
                <a:schemeClr val="bg1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47195" y="1241504"/>
            <a:ext cx="602166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High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47196" y="3399887"/>
            <a:ext cx="602166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375638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me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kolden_wsu_100516" id="{E9A4A28F-3872-4A8A-B554-DC453029FDA9}" vid="{69B3706D-828E-497C-800C-93D13BE48786}"/>
    </a:ext>
  </a:extLst>
</a:theme>
</file>

<file path=ppt/theme/theme2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kolden_wsu_100516" id="{E9A4A28F-3872-4A8A-B554-DC453029FDA9}" vid="{78FDE8B3-B2F4-42D0-BBCD-1CA2882537F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kolden_wsu_100516</Template>
  <TotalTime>1709</TotalTime>
  <Words>551</Words>
  <Application>Microsoft Macintosh PowerPoint</Application>
  <PresentationFormat>On-screen Show (16:9)</PresentationFormat>
  <Paragraphs>83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Home Page</vt:lpstr>
      <vt:lpstr>Title</vt:lpstr>
      <vt:lpstr>Climate change and wildfire  Dr. Crystal A. Kolden  Assistant Professor Forest, Rangeland, and Fire Sciences October 25, 2016</vt:lpstr>
      <vt:lpstr>What is the fire forecast?</vt:lpstr>
      <vt:lpstr>What does that mean?</vt:lpstr>
      <vt:lpstr>What questions should we ask?</vt:lpstr>
      <vt:lpstr>What questions should we ask?</vt:lpstr>
      <vt:lpstr>What questions should we ask?</vt:lpstr>
      <vt:lpstr>What questions should we ask?</vt:lpstr>
      <vt:lpstr>What questions should we ask?</vt:lpstr>
      <vt:lpstr>When you can’t save everything (YET)</vt:lpstr>
      <vt:lpstr>Prioritizing activities</vt:lpstr>
      <vt:lpstr>What is an unburned island?</vt:lpstr>
      <vt:lpstr>Why are unburned islands important?</vt:lpstr>
      <vt:lpstr>Why are unburned islands important?</vt:lpstr>
      <vt:lpstr>Why are unburned islands important?</vt:lpstr>
      <vt:lpstr>summary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Landscape Vulnerability  to wildfire  under climate change  Dr. Crystal A. Kolden  Washington State university October 5, 2016</dc:title>
  <dc:creator>Crystal</dc:creator>
  <cp:lastModifiedBy>Crystal Kolden</cp:lastModifiedBy>
  <cp:revision>37</cp:revision>
  <dcterms:created xsi:type="dcterms:W3CDTF">2016-10-05T18:53:00Z</dcterms:created>
  <dcterms:modified xsi:type="dcterms:W3CDTF">2016-10-25T16:03:17Z</dcterms:modified>
</cp:coreProperties>
</file>